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об исполнении плана мероприятий по противодействию </a:t>
            </a:r>
            <a:r>
              <a:rPr lang="ru-RU" dirty="0" smtClean="0"/>
              <a:t>коррупции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661247"/>
            <a:ext cx="3583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/>
              <a:t>Волчанский</a:t>
            </a:r>
            <a:r>
              <a:rPr lang="ru-RU" i="1" dirty="0"/>
              <a:t> городской </a:t>
            </a:r>
            <a:r>
              <a:rPr lang="ru-RU" i="1" dirty="0" smtClean="0"/>
              <a:t>округ</a:t>
            </a:r>
          </a:p>
          <a:p>
            <a:pPr algn="ctr"/>
            <a:r>
              <a:rPr lang="ru-RU" i="1" dirty="0" smtClean="0"/>
              <a:t>2023 </a:t>
            </a:r>
            <a:r>
              <a:rPr lang="ru-RU" i="1" dirty="0" smtClean="0"/>
              <a:t>г.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69259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Организация проведения органами местного самоуправления Волчанского городского округа приема (консультирования) граждан о законодательстве Российской Федерации, регулирующем вопросы противодействия коррупции</a:t>
            </a:r>
          </a:p>
          <a:p>
            <a:r>
              <a:rPr lang="ru-RU" dirty="0" smtClean="0"/>
              <a:t>Информирование населения Волчанского городского округа по вопросам жилищно-коммунального хозяйства</a:t>
            </a:r>
          </a:p>
          <a:p>
            <a:r>
              <a:rPr lang="ru-RU" dirty="0" smtClean="0"/>
              <a:t>Проведение семинаров по основным направлениям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деятельности с муниципальными служащими, замещающими должности муниципальной службы в Волчанском городском округе, руководителями муниципальных учреждений Волчанского городского округа</a:t>
            </a:r>
          </a:p>
          <a:p>
            <a:r>
              <a:rPr lang="ru-RU" dirty="0" smtClean="0"/>
              <a:t>Привлечение институтов гражданского общества к обеспечению контроля за выполнением планов мероприятий по противодействию коррупции в органах местного самоуправления Волчанского городского округа</a:t>
            </a:r>
          </a:p>
          <a:p>
            <a:r>
              <a:rPr lang="ru-RU" dirty="0" smtClean="0"/>
              <a:t>Проведение круглых столов, семинаров, совещаний с участием общественных объединений Волчанского городского округа по вопросам противодействия коррупции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Развитие института общественных наблюдателей за процедурой проведения единого государственного экзамена</a:t>
            </a:r>
          </a:p>
          <a:p>
            <a:r>
              <a:rPr lang="ru-RU" sz="1800" dirty="0" smtClean="0"/>
              <a:t>Проведение встреч, круглых столов, конференций с участием представителей организаций, работающих в жилищной и коммунальной сферах, по вопросам жилищно-коммунального хозяйства и организации общественного контроля в сфере жилищно-коммунального хозяйства</a:t>
            </a:r>
          </a:p>
          <a:p>
            <a:r>
              <a:rPr lang="ru-RU" sz="1800" dirty="0" smtClean="0"/>
              <a:t>Мониторинг состояния и эффективности противодействия коррупции в Волчанском городском округе, анализ результатов мониторинга, подготовка информационно-аналитической справки</a:t>
            </a:r>
          </a:p>
          <a:p>
            <a:r>
              <a:rPr lang="ru-RU" sz="1800" dirty="0" smtClean="0"/>
              <a:t>Обобщение результатов </a:t>
            </a:r>
            <a:r>
              <a:rPr lang="ru-RU" sz="1800" dirty="0" err="1" smtClean="0"/>
              <a:t>антикоррупционной</a:t>
            </a:r>
            <a:r>
              <a:rPr lang="ru-RU" sz="1800" dirty="0" smtClean="0"/>
              <a:t> экспертизы нормативных правовых актов органов местного самоуправления Волчанского городского округа и проектов нормативных правовых актов органов местного самоуправления Волчанского городского округа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Рассмотрение вопросов правоприменительной практики по результатам вступивших в законную силу решений судов, арбитражных судов о признании недействительными ненормативных правовых актов, незаконными решений и действий (бездействия) органов местного самоуправления муниципальных образований, и их должностных лиц в целях выработки и принятия мер по предупреждению и устранению причин выявленных нарушений</a:t>
            </a:r>
          </a:p>
          <a:p>
            <a:r>
              <a:rPr lang="ru-RU" dirty="0" smtClean="0"/>
              <a:t>Организация работы Комиссии по противодействию коррупции в Волчанском городском округе</a:t>
            </a:r>
          </a:p>
          <a:p>
            <a:r>
              <a:rPr lang="ru-RU" dirty="0" smtClean="0"/>
              <a:t>Организация работы комиссий по соблюдению требований к служебному поведению муниципальных служащих администрации Волчанского городского округа и урегулированию конфликта интересов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b="1" dirty="0" smtClean="0"/>
              <a:t>Из 50</a:t>
            </a:r>
            <a:r>
              <a:rPr lang="ru-RU" b="1" i="1" dirty="0" smtClean="0"/>
              <a:t> </a:t>
            </a:r>
            <a:r>
              <a:rPr lang="ru-RU" b="1" dirty="0" smtClean="0"/>
              <a:t>мероприятия Плана, запланированных к выполнению в </a:t>
            </a:r>
            <a:r>
              <a:rPr lang="ru-RU" b="1" dirty="0" smtClean="0"/>
              <a:t>2023 </a:t>
            </a:r>
            <a:r>
              <a:rPr lang="ru-RU" b="1" dirty="0" smtClean="0"/>
              <a:t>году выполнено </a:t>
            </a:r>
            <a:r>
              <a:rPr lang="ru-RU" b="1" dirty="0" smtClean="0"/>
              <a:t>49</a:t>
            </a:r>
            <a:r>
              <a:rPr lang="ru-RU" b="1" i="1" dirty="0" smtClean="0"/>
              <a:t> </a:t>
            </a:r>
            <a:r>
              <a:rPr lang="ru-RU" b="1" dirty="0" smtClean="0"/>
              <a:t>мероприятий, из них:</a:t>
            </a:r>
            <a:endParaRPr lang="ru-RU" dirty="0" smtClean="0"/>
          </a:p>
          <a:p>
            <a:pPr marL="0" indent="447675" algn="just"/>
            <a:r>
              <a:rPr lang="ru-RU" b="1" dirty="0" smtClean="0"/>
              <a:t>выполнено в полном объеме в установленные сроки –</a:t>
            </a:r>
            <a:r>
              <a:rPr lang="ru-RU" dirty="0" smtClean="0"/>
              <a:t> </a:t>
            </a:r>
            <a:r>
              <a:rPr lang="ru-RU" dirty="0" smtClean="0"/>
              <a:t>49</a:t>
            </a:r>
            <a:r>
              <a:rPr lang="ru-RU" i="1" dirty="0" smtClean="0"/>
              <a:t> </a:t>
            </a:r>
            <a:r>
              <a:rPr lang="ru-RU" b="1" dirty="0" smtClean="0"/>
              <a:t>мероприятий;</a:t>
            </a:r>
            <a:endParaRPr lang="ru-RU" dirty="0" smtClean="0"/>
          </a:p>
          <a:p>
            <a:pPr marL="0" indent="447675" algn="just"/>
            <a:r>
              <a:rPr lang="ru-RU" b="1" dirty="0" smtClean="0"/>
              <a:t>выполнено в полном объеме с нарушением установленных сроков –</a:t>
            </a:r>
            <a:r>
              <a:rPr lang="ru-RU" dirty="0" smtClean="0"/>
              <a:t> 0</a:t>
            </a:r>
            <a:r>
              <a:rPr lang="ru-RU" i="1" dirty="0" smtClean="0"/>
              <a:t> </a:t>
            </a:r>
            <a:r>
              <a:rPr lang="ru-RU" b="1" dirty="0" smtClean="0"/>
              <a:t>мероприятий;</a:t>
            </a:r>
            <a:endParaRPr lang="ru-RU" dirty="0" smtClean="0"/>
          </a:p>
          <a:p>
            <a:pPr marL="0" indent="447675" algn="just"/>
            <a:r>
              <a:rPr lang="ru-RU" b="1" dirty="0" smtClean="0"/>
              <a:t>не выполнено –</a:t>
            </a:r>
            <a:r>
              <a:rPr lang="ru-RU" dirty="0" smtClean="0"/>
              <a:t> </a:t>
            </a:r>
            <a:r>
              <a:rPr lang="ru-RU" dirty="0" smtClean="0"/>
              <a:t>1</a:t>
            </a:r>
            <a:r>
              <a:rPr lang="ru-RU" i="1" dirty="0" smtClean="0"/>
              <a:t> </a:t>
            </a:r>
            <a:r>
              <a:rPr lang="ru-RU" b="1" dirty="0" smtClean="0"/>
              <a:t>мероприятие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772744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Анализ нормативной правовой базы органов местного самоуправления Волчанского городского округа и подготовка иных нормативных правовых актов, необходимых для реализации законодательства Российской Федерации о противодействии коррупции</a:t>
            </a:r>
          </a:p>
          <a:p>
            <a:r>
              <a:rPr lang="ru-RU" sz="2300" dirty="0" smtClean="0"/>
              <a:t>Принятие мер по устранению изложенных в актах прокурорского реагирования нарушений законодательства о муниципальной службе, а также </a:t>
            </a:r>
            <a:r>
              <a:rPr lang="ru-RU" sz="2300" dirty="0" err="1" smtClean="0"/>
              <a:t>коррупциогенных</a:t>
            </a:r>
            <a:r>
              <a:rPr lang="ru-RU" sz="2300" dirty="0" smtClean="0"/>
              <a:t> факторов в муниципальных правовых актах</a:t>
            </a:r>
          </a:p>
          <a:p>
            <a:r>
              <a:rPr lang="ru-RU" sz="2300" dirty="0" smtClean="0"/>
              <a:t>Ведение учета поступивших в администрацию Волчанского городского округа заключений о результатах </a:t>
            </a:r>
            <a:r>
              <a:rPr lang="ru-RU" sz="2300" dirty="0" err="1" smtClean="0"/>
              <a:t>антикоррупционной</a:t>
            </a:r>
            <a:r>
              <a:rPr lang="ru-RU" sz="2300" dirty="0" smtClean="0"/>
              <a:t> экспертизы нормативных правовых актов и проектов нормативных правовых актов органов местного самоуправления Волчанского городского округа, проведенной прокуратурой города Карпинска</a:t>
            </a:r>
          </a:p>
          <a:p>
            <a:r>
              <a:rPr lang="ru-RU" sz="2300" dirty="0" smtClean="0"/>
              <a:t>Обобщение результатов независимой </a:t>
            </a:r>
            <a:r>
              <a:rPr lang="ru-RU" sz="2300" dirty="0" err="1" smtClean="0"/>
              <a:t>антикоррупционной</a:t>
            </a:r>
            <a:r>
              <a:rPr lang="ru-RU" sz="2300" dirty="0" smtClean="0"/>
              <a:t> экспертизы нормативных правовых актов и проектов нормативных правовых актов органов местного самоуправления Волчанского городского округа</a:t>
            </a:r>
          </a:p>
          <a:p>
            <a:pPr marL="85725" indent="457200" algn="just"/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42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44752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Организация представления сведений о доходах, расходах, об имуществе и обязательствах имущественного характера лицами, замещающими муниципальные должности органов местного самоуправления Волчанского городского округа, обеспечение контроля своевременности представления указанных сведений</a:t>
            </a:r>
          </a:p>
          <a:p>
            <a:r>
              <a:rPr lang="ru-RU" sz="1600" dirty="0" smtClean="0"/>
              <a:t>Организация представления сведений о доходах, расходах, об имуществе и обязательствах имущественного характера лицами, замещающими должности муниципальной службы органов местного самоуправления Волчанского городского округа, обеспечение контроля своевременности представления указанных сведений</a:t>
            </a:r>
          </a:p>
          <a:p>
            <a:r>
              <a:rPr lang="ru-RU" sz="1600" dirty="0" smtClean="0"/>
              <a:t>Организация представления сведений о доходах, об имуществе и обязательствах имущественного характера руководителями муниципальных учреждений Волчанского городского округа, обеспечение контроля своевременности представления указанных сведений</a:t>
            </a:r>
          </a:p>
          <a:p>
            <a:r>
              <a:rPr lang="ru-RU" sz="1600" dirty="0" smtClean="0"/>
              <a:t>Проведение проверок достоверности и полноты сведений о доходах, об имуществе и обязательствах имущественного характера, представляемых лицами, замещающими должности муниципальной службы органов местного самоуправления городского округа Волчанского, и гражданами, претендующими на замещение должностей муниципальной службы органов местного самоуправления Волчанского городского округа</a:t>
            </a:r>
          </a:p>
          <a:p>
            <a:pPr algn="just" hangingPunct="0"/>
            <a:endParaRPr lang="ru-RU" sz="15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781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772744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Проведение проверок достоверности и полноты сведений о доходах, об имуществе и обязательствах имущественного характера, представляемых руководителями муниципальных учреждений Волчанского городского округа и гражданами, претендующими на замещение должностей руководителей муниципальных учреждений Волчанского городского округа</a:t>
            </a:r>
          </a:p>
          <a:p>
            <a:r>
              <a:rPr lang="ru-RU" sz="1600" dirty="0" smtClean="0"/>
              <a:t>Осуществление контроля соответствия расходов лиц, замещающих муниципальные должности, муниципальных служащих в Волчанском городском округе, расходов их супруги (супруга) и несовершеннолетних детей общему доходу данного лица и его супруги (супруга) за три последних года, предшествующих совершению сделки</a:t>
            </a:r>
          </a:p>
          <a:p>
            <a:r>
              <a:rPr lang="ru-RU" sz="1600" dirty="0" smtClean="0"/>
              <a:t>Актуализация перечней должностей, замещение которых налагает обязанность представлять сведения о доходах, расходах, об имуществе и обязательствах имущественного характера</a:t>
            </a:r>
          </a:p>
          <a:p>
            <a:r>
              <a:rPr lang="ru-RU" sz="1600" dirty="0" smtClean="0"/>
              <a:t>Проведение мониторинга деятельности комиссии по соблюдению требований к служебному поведению и урегулированию конфликтов интересов в органах местного самоуправления Волчанского городского округа</a:t>
            </a:r>
          </a:p>
          <a:p>
            <a:pPr algn="just" hangingPunct="0"/>
            <a:endParaRPr lang="ru-RU" sz="17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069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Определение потребностей и организация повышения квалификации муниципальных служащих Волчанского городского округа, занимающихся размещением заказов на поставки товаров, выполнение работ, оказание услуг для муниципальных нужд</a:t>
            </a:r>
          </a:p>
          <a:p>
            <a:r>
              <a:rPr lang="ru-RU" sz="1600" dirty="0" smtClean="0"/>
              <a:t>Реализация муниципальной программы Волчанского городского округа по повышению эффективности управления муниципальной собственностью Волчанского городского округа</a:t>
            </a:r>
          </a:p>
          <a:p>
            <a:r>
              <a:rPr lang="ru-RU" sz="1600" dirty="0" smtClean="0"/>
              <a:t>Проведение проверок использования муниципального имущества Волчанского городского округа</a:t>
            </a:r>
          </a:p>
          <a:p>
            <a:r>
              <a:rPr lang="ru-RU" sz="1600" dirty="0" smtClean="0"/>
              <a:t>Проведение проверок соблюдения порядка проведения конкурсов, аукционов, сдаваемого в аренду муниципального имущества</a:t>
            </a:r>
          </a:p>
          <a:p>
            <a:r>
              <a:rPr lang="ru-RU" sz="1600" dirty="0" smtClean="0"/>
              <a:t>Проведение анализа поступивших в Комитет по управлению имуществом Волчанского городского округа жалоб и обращений граждан и организаций о фактах совершения коррупционных правонарушений с целью их обобщения по существу поставленных вопросов</a:t>
            </a:r>
          </a:p>
          <a:p>
            <a:pPr algn="just" hangingPunct="0"/>
            <a:endParaRPr lang="ru-RU" sz="1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578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52600"/>
            <a:ext cx="8568952" cy="47007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Проведение анализа причин отказов в выдаче разрешений на строительство и разрешений на ввод объектов в эксплуатацию</a:t>
            </a:r>
          </a:p>
          <a:p>
            <a:r>
              <a:rPr lang="ru-RU" dirty="0" smtClean="0"/>
              <a:t>Проведение контроля  соблюдения требований, установленных Федеральным законом от 05.04.2013 № 44-ФЗ «О контрактной системе в сфере закупок товаров, работ, услуг для обеспечения государственных и муниципальных нужд».</a:t>
            </a:r>
          </a:p>
          <a:p>
            <a:r>
              <a:rPr lang="ru-RU" dirty="0" smtClean="0"/>
              <a:t>Направление </a:t>
            </a:r>
            <a:r>
              <a:rPr lang="ru-RU" dirty="0" smtClean="0"/>
              <a:t>в прокуратуру города Карпинска информации о результатах контрольных мероприятий в финансово-бюджетной сфере</a:t>
            </a:r>
          </a:p>
          <a:p>
            <a:r>
              <a:rPr lang="ru-RU" dirty="0" smtClean="0"/>
              <a:t>Размещение на официальном сайте Волчанского городского округа в сети Интернет проектов нормативных правовых актов органов местного самоуправления Волчанского городского округа  для обеспечения возможности их общественного обсуждения и проведения независимой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экспертизы</a:t>
            </a:r>
          </a:p>
          <a:p>
            <a:pPr algn="just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Совершенствование контрольной  деятельности по наиболее значимым и массово-востребованным сферам общественных отношений. Подготовка сводного доклада о результатах муниципального контроля в Волчанском городском округе</a:t>
            </a:r>
          </a:p>
          <a:p>
            <a:r>
              <a:rPr lang="ru-RU" sz="1600" dirty="0" smtClean="0"/>
              <a:t>Анализ результатов мониторинга качества предоставления муниципальных услуг в Волчанском городском округе, подготовка предложений по повышению качества их предоставления</a:t>
            </a:r>
          </a:p>
          <a:p>
            <a:r>
              <a:rPr lang="ru-RU" sz="1600" dirty="0" smtClean="0"/>
              <a:t>Проведение оценки регулирующего воздействия нормативных правовых актов в Волчанском городском округе с целью выявления в них положений, приводящих к избыточным административным и другим ограничениям в деятельности предпринимателей, а также к необоснованным расходам как для бизнеса, так и для бюджетной системы Волчанского городского округа</a:t>
            </a:r>
          </a:p>
          <a:p>
            <a:r>
              <a:rPr lang="ru-RU" sz="1600" dirty="0" smtClean="0"/>
              <a:t>Мониторинг обращений граждан и организаций о фактах коррупции в органы местного самоуправления Волчанского городского округа</a:t>
            </a:r>
          </a:p>
          <a:p>
            <a:r>
              <a:rPr lang="ru-RU" sz="1600" dirty="0" smtClean="0"/>
              <a:t>Анализ результатов рассмотрения обращений о фактах коррупции или коррупционных проявлениях, переданных на рассмотрение в органы внутренних дел и органы прокуратуры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Организация работы «телефона доверия»</a:t>
            </a:r>
          </a:p>
          <a:p>
            <a:r>
              <a:rPr lang="ru-RU" sz="1600" dirty="0" smtClean="0"/>
              <a:t>Информирование граждан о работе комиссии по противодействию коррупции в Волчанского городском округе</a:t>
            </a:r>
          </a:p>
          <a:p>
            <a:r>
              <a:rPr lang="ru-RU" sz="1600" dirty="0" smtClean="0"/>
              <a:t>Информирование граждан о работе комиссий по соблюдению требований к служебному поведению и урегулированию конфликта интересов</a:t>
            </a:r>
          </a:p>
          <a:p>
            <a:r>
              <a:rPr lang="ru-RU" sz="1600" dirty="0" smtClean="0"/>
              <a:t>Размещение на официальном сайте Волчанского городского округа основных результатов мониторинга состояния и эффективности противодействия коррупции в Волчанском городском округе</a:t>
            </a:r>
          </a:p>
          <a:p>
            <a:r>
              <a:rPr lang="ru-RU" sz="1600" dirty="0" smtClean="0"/>
              <a:t>Размещение на официальном сайте Волчанского городского округа сведений о доходах, расходах, об имуществе и обязательствах имущественного характера, представленных лицами, замещающими муниципальные должности Волчанского городского округа, и муниципальными  служащими Волчанского городского округа, в соответствии с требованиями законодательства Российской Федерации</a:t>
            </a:r>
          </a:p>
          <a:p>
            <a:r>
              <a:rPr lang="ru-RU" sz="1600" dirty="0" smtClean="0"/>
              <a:t>Размещение в средствах массовой информации публикаций по вопросам противодействия коррупции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Издание полиграфической продукции (буклетов, плакатов, календарей </a:t>
            </a:r>
            <a:r>
              <a:rPr lang="ru-RU" sz="1800" dirty="0" err="1" smtClean="0"/>
              <a:t>антикоррупционной</a:t>
            </a:r>
            <a:r>
              <a:rPr lang="ru-RU" sz="1800" dirty="0" smtClean="0"/>
              <a:t> направленности, брошюр-памяток) с практическими рекомендациями для граждан по противодействию коррупции</a:t>
            </a:r>
          </a:p>
          <a:p>
            <a:r>
              <a:rPr lang="ru-RU" sz="1800" dirty="0" smtClean="0"/>
              <a:t>Проведение мероприятий, посвященных Международному дню борьбы с коррупцией</a:t>
            </a:r>
          </a:p>
          <a:p>
            <a:r>
              <a:rPr lang="ru-RU" sz="1800" dirty="0" smtClean="0"/>
              <a:t>Осуществление правового </a:t>
            </a:r>
            <a:r>
              <a:rPr lang="ru-RU" sz="1800" dirty="0" err="1" smtClean="0"/>
              <a:t>антикоррупционного</a:t>
            </a:r>
            <a:r>
              <a:rPr lang="ru-RU" sz="1800" dirty="0" smtClean="0"/>
              <a:t> воспитания в рамках обучающих программ школьного и дополнительного образования</a:t>
            </a:r>
          </a:p>
          <a:p>
            <a:r>
              <a:rPr lang="ru-RU" sz="1800" dirty="0" smtClean="0"/>
              <a:t>Размещение на информационных стендах контактных данных лиц, ответственных за организацию работы по противодействию коррупции, и номеров «телефонов доверия» («горячих линий») для сообщения о фактах коррупции</a:t>
            </a:r>
          </a:p>
          <a:p>
            <a:r>
              <a:rPr lang="ru-RU" sz="1800" dirty="0" smtClean="0"/>
              <a:t>Организация разъяснительной работы среди граждан о регламентации порядка предоставления государственных услуг и функций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1438</TotalTime>
  <Words>1191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ОТЧЕТ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Информация  о реализованных мероприятиях в 2023 году</vt:lpstr>
      <vt:lpstr>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U-Zver-11</dc:creator>
  <cp:lastModifiedBy>Орг.отдел</cp:lastModifiedBy>
  <cp:revision>61</cp:revision>
  <dcterms:created xsi:type="dcterms:W3CDTF">2020-02-05T10:52:42Z</dcterms:created>
  <dcterms:modified xsi:type="dcterms:W3CDTF">2024-01-23T06:20:25Z</dcterms:modified>
</cp:coreProperties>
</file>