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3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Pt>
            <c:idx val="0"/>
            <c:marker>
              <c:symbol val="none"/>
            </c:marker>
            <c:bubble3D val="0"/>
            <c:spPr>
              <a:ln w="22225" cap="rnd" cmpd="sng" algn="ctr">
                <a:solidFill>
                  <a:schemeClr val="accent2">
                    <a:shade val="40000"/>
                  </a:schemeClr>
                </a:solidFill>
                <a:round/>
              </a:ln>
              <a:effectLst/>
            </c:spPr>
          </c:dPt>
          <c:dPt>
            <c:idx val="1"/>
            <c:marker>
              <c:symbol val="none"/>
            </c:marker>
            <c:bubble3D val="0"/>
            <c:spPr>
              <a:ln w="22225" cap="rnd" cmpd="sng" algn="ctr">
                <a:solidFill>
                  <a:schemeClr val="accent2">
                    <a:shade val="51000"/>
                  </a:schemeClr>
                </a:solidFill>
                <a:round/>
              </a:ln>
              <a:effectLst/>
            </c:spPr>
          </c:dPt>
          <c:dPt>
            <c:idx val="2"/>
            <c:marker>
              <c:symbol val="none"/>
            </c:marker>
            <c:bubble3D val="0"/>
            <c:spPr>
              <a:ln w="22225" cap="rnd" cmpd="sng" algn="ctr">
                <a:solidFill>
                  <a:schemeClr val="accent2">
                    <a:shade val="62000"/>
                  </a:schemeClr>
                </a:solidFill>
                <a:round/>
              </a:ln>
              <a:effectLst/>
            </c:spPr>
          </c:dPt>
          <c:dPt>
            <c:idx val="3"/>
            <c:marker>
              <c:symbol val="none"/>
            </c:marker>
            <c:bubble3D val="0"/>
            <c:spPr>
              <a:ln w="22225" cap="rnd" cmpd="sng" algn="ctr">
                <a:solidFill>
                  <a:schemeClr val="accent2">
                    <a:shade val="73000"/>
                  </a:schemeClr>
                </a:solidFill>
                <a:round/>
              </a:ln>
              <a:effectLst/>
            </c:spPr>
          </c:dPt>
          <c:dPt>
            <c:idx val="4"/>
            <c:marker>
              <c:symbol val="none"/>
            </c:marker>
            <c:bubble3D val="0"/>
            <c:spPr>
              <a:ln w="22225" cap="rnd" cmpd="sng" algn="ctr">
                <a:solidFill>
                  <a:schemeClr val="accent2">
                    <a:shade val="83000"/>
                  </a:schemeClr>
                </a:solidFill>
                <a:round/>
              </a:ln>
              <a:effectLst/>
            </c:spPr>
          </c:dPt>
          <c:dPt>
            <c:idx val="5"/>
            <c:marker>
              <c:symbol val="none"/>
            </c:marker>
            <c:bubble3D val="0"/>
            <c:spPr>
              <a:ln w="22225" cap="rnd" cmpd="sng" algn="ctr">
                <a:solidFill>
                  <a:schemeClr val="accent2">
                    <a:shade val="94000"/>
                  </a:schemeClr>
                </a:solidFill>
                <a:round/>
              </a:ln>
              <a:effectLst/>
            </c:spPr>
          </c:dPt>
          <c:dPt>
            <c:idx val="6"/>
            <c:marker>
              <c:symbol val="none"/>
            </c:marker>
            <c:bubble3D val="0"/>
            <c:spPr>
              <a:ln w="22225" cap="rnd" cmpd="sng" algn="ctr">
                <a:solidFill>
                  <a:schemeClr val="accent2">
                    <a:tint val="95000"/>
                  </a:schemeClr>
                </a:solidFill>
                <a:round/>
              </a:ln>
              <a:effectLst/>
            </c:spPr>
          </c:dPt>
          <c:dPt>
            <c:idx val="7"/>
            <c:marker>
              <c:symbol val="none"/>
            </c:marker>
            <c:bubble3D val="0"/>
            <c:spPr>
              <a:ln w="22225" cap="rnd" cmpd="sng" algn="ctr">
                <a:solidFill>
                  <a:schemeClr val="accent2">
                    <a:tint val="84000"/>
                  </a:schemeClr>
                </a:solidFill>
                <a:round/>
              </a:ln>
              <a:effectLst/>
            </c:spPr>
          </c:dPt>
          <c:dPt>
            <c:idx val="8"/>
            <c:marker>
              <c:symbol val="none"/>
            </c:marker>
            <c:bubble3D val="0"/>
            <c:spPr>
              <a:ln w="22225" cap="rnd" cmpd="sng" algn="ctr">
                <a:solidFill>
                  <a:schemeClr val="accent2">
                    <a:tint val="74000"/>
                  </a:schemeClr>
                </a:solidFill>
                <a:round/>
              </a:ln>
              <a:effectLst/>
            </c:spPr>
          </c:dPt>
          <c:dPt>
            <c:idx val="9"/>
            <c:marker>
              <c:symbol val="none"/>
            </c:marker>
            <c:bubble3D val="0"/>
            <c:spPr>
              <a:ln w="22225" cap="rnd" cmpd="sng" algn="ctr">
                <a:solidFill>
                  <a:schemeClr val="accent2">
                    <a:tint val="63000"/>
                  </a:schemeClr>
                </a:solidFill>
                <a:round/>
              </a:ln>
              <a:effectLst/>
            </c:spPr>
          </c:dPt>
          <c:dPt>
            <c:idx val="10"/>
            <c:marker>
              <c:symbol val="none"/>
            </c:marker>
            <c:bubble3D val="0"/>
            <c:spPr>
              <a:ln w="22225" cap="rnd" cmpd="sng" algn="ctr">
                <a:solidFill>
                  <a:schemeClr val="accent2">
                    <a:tint val="52000"/>
                  </a:schemeClr>
                </a:solidFill>
                <a:round/>
              </a:ln>
              <a:effectLst/>
            </c:spPr>
          </c:dPt>
          <c:dPt>
            <c:idx val="11"/>
            <c:marker>
              <c:symbol val="none"/>
            </c:marker>
            <c:bubble3D val="0"/>
            <c:spPr>
              <a:ln w="22225" cap="rnd" cmpd="sng" algn="ctr">
                <a:solidFill>
                  <a:schemeClr val="accent2">
                    <a:tint val="41000"/>
                  </a:schemeClr>
                </a:solidFill>
                <a:round/>
              </a:ln>
              <a:effectLst/>
            </c:spPr>
          </c:dPt>
          <c:dPt>
            <c:idx val="12"/>
            <c:marker>
              <c:symbol val="none"/>
            </c:marker>
            <c:bubble3D val="0"/>
            <c:spPr>
              <a:ln w="22225" cap="rnd" cmpd="sng" algn="ctr">
                <a:solidFill>
                  <a:schemeClr val="accent2">
                    <a:tint val="40000"/>
                  </a:schemeClr>
                </a:solidFill>
                <a:round/>
              </a:ln>
              <a:effectLst/>
            </c:spPr>
          </c:dPt>
          <c:dPt>
            <c:idx val="13"/>
            <c:marker>
              <c:symbol val="none"/>
            </c:marker>
            <c:bubble3D val="0"/>
            <c:spPr>
              <a:ln w="22225" cap="rnd" cmpd="sng" algn="ctr">
                <a:solidFill>
                  <a:schemeClr val="accent2">
                    <a:tint val="4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Лист1!$A$2:$A$15</c:f>
              <c:strCache>
                <c:ptCount val="14"/>
                <c:pt idx="0">
                  <c:v>01.01.15 г</c:v>
                </c:pt>
                <c:pt idx="1">
                  <c:v>01.01.16 г</c:v>
                </c:pt>
                <c:pt idx="2">
                  <c:v>01.04.16 г</c:v>
                </c:pt>
                <c:pt idx="3">
                  <c:v>01.07.16 г</c:v>
                </c:pt>
                <c:pt idx="4">
                  <c:v>01.10.16 г</c:v>
                </c:pt>
                <c:pt idx="5">
                  <c:v>01.01.17 г</c:v>
                </c:pt>
                <c:pt idx="6">
                  <c:v>01.07.17 г</c:v>
                </c:pt>
                <c:pt idx="7">
                  <c:v>01.10.17 г</c:v>
                </c:pt>
                <c:pt idx="8">
                  <c:v>01.01.18 г</c:v>
                </c:pt>
                <c:pt idx="9">
                  <c:v>01.04.18 г</c:v>
                </c:pt>
                <c:pt idx="10">
                  <c:v>01.07.18 г</c:v>
                </c:pt>
                <c:pt idx="11">
                  <c:v>01.10.18г</c:v>
                </c:pt>
                <c:pt idx="12">
                  <c:v>01.01.19г</c:v>
                </c:pt>
                <c:pt idx="13">
                  <c:v>01.04.19г</c:v>
                </c:pt>
              </c:strCache>
            </c:strRef>
          </c:cat>
          <c:val>
            <c:numRef>
              <c:f>Лист1!$B$2:$B$15</c:f>
              <c:numCache>
                <c:formatCode>_-* #,##0.0_р_._-;\-* #,##0.0_р_._-;_-* "-"??_р_._-;_-@_-</c:formatCode>
                <c:ptCount val="14"/>
                <c:pt idx="0">
                  <c:v>20</c:v>
                </c:pt>
                <c:pt idx="1">
                  <c:v>50.8</c:v>
                </c:pt>
                <c:pt idx="2">
                  <c:v>31.5</c:v>
                </c:pt>
                <c:pt idx="3">
                  <c:v>30.7</c:v>
                </c:pt>
                <c:pt idx="4">
                  <c:v>29.6</c:v>
                </c:pt>
                <c:pt idx="5">
                  <c:v>34.299999999999997</c:v>
                </c:pt>
                <c:pt idx="6">
                  <c:v>29.7</c:v>
                </c:pt>
                <c:pt idx="7">
                  <c:v>28</c:v>
                </c:pt>
                <c:pt idx="8">
                  <c:v>26.9</c:v>
                </c:pt>
                <c:pt idx="9">
                  <c:v>25.5</c:v>
                </c:pt>
                <c:pt idx="10">
                  <c:v>24.4</c:v>
                </c:pt>
                <c:pt idx="11">
                  <c:v>24.2</c:v>
                </c:pt>
                <c:pt idx="12">
                  <c:v>35.5</c:v>
                </c:pt>
                <c:pt idx="13">
                  <c:v>48.3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4218440"/>
        <c:axId val="134213864"/>
      </c:lineChart>
      <c:catAx>
        <c:axId val="1342184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4213864"/>
        <c:crosses val="autoZero"/>
        <c:auto val="1"/>
        <c:lblAlgn val="ctr"/>
        <c:lblOffset val="100"/>
        <c:noMultiLvlLbl val="1"/>
      </c:catAx>
      <c:valAx>
        <c:axId val="134213864"/>
        <c:scaling>
          <c:orientation val="minMax"/>
        </c:scaling>
        <c:delete val="0"/>
        <c:axPos val="l"/>
        <c:majorGridlines>
          <c:spPr>
            <a:ln>
              <a:solidFill>
                <a:schemeClr val="dk1">
                  <a:lumMod val="15000"/>
                  <a:lumOff val="85000"/>
                </a:schemeClr>
              </a:solidFill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_-* #,##0.0_р_._-;\-* #,##0.0_р_._-;_-* &quot;-&quot;??_р_.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4218440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zero"/>
    <c:showDLblsOverMax val="1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29874084"/>
              </p:ext>
            </p:extLst>
          </p:nvPr>
        </p:nvGraphicFramePr>
        <p:xfrm>
          <a:off x="142844" y="1285860"/>
          <a:ext cx="7669516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285728"/>
            <a:ext cx="764386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Динамика объема муниципального долга</a:t>
            </a:r>
            <a:endParaRPr lang="ru-RU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1000108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785794"/>
            <a:ext cx="50879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Волчанского городского округа</a:t>
            </a: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9652" y="113110"/>
            <a:ext cx="571504" cy="90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90468" y="5373216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45085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latin typeface="Monotype Corsiva" pitchFamily="66" charset="0"/>
              </a:rPr>
              <a:t>Муниципальный долг городского округа состоит из муниципальных внутренних долговых обязательств городского округа по бюджетным кредитам, предоставленным областным бюджетом на покрытие временных кассовых разрывов, возникающих при исполнении местного бюджета, и на осуществление отдельных целевых расходов.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Monotype Corsiva" pitchFamily="66" charset="0"/>
              </a:rPr>
              <a:t>Погашение долга производится в строгом соответствии с графиком погашения задолженности.</a:t>
            </a:r>
            <a:endParaRPr lang="ru-RU" sz="14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60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Юлия</cp:lastModifiedBy>
  <cp:revision>17</cp:revision>
  <dcterms:modified xsi:type="dcterms:W3CDTF">2019-04-16T09:12:42Z</dcterms:modified>
</cp:coreProperties>
</file>