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10799763" cy="7559675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268" userDrawn="1">
          <p15:clr>
            <a:srgbClr val="A4A3A4"/>
          </p15:clr>
        </p15:guide>
        <p15:guide id="3" pos="4546" userDrawn="1">
          <p15:clr>
            <a:srgbClr val="A4A3A4"/>
          </p15:clr>
        </p15:guide>
        <p15:guide id="5" orient="horz" pos="4037" userDrawn="1">
          <p15:clr>
            <a:srgbClr val="A4A3A4"/>
          </p15:clr>
        </p15:guide>
        <p15:guide id="6" orient="horz" pos="45" userDrawn="1">
          <p15:clr>
            <a:srgbClr val="A4A3A4"/>
          </p15:clr>
        </p15:guide>
        <p15:guide id="7" orient="horz" pos="2381" userDrawn="1">
          <p15:clr>
            <a:srgbClr val="A4A3A4"/>
          </p15:clr>
        </p15:guide>
        <p15:guide id="8" orient="horz" pos="3243" userDrawn="1">
          <p15:clr>
            <a:srgbClr val="A4A3A4"/>
          </p15:clr>
        </p15:guide>
        <p15:guide id="9" pos="3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332" y="-72"/>
      </p:cViewPr>
      <p:guideLst>
        <p:guide orient="horz" pos="4037"/>
        <p:guide orient="horz" pos="45"/>
        <p:guide orient="horz" pos="2381"/>
        <p:guide orient="horz" pos="3243"/>
        <p:guide pos="2268"/>
        <p:guide pos="4546"/>
        <p:guide pos="3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4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0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9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7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5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3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884B-1A2B-4D6F-BEDA-F37CD14C466A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DB9B-6F73-4FD4-AA72-4070B8E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079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807543" y="4653757"/>
            <a:ext cx="26581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ПРЯМЫЕ</a:t>
            </a:r>
          </a:p>
          <a:p>
            <a:pPr algn="ctr">
              <a:lnSpc>
                <a:spcPts val="3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ВЫПЛАТЫ</a:t>
            </a:r>
            <a:endParaRPr lang="ru-RU" sz="3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55" y="189427"/>
            <a:ext cx="1023216" cy="883356"/>
          </a:xfrm>
          <a:prstGeom prst="rect">
            <a:avLst/>
          </a:prstGeom>
        </p:spPr>
      </p:pic>
      <p:sp>
        <p:nvSpPr>
          <p:cNvPr id="39" name="Скругленный прямоугольник 38"/>
          <p:cNvSpPr/>
          <p:nvPr/>
        </p:nvSpPr>
        <p:spPr>
          <a:xfrm>
            <a:off x="7352189" y="5693803"/>
            <a:ext cx="3568808" cy="510778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ЧТО ИЗМЕНИТСЯ ДЛЯ РАБОТОДАТЕЛЯ?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16775" y="7294792"/>
            <a:ext cx="35829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23938" y="7932"/>
            <a:ext cx="3592470" cy="1596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КОНТАКТНАЯ ИНФОРМАЦИЯ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ГОСУДАРСТВЕННОЕ УЧРЕЖДЕНИЕ –</a:t>
            </a:r>
            <a:endParaRPr lang="ru-RU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СВЕРДЛОВСКОЕ </a:t>
            </a:r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РЕГИОНАЛЬНОЕ ОТДЕЛЕНИЕ ФОНДА СОЦИАЛЬНОГО СТРАХОВАНИЯ РОССИЙСКОЙ ФЕДЕРАЦИИ</a:t>
            </a:r>
            <a:endParaRPr lang="ru-RU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Екатеринбург, ул. Шейнкмана, 55</a:t>
            </a:r>
            <a:endParaRPr lang="ru-RU" sz="500" b="1" dirty="0" smtClean="0"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sz="1200" b="1" dirty="0" smtClean="0"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info@ro66.fss.ru</a:t>
            </a:r>
            <a:endParaRPr lang="ru-RU" sz="12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33407" y="2513094"/>
            <a:ext cx="187143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Сайт:</a:t>
            </a:r>
            <a:r>
              <a:rPr lang="ru-RU" sz="1050" b="1" dirty="0">
                <a:solidFill>
                  <a:srgbClr val="E36C0A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www.r66.fss.ru</a:t>
            </a:r>
            <a:r>
              <a:rPr lang="ru-RU" sz="1050" b="1" dirty="0" smtClean="0">
                <a:solidFill>
                  <a:srgbClr val="E36C0A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(раздел </a:t>
            </a:r>
            <a:r>
              <a:rPr lang="ru-RU" sz="105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«ПРЯМЫЕ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ВЫПЛАТЫ»)</a:t>
            </a:r>
            <a:endParaRPr lang="ru-RU" sz="10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37380" y="3372198"/>
            <a:ext cx="355415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</a:t>
            </a:r>
            <a:r>
              <a:rPr lang="ru-RU" sz="105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ы в социальных сетях:</a:t>
            </a:r>
          </a:p>
          <a:p>
            <a:pPr algn="ctr"/>
            <a:r>
              <a:rPr lang="ru-RU" sz="105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Фонд социального страхования Екатеринбург</a:t>
            </a:r>
            <a:endParaRPr lang="ru-RU" sz="105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79" y="2421269"/>
            <a:ext cx="855591" cy="76073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395901" y="1537087"/>
            <a:ext cx="2664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Телефон «Горячей линии» по </a:t>
            </a:r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проекту</a:t>
            </a:r>
            <a:r>
              <a:rPr lang="en-US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«Прямые выплаты»: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 (</a:t>
            </a:r>
            <a:r>
              <a:rPr lang="en-US" sz="12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343</a:t>
            </a:r>
            <a:r>
              <a:rPr lang="ru-RU" sz="1200" b="1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211-89-96</a:t>
            </a:r>
            <a:endParaRPr lang="ru-RU" sz="1200" dirty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944" y="1456489"/>
            <a:ext cx="860295" cy="860295"/>
          </a:xfrm>
          <a:prstGeom prst="rect">
            <a:avLst/>
          </a:prstGeom>
        </p:spPr>
      </p:pic>
      <p:sp>
        <p:nvSpPr>
          <p:cNvPr id="67" name="Скругленный прямоугольник 66"/>
          <p:cNvSpPr/>
          <p:nvPr/>
        </p:nvSpPr>
        <p:spPr>
          <a:xfrm>
            <a:off x="8131" y="17263"/>
            <a:ext cx="3582988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ПОДГОТОВИТЕЛЬНЫЙ ПЕРИОД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51" name="Прямоугольник 2050"/>
          <p:cNvSpPr/>
          <p:nvPr/>
        </p:nvSpPr>
        <p:spPr>
          <a:xfrm>
            <a:off x="8131" y="244657"/>
            <a:ext cx="357982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целях своевременного обеспечения застрахованных граждан пособиями по социальному страхованию работодателю необходимо провести подготовительные мероприятия по переходу к реализации пилотного проекта:</a:t>
            </a:r>
          </a:p>
          <a:p>
            <a:pPr algn="just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- довести до сведения работников новый порядок выплаты пособий по обязательному социальному страхованию;</a:t>
            </a:r>
          </a:p>
          <a:p>
            <a:pPr algn="just"/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информировать работников о возможности получения пособий на лицевой счет в банке или почтовым переводом, в связи с чем им необходимо открыть лицевой счет в банке и предоставить точную информацию о месте регистрации и месте жительства с указанием почтового индекса;</a:t>
            </a:r>
          </a:p>
          <a:p>
            <a:pPr algn="just">
              <a:tabLst>
                <a:tab pos="90170" algn="l"/>
              </a:tabLst>
            </a:pPr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заблаговременно получить от работников, которым производится выплата ежемесячного пособия по уходу за ребенком, заявления о выплате пособия.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-7872" y="3368480"/>
            <a:ext cx="3621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-7872" y="5241509"/>
            <a:ext cx="3621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52" name="Прямоугольник 2051"/>
          <p:cNvSpPr/>
          <p:nvPr/>
        </p:nvSpPr>
        <p:spPr>
          <a:xfrm>
            <a:off x="-7387" y="3374716"/>
            <a:ext cx="3595345" cy="1911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50" b="1" cap="all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обратите Внимание</a:t>
            </a:r>
            <a:endParaRPr lang="ru-RU" sz="105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 формировании электронного реестра для выплаты пособия по уходу за ребенком, назначенного ранее, с </a:t>
            </a:r>
            <a:r>
              <a:rPr lang="ru-RU" sz="1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01.01.2021</a:t>
            </a:r>
            <a:r>
              <a:rPr lang="ru-RU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необходимо указать: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ru-RU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дату </a:t>
            </a:r>
            <a:r>
              <a:rPr lang="ru-RU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начала выплат  - </a:t>
            </a:r>
            <a:r>
              <a:rPr lang="ru-RU" sz="1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 приказу предоставления отпуска по уходу за ребенком</a:t>
            </a:r>
            <a:r>
              <a:rPr lang="ru-RU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дату окончания выплат – день исполнения ребенку </a:t>
            </a:r>
            <a:r>
              <a:rPr lang="ru-RU" sz="10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1,5 лет</a:t>
            </a:r>
            <a:r>
              <a:rPr lang="ru-RU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(окончание отпуска по уходу за ребенком).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3" name="Прямоугольник 2052"/>
          <p:cNvSpPr/>
          <p:nvPr/>
        </p:nvSpPr>
        <p:spPr>
          <a:xfrm>
            <a:off x="1" y="5322052"/>
            <a:ext cx="3587957" cy="2189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50" b="1" cap="all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ответственность</a:t>
            </a:r>
            <a:endParaRPr lang="ru-RU" sz="105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Страхователь несет ответственность за непредставление (за несвоевременное представление) документов, недостоверность либо сокрытие сведений, влияющих на право получения застрахованным лицом соответствующего вида пособия или исчисление его размера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соответствии с законодательством Российской Федерации.</a:t>
            </a:r>
          </a:p>
          <a:p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Расходы, излишне понесенные страховщиком в связи с сокрытием или недостоверностью предоставленных страхователем сведений, подлежат возмещению страхователем.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288380" y="1358256"/>
            <a:ext cx="35829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Государственное учреждение - Свердловское </a:t>
            </a:r>
            <a:r>
              <a:rPr lang="ru-RU" sz="1400" b="1" dirty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региональное отделение Фонда социального страхования </a:t>
            </a:r>
            <a:r>
              <a:rPr lang="ru-RU" sz="14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Российской </a:t>
            </a:r>
            <a:r>
              <a:rPr lang="ru-RU" sz="1400" b="1" dirty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Федерации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396" y="2863271"/>
            <a:ext cx="1492956" cy="13639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18" y="4008620"/>
            <a:ext cx="1146910" cy="6451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71" y="5118328"/>
            <a:ext cx="2591820" cy="215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7226106" y="6121"/>
            <a:ext cx="3582988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ВАЖНО!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16775" y="275264"/>
            <a:ext cx="35829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49238" algn="just">
              <a:lnSpc>
                <a:spcPct val="107000"/>
              </a:lnSpc>
              <a:spcAft>
                <a:spcPts val="0"/>
              </a:spcAft>
              <a:buClr>
                <a:srgbClr val="E36C0A"/>
              </a:buClr>
              <a:buFont typeface="Wingdings" panose="05000000000000000000" pitchFamily="2" charset="2"/>
              <a:buChar char="Ø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Оплата пособия за первые 3 дня временной нетрудоспособности производится страхователем за счет собственных средств.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249238" algn="just">
              <a:lnSpc>
                <a:spcPct val="107000"/>
              </a:lnSpc>
              <a:spcAft>
                <a:spcPts val="0"/>
              </a:spcAft>
              <a:buClr>
                <a:srgbClr val="E36C0A"/>
              </a:buClr>
              <a:buFont typeface="Wingdings" panose="05000000000000000000" pitchFamily="2" charset="2"/>
              <a:buChar char="Ø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Страхователь в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3-х </a:t>
            </a:r>
            <a:r>
              <a:rPr lang="ru-RU" sz="1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дневный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срок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обязан направить в отделение Фонда уведомление о прекращении права работника на получение ежемесячного пособия по уходу за ребенком в  случае:</a:t>
            </a:r>
          </a:p>
          <a:p>
            <a:pPr marL="354013" lvl="0" indent="-260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прекращения трудовых отношений;</a:t>
            </a:r>
          </a:p>
          <a:p>
            <a:pPr marL="354013" lvl="0" indent="-260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начала (возобновления) его работы на условиях полного рабочего дня;</a:t>
            </a:r>
          </a:p>
          <a:p>
            <a:pPr marL="354013" lvl="0" indent="-260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смерти его ребенка либо лишения родительских прав;</a:t>
            </a:r>
          </a:p>
          <a:p>
            <a:pPr marL="354013" lvl="0" indent="-260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очередного ежегодного оплачиваемого отпуска лица, работающего на условиях неполного рабочего времени;</a:t>
            </a:r>
          </a:p>
          <a:p>
            <a:pPr marL="354013" lvl="0" indent="-260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иных случаях прекращения обстоятельств, наличие которых явилось основанием для назначения соответствующего пособия.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226106" y="3603373"/>
            <a:ext cx="3582988" cy="510778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ВОЗМЕЩЕНИЕ РАСХОДОВ СТРАХОВАТЕЛЯМ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26106" y="4038435"/>
            <a:ext cx="3573657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49238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На выплату социального пособия на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погребение.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249238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На оплату 4-х дополнительных выходных дней по уходу за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ребенком-инвалидом.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249238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На произведенные за счет собственных средств дополнительные расходы на выплату пособия по временной нетрудоспособности за первые 3 дня, обеспечение которых должно осуществляться за счет средств федерального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бюджета.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249238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На финансирование предупредительных мер по сокращению производственного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травматизма.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226106" y="6508062"/>
            <a:ext cx="3573657" cy="9617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ЗАЧЕТНЫЙ ПРИНЦИП НЕ ДЕЙСТВУЕТ -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СТРАХОВАТЕЛЬ ОБЯЗАН УПЛАЧИВАТЬ СТРАХОВЫЕ ВЗНОСЫ В ПОЛНОМ ОБЪЕМЕ.</a:t>
            </a:r>
            <a:endParaRPr lang="ru-RU" sz="1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9781" y="190381"/>
            <a:ext cx="3616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 наступлении страхового случая работник, как и прежде, представляет работодателю документы, подтверждающие его право на пособие (листок нетрудоспособности, свидетельство о рождении ребенка и т.д.), не позднее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6 месяцев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со дня окончания страхового случая, и оформляет заявление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унифицированной формы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где указывает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лицевой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Century Gothic" panose="020B0502020202020204" pitchFamily="34" charset="0"/>
              </a:rPr>
              <a:t> счет или почтовый адрес.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17118" y="9607"/>
            <a:ext cx="3582988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ШАГ № 1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17118" y="1546503"/>
            <a:ext cx="3590326" cy="322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После этого работодатель заполняет свою часть заявления о выплате пособия и не позднее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календарных дней</a:t>
            </a:r>
            <a:r>
              <a:rPr lang="ru-RU" sz="1000" dirty="0">
                <a:solidFill>
                  <a:srgbClr val="E36C0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со дня представления работником заявления, направляет в отделение Фонда комплект документов с описью либо электронный реестр. </a:t>
            </a:r>
          </a:p>
          <a:p>
            <a:pPr marL="269875" lvl="0" indent="-176213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Страхователи с общей численностью работников свыше 25 человек </a:t>
            </a:r>
            <a:r>
              <a:rPr lang="ru-RU" sz="1000" b="1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обязаны </a:t>
            </a:r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представлять в отделение Фонда электронные реестры получателей пособий, заверенные электронной цифровой подписью.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69875" lvl="0" indent="-176213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Страхователи с общей численностью работников 25 человек и менее, </a:t>
            </a:r>
            <a:r>
              <a:rPr lang="ru-RU" sz="1000" b="1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вправе </a:t>
            </a:r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представлять сведения как в электронной форме, так и на бумажных носителях.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69875" indent="-176213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Первичные </a:t>
            </a:r>
            <a:r>
              <a:rPr lang="ru-RU" sz="1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документы (заявления, справки, листки нетрудоспособности и т.д.) при подаче электронного реестра в ФСС не представляются.</a:t>
            </a:r>
            <a:endParaRPr lang="ru-RU" sz="1000" i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15125" y="1376433"/>
            <a:ext cx="3582988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ШАГ № 2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18233" y="4617263"/>
            <a:ext cx="3582988" cy="306467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70C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ШАГ № 3</a:t>
            </a:r>
            <a:endParaRPr lang="ru-RU" sz="1200" b="1" dirty="0">
              <a:solidFill>
                <a:srgbClr val="0070C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079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32835" y="-15160625"/>
            <a:ext cx="3449320" cy="1479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609781" y="4786588"/>
            <a:ext cx="36163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Региональное отделение Фонда в течение </a:t>
            </a:r>
            <a:r>
              <a:rPr lang="ru-RU" alt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 </a:t>
            </a:r>
            <a:r>
              <a:rPr lang="ru-RU" alt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 </a:t>
            </a:r>
            <a:r>
              <a:rPr lang="ru-RU" altLang="ru-RU" sz="1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календарных дней</a:t>
            </a:r>
            <a:r>
              <a:rPr lang="ru-RU" altLang="ru-RU" sz="1000" b="1" dirty="0">
                <a:solidFill>
                  <a:srgbClr val="E36C0A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 момента получения полного комплекта документов принимает решение о</a:t>
            </a:r>
            <a:r>
              <a:rPr lang="ru-RU" altLang="ru-RU" sz="1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назначении и выплате пособия. </a:t>
            </a:r>
            <a:endParaRPr lang="ru-RU" alt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00449" y="5410379"/>
            <a:ext cx="3625657" cy="2189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6520" lvl="0" indent="93663" algn="just">
              <a:lnSpc>
                <a:spcPct val="107000"/>
              </a:lnSpc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В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случае направления документов или сведений, необходимых для назначения пособия, не в полном объеме, а также в случае выявления нарушений порядка выдачи и оформления листка нетрудоспособности отделение Фонда в течение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 рабочих дней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со дня их получения направляет работодателю извещение о предоставлении недостающих документов или сведений электронным либо заказным письмом.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Недостающие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документы или сведения страхователь обязан представить в отделение Фонда в течение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5 рабочих дней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с даты получения извещения.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9783"/>
            <a:ext cx="3600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января</a:t>
            </a:r>
            <a:r>
              <a:rPr lang="ru-RU" sz="1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2021 </a:t>
            </a:r>
            <a:r>
              <a:rPr lang="ru-RU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года</a:t>
            </a:r>
            <a:r>
              <a:rPr lang="ru-RU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на территории 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Свердловской области стартует </a:t>
            </a:r>
            <a:r>
              <a:rPr lang="ru-RU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 Фонда социального страхования РФ </a:t>
            </a:r>
            <a:r>
              <a:rPr lang="ru-RU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«ПРЯМЫЕ ВЫПЛАТЫ</a:t>
            </a:r>
            <a:r>
              <a:rPr lang="ru-RU" sz="12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ru-RU" sz="1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-7872" y="844724"/>
            <a:ext cx="3621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13024" y="861925"/>
            <a:ext cx="3604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ПОСОБИЯ, ВЫПЛАЧИВАЕМЫЕ ФОНДОМ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СОЦИАЛЬНОГО СТРАХОВАНИЯ 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НАПРЯМУЮ РАБОТАЮЩИМ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ГРАЖДАНАМ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11483" y="1634471"/>
            <a:ext cx="36151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 временной нетрудоспособности в связи с болезнью (в том числе в связи с несчастным случаем на производстве и профессиональным заболеванием);</a:t>
            </a:r>
          </a:p>
          <a:p>
            <a:pPr marL="171450" lvl="0" indent="-1714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 беременности и родам;</a:t>
            </a:r>
          </a:p>
          <a:p>
            <a:pPr marL="171450" lvl="0" indent="-1714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постановке на учет в ранние сроки беременности;</a:t>
            </a:r>
          </a:p>
          <a:p>
            <a:pPr marL="171450" lvl="0" indent="-1714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рождении ребенка;</a:t>
            </a:r>
          </a:p>
          <a:p>
            <a:pPr marL="171450" lvl="0" indent="-1714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уходу за ребенком;</a:t>
            </a:r>
          </a:p>
          <a:p>
            <a:pPr marL="171450" indent="-17145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оплата отпуска (сверх ежегодного оплачиваемого отпуска, установленного законодательством Российской Федерации) на весь период лечения и проезда к месту лечения и обратно, предоставляемого застрахованному лицу, пострадавшему на производстве.</a:t>
            </a:r>
          </a:p>
        </p:txBody>
      </p:sp>
      <p:grpSp>
        <p:nvGrpSpPr>
          <p:cNvPr id="47" name="Группа 46"/>
          <p:cNvGrpSpPr/>
          <p:nvPr/>
        </p:nvGrpSpPr>
        <p:grpSpPr>
          <a:xfrm>
            <a:off x="27993" y="4933250"/>
            <a:ext cx="3703086" cy="2632648"/>
            <a:chOff x="57141" y="2208916"/>
            <a:chExt cx="6478760" cy="4613613"/>
          </a:xfrm>
        </p:grpSpPr>
        <p:grpSp>
          <p:nvGrpSpPr>
            <p:cNvPr id="48" name="Группа 28"/>
            <p:cNvGrpSpPr>
              <a:grpSpLocks/>
            </p:cNvGrpSpPr>
            <p:nvPr/>
          </p:nvGrpSpPr>
          <p:grpSpPr bwMode="auto">
            <a:xfrm>
              <a:off x="57141" y="2208916"/>
              <a:ext cx="6478760" cy="4613613"/>
              <a:chOff x="60539" y="2720214"/>
              <a:chExt cx="6556916" cy="4613504"/>
            </a:xfrm>
          </p:grpSpPr>
          <p:pic>
            <p:nvPicPr>
              <p:cNvPr id="52" name="Рисунок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6820" y="2720214"/>
                <a:ext cx="1453959" cy="1216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Рисунок 1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925" y="4042530"/>
                <a:ext cx="1707914" cy="1383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Picture 2" descr="D:\Gorshkova_AA\Desktop\презентация прямые выплаты 2\ПВ\фсс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842" y="3870645"/>
                <a:ext cx="2102409" cy="1458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" name="TextBox 5"/>
              <p:cNvSpPr txBox="1">
                <a:spLocks noChangeArrowheads="1"/>
              </p:cNvSpPr>
              <p:nvPr/>
            </p:nvSpPr>
            <p:spPr bwMode="auto">
              <a:xfrm>
                <a:off x="2006709" y="3898203"/>
                <a:ext cx="2401710" cy="417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8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РАБОТНИК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8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(застрахованное лицо)</a:t>
                </a:r>
              </a:p>
            </p:txBody>
          </p:sp>
          <p:sp>
            <p:nvSpPr>
              <p:cNvPr id="56" name="TextBox 6"/>
              <p:cNvSpPr txBox="1">
                <a:spLocks noChangeArrowheads="1"/>
              </p:cNvSpPr>
              <p:nvPr/>
            </p:nvSpPr>
            <p:spPr bwMode="auto">
              <a:xfrm>
                <a:off x="60539" y="5292262"/>
                <a:ext cx="2210984" cy="796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РАБОТОДАТЕЛЬ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(страхователь)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не позднее 5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календарных дней</a:t>
                </a:r>
              </a:p>
            </p:txBody>
          </p:sp>
          <p:sp>
            <p:nvSpPr>
              <p:cNvPr id="57" name="TextBox 21"/>
              <p:cNvSpPr txBox="1">
                <a:spLocks noChangeArrowheads="1"/>
              </p:cNvSpPr>
              <p:nvPr/>
            </p:nvSpPr>
            <p:spPr bwMode="auto">
              <a:xfrm>
                <a:off x="3141483" y="5230238"/>
                <a:ext cx="3475972" cy="2103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РЕГИОНАЛЬНОЕ ОТДЕЛЕНИЕ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ФОНДА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(страховщик)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не позднее 10 календарных дней </a:t>
                </a:r>
                <a:r>
                  <a:rPr lang="ru-RU" altLang="ru-RU" sz="900" b="1" dirty="0" smtClean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принимает </a:t>
                </a: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решение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о выплате пособия</a:t>
                </a:r>
              </a:p>
            </p:txBody>
          </p:sp>
          <p:sp>
            <p:nvSpPr>
              <p:cNvPr id="58" name="TextBox 22"/>
              <p:cNvSpPr txBox="1">
                <a:spLocks noChangeArrowheads="1"/>
              </p:cNvSpPr>
              <p:nvPr/>
            </p:nvSpPr>
            <p:spPr bwMode="auto">
              <a:xfrm>
                <a:off x="700219" y="3209091"/>
                <a:ext cx="1440733" cy="455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Заявление,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документы</a:t>
                </a:r>
              </a:p>
            </p:txBody>
          </p:sp>
          <p:sp>
            <p:nvSpPr>
              <p:cNvPr id="59" name="TextBox 25"/>
              <p:cNvSpPr txBox="1">
                <a:spLocks noChangeArrowheads="1"/>
              </p:cNvSpPr>
              <p:nvPr/>
            </p:nvSpPr>
            <p:spPr bwMode="auto">
              <a:xfrm>
                <a:off x="4252360" y="3396447"/>
                <a:ext cx="1139969" cy="28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Пособие</a:t>
                </a:r>
              </a:p>
            </p:txBody>
          </p:sp>
          <p:sp>
            <p:nvSpPr>
              <p:cNvPr id="60" name="TextBox 24"/>
              <p:cNvSpPr txBox="1">
                <a:spLocks noChangeArrowheads="1"/>
              </p:cNvSpPr>
              <p:nvPr/>
            </p:nvSpPr>
            <p:spPr bwMode="auto">
              <a:xfrm>
                <a:off x="1684253" y="4470000"/>
                <a:ext cx="3084873" cy="528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Электронный реестр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 smtClean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сведений(документы</a:t>
                </a:r>
                <a:r>
                  <a:rPr lang="ru-RU" altLang="ru-RU" sz="900" b="1" dirty="0">
                    <a:solidFill>
                      <a:srgbClr val="0070C0"/>
                    </a:solidFill>
                    <a:latin typeface="Verdana" panose="020B0604030504040204" pitchFamily="34" charset="0"/>
                  </a:rPr>
                  <a:t>)</a:t>
                </a:r>
              </a:p>
            </p:txBody>
          </p:sp>
        </p:grpSp>
        <p:cxnSp>
          <p:nvCxnSpPr>
            <p:cNvPr id="49" name="Прямая со стрелкой 48"/>
            <p:cNvCxnSpPr/>
            <p:nvPr/>
          </p:nvCxnSpPr>
          <p:spPr>
            <a:xfrm>
              <a:off x="1874406" y="4633973"/>
              <a:ext cx="2453911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triangl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H="1" flipV="1">
              <a:off x="3783558" y="2985427"/>
              <a:ext cx="1231706" cy="483745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triangl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H="1">
              <a:off x="1285621" y="3071960"/>
              <a:ext cx="1230179" cy="455116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triangl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930" y="4123855"/>
            <a:ext cx="1067727" cy="782999"/>
          </a:xfrm>
          <a:prstGeom prst="rect">
            <a:avLst/>
          </a:prstGeom>
        </p:spPr>
      </p:pic>
      <p:sp>
        <p:nvSpPr>
          <p:cNvPr id="61" name="Прямоугольник 60"/>
          <p:cNvSpPr/>
          <p:nvPr/>
        </p:nvSpPr>
        <p:spPr>
          <a:xfrm>
            <a:off x="959556" y="4007522"/>
            <a:ext cx="25658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четырех дополнительных дней по уходу за 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ребенком-инвалидом</a:t>
            </a:r>
            <a:r>
              <a:rPr lang="ru-RU" sz="1000" b="1" dirty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также 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социальное пособие на погребение 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по-прежнему </a:t>
            </a:r>
            <a:r>
              <a:rPr lang="ru-RU" sz="1000" b="1" dirty="0" smtClean="0">
                <a:solidFill>
                  <a:srgbClr val="FF0000"/>
                </a:solidFill>
                <a:effectLst>
                  <a:reflection stA="45000" endPos="2000" dist="508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оплачивает работодатель</a:t>
            </a:r>
            <a:endParaRPr lang="ru-RU" sz="1000" b="1" dirty="0">
              <a:solidFill>
                <a:srgbClr val="FF0000"/>
              </a:solidFill>
              <a:effectLst>
                <a:reflection stA="45000" endPos="2000" dist="508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885</Words>
  <Application>Microsoft Office PowerPoint</Application>
  <PresentationFormat>Произвольный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Чиркова Жанна Васильевна</cp:lastModifiedBy>
  <cp:revision>63</cp:revision>
  <cp:lastPrinted>2020-07-16T10:30:12Z</cp:lastPrinted>
  <dcterms:created xsi:type="dcterms:W3CDTF">2018-11-05T16:52:25Z</dcterms:created>
  <dcterms:modified xsi:type="dcterms:W3CDTF">2020-07-29T05:56:16Z</dcterms:modified>
</cp:coreProperties>
</file>