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s/modernComment_103_0.xml" ContentType="application/vnd.ms-powerpoint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1" r:id="rId2"/>
    <p:sldId id="258" r:id="rId3"/>
    <p:sldId id="259" r:id="rId4"/>
    <p:sldId id="261" r:id="rId5"/>
    <p:sldId id="260" r:id="rId6"/>
    <p:sldId id="262" r:id="rId7"/>
    <p:sldId id="275" r:id="rId8"/>
    <p:sldId id="274" r:id="rId9"/>
    <p:sldId id="273" r:id="rId10"/>
    <p:sldId id="266" r:id="rId11"/>
    <p:sldId id="269" r:id="rId12"/>
    <p:sldId id="272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C9CC0"/>
    <a:srgbClr val="DAE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70575" autoAdjust="0"/>
  </p:normalViewPr>
  <p:slideViewPr>
    <p:cSldViewPr>
      <p:cViewPr varScale="1">
        <p:scale>
          <a:sx n="70" d="100"/>
          <a:sy n="70" d="100"/>
        </p:scale>
        <p:origin x="-564" y="-1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6F37-A4DF-4F74-B83B-086C611594BC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B15-4163-4F6C-B5DA-154E35497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B15-4163-4F6C-B5DA-154E354973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57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investor@egov66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vzd.rzd.ru/ru/4749/page/103290?id=5657&amp;ysclid=ls8iw11fag893527344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18/10/relationships/comments" Target="../comments/modernComment_103_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kmt-karpinsk.profiedu.ru/sveden/filial_kmt@mail.ru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mailto:300vmz@npk.uvz.ru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кономический отдел\Desktop\ПОСЛЕ Пионерская Школьна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454275"/>
            <a:ext cx="11049000" cy="88392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2804961" y="758121"/>
            <a:ext cx="16630650" cy="10550750"/>
            <a:chOff x="2804961" y="758121"/>
            <a:chExt cx="16630650" cy="10550750"/>
          </a:xfrm>
        </p:grpSpPr>
        <p:sp>
          <p:nvSpPr>
            <p:cNvPr id="4" name="object 4"/>
            <p:cNvSpPr/>
            <p:nvPr/>
          </p:nvSpPr>
          <p:spPr>
            <a:xfrm>
              <a:off x="2804961" y="4872511"/>
              <a:ext cx="16630650" cy="643636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ln w="18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5303" y="758121"/>
              <a:ext cx="1669537" cy="134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10015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2654" y="1180381"/>
            <a:ext cx="2042957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Волчанский городской 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2602" y="8686192"/>
            <a:ext cx="6809048" cy="214930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ВОЛЧАНСКИЙ</a:t>
            </a:r>
            <a:endParaRPr lang="ru-RU" sz="4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ГОРОДСКОЙ </a:t>
            </a:r>
          </a:p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4339" name="Picture 3" descr="C:\Users\Экономический отдел\Desktop\Coat_of_Arms_of_Volchansk_Urban_District_(Sverdlovsk_oblas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3250" y="777875"/>
            <a:ext cx="9144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mir@egov66.ru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info@frpso.ru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DA92CDE6-D241-554C-9A6A-948D3B2AF384}"/>
              </a:ext>
            </a:extLst>
          </p:cNvPr>
          <p:cNvSpPr txBox="1"/>
          <p:nvPr/>
        </p:nvSpPr>
        <p:spPr>
          <a:xfrm>
            <a:off x="4433051" y="3224812"/>
            <a:ext cx="1005102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Министерство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инвестиций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развития Свердловской</a:t>
            </a:r>
            <a:r>
              <a:rPr lang="ru-RU" sz="18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36650" y="2911475"/>
          <a:ext cx="10896600" cy="7772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856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9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Цементное производство,</a:t>
                      </a:r>
                    </a:p>
                    <a:p>
                      <a:pPr rtl="0"/>
                      <a:r>
                        <a:rPr lang="ru-RU" sz="19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город Волчанск Свердловской области</a:t>
                      </a:r>
                      <a:endParaRPr lang="ru-RU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5306"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lang="ru-RU" sz="1950" spc="125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lang="ru-RU" sz="1950" dirty="0" smtClean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66:39:03 01001:189</a:t>
                      </a:r>
                      <a:endParaRPr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06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Промышленная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5306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0,96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7657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Технологическое подключение к   электросетям</a:t>
                      </a:r>
                      <a:endParaRPr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967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50" spc="-1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Клементьева</a:t>
                      </a:r>
                      <a:r>
                        <a:rPr lang="ru-RU" sz="1950" spc="-1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Юлия Павловна, Председатель комитета по управлению имуществом Волчанского городского округа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50" spc="-1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тел.: 8(34383) 5-21-36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950" spc="-1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эл.почта</a:t>
                      </a:r>
                      <a:r>
                        <a:rPr lang="ru-RU" sz="1950" spc="-1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950" spc="-1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komim01@yandex.ru</a:t>
                      </a:r>
                      <a:endParaRPr lang="ru-RU" sz="1950" spc="-1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76" name="Picture 4" descr="C:\Users\Экономический отдел\AppData\Local\Packages\Microsoft.Windows.Photos_8wekyb3d8bbwe\TempState\ShareServiceTempFolder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0837" y="2911475"/>
            <a:ext cx="759861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169" y="1180381"/>
            <a:ext cx="2163681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Волчанский 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городской 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81250" y="8550275"/>
            <a:ext cx="4038601" cy="15549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rtl="0"/>
            <a:r>
              <a:rPr lang="ru-RU" sz="2000" dirty="0" smtClean="0">
                <a:solidFill>
                  <a:schemeClr val="bg1"/>
                </a:solidFill>
              </a:rPr>
              <a:t>624940 Свердловская область,  ул</a:t>
            </a:r>
            <a:r>
              <a:rPr lang="ru-RU" sz="2000" dirty="0">
                <a:solidFill>
                  <a:schemeClr val="bg1"/>
                </a:solidFill>
              </a:rPr>
              <a:t>. Ур. Комсомола, </a:t>
            </a:r>
            <a:r>
              <a:rPr lang="ru-RU" sz="2000" dirty="0" smtClean="0">
                <a:solidFill>
                  <a:schemeClr val="bg1"/>
                </a:solidFill>
              </a:rPr>
              <a:t>д.1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endParaRPr lang="ru-RU" sz="2000" dirty="0" smtClean="0">
              <a:solidFill>
                <a:schemeClr val="bg1"/>
              </a:solidFill>
            </a:endParaRPr>
          </a:p>
          <a:p>
            <a:pPr rtl="0"/>
            <a:r>
              <a:rPr lang="ru-RU" sz="2000" dirty="0" smtClean="0">
                <a:solidFill>
                  <a:schemeClr val="bg1"/>
                </a:solidFill>
              </a:rPr>
              <a:t>тел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>
                <a:solidFill>
                  <a:schemeClr val="bg1"/>
                </a:solidFill>
              </a:rPr>
              <a:t>34383) 5-21-00, </a:t>
            </a:r>
            <a:endParaRPr lang="ru-RU" sz="2000" dirty="0" smtClean="0">
              <a:solidFill>
                <a:schemeClr val="bg1"/>
              </a:solidFill>
            </a:endParaRPr>
          </a:p>
          <a:p>
            <a:pPr rtl="0"/>
            <a:r>
              <a:rPr lang="ru-RU" sz="2000" dirty="0" smtClean="0">
                <a:solidFill>
                  <a:schemeClr val="bg1"/>
                </a:solidFill>
              </a:rPr>
              <a:t>факс </a:t>
            </a:r>
            <a:r>
              <a:rPr lang="ru-RU" sz="2000" dirty="0">
                <a:solidFill>
                  <a:schemeClr val="bg1"/>
                </a:solidFill>
              </a:rPr>
              <a:t>(34383) 5-20-19</a:t>
            </a:r>
          </a:p>
          <a:p>
            <a:pPr rtl="0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ru-RU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</a:rPr>
              <a:t>mail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rgbClr val="FFFFFF"/>
                </a:solidFill>
              </a:rPr>
              <a:t>volchansk</a:t>
            </a:r>
            <a:r>
              <a:rPr lang="ru-RU" sz="2000" dirty="0">
                <a:solidFill>
                  <a:srgbClr val="FFFFFF"/>
                </a:solidFill>
              </a:rPr>
              <a:t>@</a:t>
            </a:r>
            <a:r>
              <a:rPr lang="en-US" sz="2000" dirty="0">
                <a:solidFill>
                  <a:srgbClr val="FFFFFF"/>
                </a:solidFill>
              </a:rPr>
              <a:t>list</a:t>
            </a:r>
            <a:r>
              <a:rPr lang="ru-RU" sz="2000" dirty="0" smtClean="0">
                <a:solidFill>
                  <a:srgbClr val="FFFFFF"/>
                </a:solidFill>
              </a:rPr>
              <a:t>.</a:t>
            </a:r>
            <a:r>
              <a:rPr lang="en-US" sz="2000" dirty="0" smtClean="0">
                <a:solidFill>
                  <a:srgbClr val="FFFFFF"/>
                </a:solidFill>
              </a:rPr>
              <a:t>ru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5566" y="8686192"/>
            <a:ext cx="6519084" cy="214930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ВОЛЧАНСКИЙ </a:t>
            </a:r>
          </a:p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ГОРОДСКОЙ </a:t>
            </a:r>
          </a:p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2" name="Picture 3" descr="C:\Users\Экономический отдел\Desktop\Coat_of_Arms_of_Volchansk_Urban_District_(Sverdlovsk_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854075"/>
            <a:ext cx="838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2300" b="1" spc="-1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комитет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Столкнулись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проблемой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или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нарушены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сроки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проведения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процедур?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investor@egov66.ru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59385" y="8753660"/>
            <a:ext cx="7806055" cy="2256790"/>
            <a:chOff x="9259385" y="8753660"/>
            <a:chExt cx="7806055" cy="2256790"/>
          </a:xfrm>
        </p:grpSpPr>
        <p:sp>
          <p:nvSpPr>
            <p:cNvPr id="11" name="object 11"/>
            <p:cNvSpPr/>
            <p:nvPr/>
          </p:nvSpPr>
          <p:spPr>
            <a:xfrm>
              <a:off x="9259380" y="1060012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</a:path>
                <a:path w="410845" h="410845"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</a:path>
                <a:path w="410845" h="410845"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</a:path>
                <a:path w="410845" h="410845"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</a:path>
                <a:path w="410845" h="410845"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</a:path>
                <a:path w="410845" h="410845"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4946" y="10548715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</a:path>
                <a:path w="410844" h="410845"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</a:path>
                <a:path w="410844" h="410845"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</a:path>
                <a:path w="410844" h="410845"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</a:path>
                <a:path w="410844" h="410845"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</a:path>
                <a:path w="410844" h="410845"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30018" y="8753660"/>
              <a:ext cx="0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приема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обращений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указанным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темам: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2396" y="9093999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Есть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предложения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рассмотрения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на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комитете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96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8" y="0"/>
            <a:ext cx="5696585" cy="1867947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223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85445" marR="716915">
              <a:lnSpc>
                <a:spcPct val="1057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5445" marR="716915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1333" y="2423069"/>
            <a:ext cx="2309495" cy="12862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Глава</a:t>
            </a:r>
            <a:r>
              <a:rPr lang="ru-RU" sz="1950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endParaRPr lang="ru-RU" sz="1950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Волчанского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Городского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92524" y="2423069"/>
            <a:ext cx="334010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Заместитель главы городского округа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7387" y="2394592"/>
            <a:ext cx="2908935" cy="13798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Адельфинская </a:t>
            </a:r>
          </a:p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Ольга</a:t>
            </a:r>
          </a:p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Валерьевна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66974" y="2394592"/>
            <a:ext cx="3685676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Бородулина Инна Вениаминовна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1332" y="4243508"/>
            <a:ext cx="5976518" cy="122212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6249240 Свердловская область,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г. Волчанск, ул. Уральского Комсомола, 1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8 343 83 5-21-00</a:t>
            </a:r>
            <a:endParaRPr sz="1950" dirty="0" smtClean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8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volchansk@list.ru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776450" y="4130675"/>
            <a:ext cx="6019800" cy="122212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6249240 Свердловская область,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г.  Волчанск, ул. Уральского Комсомола, 1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телефон: 8 343 83 5-21-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37</a:t>
            </a:r>
            <a:endParaRPr lang="ru-RU" sz="1950" dirty="0" smtClean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lang="ru-RU" sz="1950" spc="8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i.v.borodulina@mail.ru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6733" y="1568168"/>
            <a:ext cx="731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ВКонтакте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15249" y="28326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2484" y="173336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5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742435" y="9094012"/>
            <a:ext cx="5955665" cy="91435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Координационный совет по инвестициям и развитию предпринимательства в Волчанском городском округе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69178" y="10581464"/>
            <a:ext cx="22199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volchansk@list.ru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xmlns="" id="{77EA1AD7-422C-344F-B7E9-DD7FFB54B4F0}"/>
              </a:ext>
            </a:extLst>
          </p:cNvPr>
          <p:cNvSpPr txBox="1"/>
          <p:nvPr/>
        </p:nvSpPr>
        <p:spPr>
          <a:xfrm>
            <a:off x="7766050" y="871482"/>
            <a:ext cx="73152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1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28" name="Picture 2" descr="https://volchansk-adm.ru/media/resized/TID4zHtVI4F-i-cHKTdqwfEwwxrw8lrJ6Xwij9-VvmM/rs:fit:270/aHR0cHM6Ly92b2xj/aGFuc2stYWRtLnJ1/L21lZGlhL3Byb2pl/Y3RfbW9fNzE4LzFj/L2RkLzZlLzNlLzg1/LzA2L2RvMnFlcWV4/bmN1LmpwZ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450" y="3749675"/>
            <a:ext cx="3352800" cy="4495800"/>
          </a:xfrm>
          <a:prstGeom prst="rect">
            <a:avLst/>
          </a:prstGeom>
          <a:noFill/>
        </p:spPr>
      </p:pic>
      <p:pic>
        <p:nvPicPr>
          <p:cNvPr id="1028" name="Picture 4" descr="C:\Users\Экономический отдел\AppData\Local\Packages\Microsoft.Windows.Photos_8wekyb3d8bbwe\TempState\ShareServiceTempFolder\qr-cod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4050" y="168275"/>
            <a:ext cx="1828800" cy="1828800"/>
          </a:xfrm>
          <a:prstGeom prst="rect">
            <a:avLst/>
          </a:prstGeom>
          <a:noFill/>
        </p:spPr>
      </p:pic>
      <p:pic>
        <p:nvPicPr>
          <p:cNvPr id="1032" name="Picture 8" descr="C:\Users\Экономический отдел\Downloads\И.В. Бородулина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8851" y="3216275"/>
            <a:ext cx="365759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0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xmlns="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2675732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0"/>
            <a:ext cx="8432116" cy="120782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5480" y="8059120"/>
            <a:ext cx="1896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Берёзовский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ГО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8775" y="8945208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46650" y="8817918"/>
            <a:ext cx="3212512" cy="365352"/>
            <a:chOff x="5059113" y="8817918"/>
            <a:chExt cx="3212512" cy="365352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589149" y="63097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89149" y="2970336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Ближайшая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станция: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89149" y="4612339"/>
            <a:ext cx="2715895" cy="1005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природных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ресурсах: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Известняк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89149" y="1422052"/>
            <a:ext cx="3302101" cy="37959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Региональная дорога 65К -2301000                  (г. Серов – г. Североуральск – г. Ивдель )</a:t>
            </a:r>
            <a:endParaRPr sz="1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89149" y="3814880"/>
            <a:ext cx="2590800" cy="380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Железнодорожная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станция</a:t>
            </a:r>
            <a:r>
              <a:rPr sz="11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endParaRPr lang="ru-RU" sz="1150" spc="-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spc="-10" dirty="0" smtClean="0">
                <a:solidFill>
                  <a:srgbClr val="575757"/>
                </a:solidFill>
                <a:latin typeface="Arial"/>
                <a:cs typeface="Arial"/>
              </a:rPr>
              <a:t>Лесная Волчанка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89149" y="5815720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Строительный камень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89149" y="6215624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Аргиллит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89149" y="8502577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US" sz="1950" b="1" dirty="0">
                <a:solidFill>
                  <a:srgbClr val="575757"/>
                </a:solidFill>
                <a:latin typeface="Arial"/>
                <a:cs typeface="Arial"/>
              </a:rPr>
              <a:t>6</a:t>
            </a:r>
            <a:r>
              <a:rPr sz="1950" b="1" spc="1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2992" y="4693196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2992" y="8583624"/>
            <a:ext cx="479127" cy="479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2992" y="3051237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52992" y="607072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450843" y="8960070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452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063" y="5573282"/>
            <a:ext cx="151003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489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1004" y="10646050"/>
            <a:ext cx="25609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Кургана - </a:t>
            </a: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773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6264" y="7835748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738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2431" y="10646050"/>
            <a:ext cx="30340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Челябинска - </a:t>
            </a:r>
            <a:r>
              <a:rPr lang="ru-RU" sz="1950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626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6342" y="152381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 smtClean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r>
              <a:rPr lang="ru-RU" sz="1950" dirty="0">
                <a:latin typeface="Arial"/>
                <a:cs typeface="Arial"/>
              </a:rPr>
              <a:t> </a:t>
            </a:r>
            <a:r>
              <a:rPr lang="ru-RU" sz="1950" dirty="0" smtClean="0"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674</a:t>
            </a:r>
            <a:r>
              <a:rPr sz="19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840291" y="10073389"/>
            <a:ext cx="4839970" cy="90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*Автомобильные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дороги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федерального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значения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указываются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соответствии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постановлением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Правительства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Российской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Федерации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от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17.11.2010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928,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автомобильные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дороги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регионально-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го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значения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указываются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соответствии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постановлением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Правительства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от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14.06.2011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737-</a:t>
            </a:r>
            <a:r>
              <a:rPr sz="800" spc="-25" dirty="0">
                <a:solidFill>
                  <a:srgbClr val="575757"/>
                </a:solidFill>
                <a:latin typeface="Arial"/>
                <a:cs typeface="Arial"/>
              </a:rPr>
              <a:t>ПП</a:t>
            </a:r>
            <a:endParaRPr sz="800" dirty="0">
              <a:latin typeface="Arial"/>
              <a:cs typeface="Arial"/>
            </a:endParaRPr>
          </a:p>
          <a:p>
            <a:pPr marL="12700" marR="24765">
              <a:lnSpc>
                <a:spcPct val="120200"/>
              </a:lnSpc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**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Название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станции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указывается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соответствии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картой-схемой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железной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дороги (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https://svzd.rzd.ru/ru/4749/page/103290?id=5657&amp;ysclid=ls8iw11fag893527344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xmlns="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9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548862" y="6733344"/>
            <a:ext cx="12389387" cy="18678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Публичное акционерное общество «</a:t>
            </a:r>
            <a:r>
              <a:rPr lang="ru-RU" sz="2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Россети</a:t>
            </a:r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Урал», филиал «</a:t>
            </a:r>
            <a:r>
              <a:rPr lang="ru-RU" sz="2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Свердловэнерго</a:t>
            </a:r>
            <a:r>
              <a:rPr lang="ru-R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sz="2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Адрес: 624440, Свердловская обл., г. Серов, ул. Кирова, 130                        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Телефон: 8 (34385) 7-23-53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Электронная почта: </a:t>
            </a: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ses-se@rossety-ural.ru</a:t>
            </a:r>
            <a:endParaRPr lang="ru-RU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Контактное лицо: Епифанов Александр Александрович 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64418" y="8754590"/>
            <a:ext cx="13207232" cy="211468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670"/>
              </a:spcBef>
            </a:pP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3.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Акционерное общество «ГАЗЭКС»</a:t>
            </a:r>
            <a:endParaRPr sz="2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Адрес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620075, Свердловская </a:t>
            </a:r>
            <a:r>
              <a:rPr lang="ru-RU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обл.,г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Карпинск, ул. Чайковского, 39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Телефон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8 (34383) 3-41-57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Электронная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почта: </a:t>
            </a:r>
            <a:r>
              <a:rPr lang="ru-RU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ugs@gazeks.com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Контактное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лицо: </a:t>
            </a:r>
            <a:r>
              <a:rPr lang="ru-RU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Шпехт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Константин Иванович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17650" y="4206875"/>
            <a:ext cx="12649200" cy="22345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1.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Муниципальное унитарное предприятие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«Волчанский теплоэнергетический комплекс»</a:t>
            </a:r>
            <a:endParaRPr sz="2300" dirty="0">
              <a:latin typeface="Arial"/>
              <a:cs typeface="Arial"/>
            </a:endParaRP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Адрес: 624941, Свердловская обл., г. Волчанск, ул. Физкультурная, 19                       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Телефон: 8 (34383) 5-81-96</a:t>
            </a: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Электронная почта: </a:t>
            </a:r>
            <a:r>
              <a:rPr lang="en-US" sz="2000" dirty="0"/>
              <a:t> 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Vtk.v13@yandex.ru</a:t>
            </a:r>
            <a:endParaRPr lang="ru-RU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Контактное лицо: </a:t>
            </a: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Моторина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Оксана Дмитриевна 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1250" y="9464675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85850" y="5121275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62250" y="5121275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7850" y="5121275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24295C8-746E-B947-9A7F-7D567DF8E24D}"/>
              </a:ext>
            </a:extLst>
          </p:cNvPr>
          <p:cNvSpPr txBox="1"/>
          <p:nvPr/>
        </p:nvSpPr>
        <p:spPr>
          <a:xfrm>
            <a:off x="1548863" y="10880226"/>
            <a:ext cx="10058400" cy="36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*</a:t>
            </a:r>
            <a:r>
              <a:rPr lang="ru-RU"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Над</a:t>
            </a:r>
            <a:r>
              <a:rPr lang="ru-RU" sz="80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наименованием</a:t>
            </a:r>
            <a:r>
              <a:rPr lang="ru-RU"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 err="1">
                <a:solidFill>
                  <a:srgbClr val="575757"/>
                </a:solidFill>
                <a:latin typeface="Arial"/>
                <a:cs typeface="Arial"/>
              </a:rPr>
              <a:t>ресурсоснабжающей</a:t>
            </a:r>
            <a:r>
              <a:rPr lang="ru-RU" sz="80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r>
              <a:rPr lang="ru-RU"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указывается</a:t>
            </a:r>
            <a:r>
              <a:rPr lang="ru-RU" sz="80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значок,</a:t>
            </a:r>
            <a:r>
              <a:rPr lang="ru-RU"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обозначающий</a:t>
            </a:r>
            <a:r>
              <a:rPr lang="ru-RU" sz="80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предоставляемые</a:t>
            </a:r>
            <a:r>
              <a:rPr lang="ru-RU" sz="80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spc="-10" dirty="0">
                <a:solidFill>
                  <a:srgbClr val="575757"/>
                </a:solidFill>
                <a:latin typeface="Arial"/>
                <a:cs typeface="Arial"/>
              </a:rPr>
              <a:t>услуги</a:t>
            </a:r>
            <a:endParaRPr lang="ru-RU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**</a:t>
            </a:r>
            <a:r>
              <a:rPr lang="ru-RU"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 err="1">
                <a:solidFill>
                  <a:srgbClr val="575757"/>
                </a:solidFill>
                <a:latin typeface="Arial"/>
                <a:cs typeface="Arial"/>
              </a:rPr>
              <a:t>ресурсоснабжающей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r>
              <a:rPr lang="ru-RU"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указывается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виде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гиперссылки</a:t>
            </a:r>
            <a:r>
              <a:rPr lang="ru-RU"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официальный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r>
              <a:rPr lang="ru-RU"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575757"/>
                </a:solidFill>
                <a:latin typeface="Arial"/>
                <a:cs typeface="Arial"/>
              </a:rPr>
              <a:t>сети</a:t>
            </a:r>
            <a:r>
              <a:rPr lang="ru-RU"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800" spc="-10" dirty="0">
                <a:solidFill>
                  <a:srgbClr val="575757"/>
                </a:solidFill>
                <a:latin typeface="Arial"/>
                <a:cs typeface="Arial"/>
              </a:rPr>
              <a:t>«Интернет»</a:t>
            </a:r>
            <a:endParaRPr lang="ru-RU" sz="800" dirty="0">
              <a:latin typeface="Arial"/>
              <a:cs typeface="Arial"/>
            </a:endParaRPr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xmlns="" id="{A3A16DA1-E538-C64D-AA5F-677F8067BA2B}"/>
              </a:ext>
            </a:extLst>
          </p:cNvPr>
          <p:cNvSpPr txBox="1"/>
          <p:nvPr/>
        </p:nvSpPr>
        <p:spPr>
          <a:xfrm>
            <a:off x="17138650" y="5301577"/>
            <a:ext cx="32956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41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05050" y="7178675"/>
            <a:ext cx="613795" cy="613795"/>
          </a:xfrm>
          <a:prstGeom prst="rect">
            <a:avLst/>
          </a:prstGeom>
        </p:spPr>
      </p:pic>
      <p:pic>
        <p:nvPicPr>
          <p:cNvPr id="12292" name="Picture 4" descr="C:\Users\Экономический отдел\AppData\Local\Packages\Microsoft.Windows.Photos_8wekyb3d8bbwe\TempState\ShareServiceTempFolder\qr-code (2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05250" y="6797675"/>
            <a:ext cx="1524000" cy="1524000"/>
          </a:xfrm>
          <a:prstGeom prst="rect">
            <a:avLst/>
          </a:prstGeom>
          <a:noFill/>
        </p:spPr>
      </p:pic>
      <p:pic>
        <p:nvPicPr>
          <p:cNvPr id="12294" name="Picture 6" descr="C:\Users\Экономический отдел\AppData\Local\Packages\Microsoft.Windows.Photos_8wekyb3d8bbwe\TempState\ShareServiceTempFolder\qr-code (3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05250" y="8855075"/>
            <a:ext cx="1524000" cy="1524000"/>
          </a:xfrm>
          <a:prstGeom prst="rect">
            <a:avLst/>
          </a:prstGeom>
          <a:noFill/>
        </p:spPr>
      </p:pic>
      <p:pic>
        <p:nvPicPr>
          <p:cNvPr id="12290" name="Picture 2" descr="C:\Users\Экономический отдел\AppData\Local\Packages\Microsoft.Windows.Photos_8wekyb3d8bbwe\TempState\ShareServiceTempFolder\qr-code (1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05250" y="4816475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3380740" cy="32444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Карпинский центр занятости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3738" y="3055313"/>
            <a:ext cx="2143760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4,511</a:t>
            </a:r>
            <a:r>
              <a:rPr lang="ru-RU"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lang="ru-RU" sz="1950" b="1" spc="4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spc="-10" dirty="0" smtClean="0">
                <a:solidFill>
                  <a:srgbClr val="575757"/>
                </a:solidFill>
                <a:latin typeface="Arial"/>
                <a:cs typeface="Arial"/>
              </a:rPr>
              <a:t>человек 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2023</a:t>
            </a:r>
            <a:r>
              <a:rPr lang="ru-RU"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021839" cy="9400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46,080</a:t>
            </a:r>
            <a:r>
              <a:rPr lang="ru-RU"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lang="ru-RU" sz="1950" b="1" spc="4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spc="-10" dirty="0" smtClean="0">
                <a:solidFill>
                  <a:srgbClr val="575757"/>
                </a:solidFill>
                <a:latin typeface="Arial"/>
                <a:cs typeface="Arial"/>
              </a:rPr>
              <a:t>рублей 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2023</a:t>
            </a:r>
            <a:r>
              <a:rPr lang="ru-RU"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28250" y="2987675"/>
            <a:ext cx="4038600" cy="11221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адрес:  Свердловская область, г. Карпинск, ул. Мира, д.64</a:t>
            </a:r>
          </a:p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телефон: 8 (34383) 3-47-49</a:t>
            </a:r>
            <a:endParaRPr lang="ru-RU" sz="145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lang="ru-RU" sz="1450" spc="1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почта: karpinsk.cz@egov66.ru</a:t>
            </a:r>
            <a:endParaRPr lang="ru-RU" sz="14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59015" y="4336697"/>
            <a:ext cx="2645410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solidFill>
                  <a:srgbClr val="575757"/>
                </a:solidFill>
                <a:latin typeface="Arial"/>
                <a:cs typeface="Arial"/>
              </a:rPr>
              <a:t>http://www.szn-ural.ru/</a:t>
            </a:r>
            <a:endParaRPr lang="en-US" sz="14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8581" y="5141785"/>
            <a:ext cx="3674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Образовательные</a:t>
            </a:r>
            <a:r>
              <a:rPr sz="195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4418" y="10845412"/>
            <a:ext cx="8211184" cy="3187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**Наименование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образовательной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указывается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виде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гиперссылки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официальный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организа-ции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сети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«Интернет»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**Указывается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соответствии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Общероссийским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классификатором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специальностей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образованию,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утвер-жденном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Приказом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Росстандарта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от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08.12.2016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2007-</a:t>
            </a:r>
            <a:r>
              <a:rPr sz="800" spc="-25" dirty="0">
                <a:solidFill>
                  <a:srgbClr val="575757"/>
                </a:solidFill>
                <a:latin typeface="Arial"/>
                <a:cs typeface="Arial"/>
              </a:rPr>
              <a:t>ст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7650" y="6290705"/>
            <a:ext cx="7315200" cy="31269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Филиал ГАПОУ СО «Карпинский машиностроительный техникум»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http://kmt-karpinsk.profiedu.ru/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.Волчанск, ул. Карпинского, д.4 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https://kmt-karpinsk.profiedu.ru/sveden/filial_kmt@mail.ru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Смагина Татьяна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Рудольфовна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Тел.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8(34383) 5-20-28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endParaRPr lang="ru-RU" sz="1600" dirty="0"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endParaRPr lang="ru-RU" sz="1600" dirty="0" smtClean="0"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endParaRPr lang="ru-RU" sz="1600" dirty="0"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23250" y="6340475"/>
            <a:ext cx="2514600" cy="5732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 smtClean="0">
                <a:solidFill>
                  <a:srgbClr val="575757"/>
                </a:solidFill>
                <a:latin typeface="Arial"/>
                <a:cs typeface="Arial"/>
              </a:rPr>
              <a:t>91</a:t>
            </a:r>
            <a:r>
              <a:rPr sz="1450" b="1" spc="2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b="1" spc="-10" dirty="0" smtClean="0">
                <a:solidFill>
                  <a:srgbClr val="575757"/>
                </a:solidFill>
                <a:latin typeface="Arial"/>
                <a:cs typeface="Arial"/>
              </a:rPr>
              <a:t>студент</a:t>
            </a:r>
            <a:endParaRPr lang="ru-RU" sz="1450" b="1" spc="-1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sz="1450" b="1" dirty="0" smtClean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450" b="1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itchFamily="34" charset="0"/>
                <a:cs typeface="Arial" pitchFamily="34" charset="0"/>
              </a:rPr>
              <a:t>2023</a:t>
            </a:r>
            <a:r>
              <a:rPr sz="14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450" b="1" dirty="0" err="1" smtClean="0">
                <a:solidFill>
                  <a:srgbClr val="575757"/>
                </a:solidFill>
                <a:latin typeface="Arial"/>
                <a:cs typeface="Arial"/>
              </a:rPr>
              <a:t>году</a:t>
            </a:r>
            <a:r>
              <a:rPr sz="1450" b="1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9148" y="5677115"/>
            <a:ext cx="6475101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Средние </a:t>
            </a:r>
            <a:r>
              <a:rPr sz="1950" b="1" spc="4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b="1" spc="45" dirty="0" smtClean="0">
                <a:solidFill>
                  <a:srgbClr val="575757"/>
                </a:solidFill>
                <a:latin typeface="Arial"/>
                <a:cs typeface="Arial"/>
              </a:rPr>
              <a:t>специальные </a:t>
            </a:r>
            <a:r>
              <a:rPr sz="1950" b="1" dirty="0" smtClean="0">
                <a:solidFill>
                  <a:srgbClr val="575757"/>
                </a:solidFill>
                <a:latin typeface="Arial"/>
                <a:cs typeface="Arial"/>
              </a:rPr>
              <a:t>учебные</a:t>
            </a:r>
            <a:r>
              <a:rPr sz="1950" b="1" spc="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заведения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xmlns="" id="{9D385789-6A0D-0C4F-9073-9F172266C0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xmlns="" id="{1DC02B7D-0E0E-0C4E-B5B9-5D513B97C21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xmlns="" id="{C530D3B9-F6C1-534B-93C2-F7CDF26514F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xmlns="" id="{5BF4013C-A0CE-264C-8D36-3234B65E0D5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  <p:pic>
        <p:nvPicPr>
          <p:cNvPr id="47" name="object 15">
            <a:extLst>
              <a:ext uri="{FF2B5EF4-FFF2-40B4-BE49-F238E27FC236}">
                <a16:creationId xmlns:a16="http://schemas.microsoft.com/office/drawing/2014/main" xmlns="" id="{AD6EA22C-5348-454E-B814-6429B1D282E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54372" y="4381540"/>
            <a:ext cx="161743" cy="16174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441450" y="8397875"/>
            <a:ext cx="960120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Направление</a:t>
            </a:r>
            <a:r>
              <a:rPr lang="ru-RU" sz="1450" spc="1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подготовки/профессия: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  <a:buFont typeface="Wingdings" pitchFamily="2" charset="2"/>
              <a:buChar char="Ø"/>
            </a:pP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  43.01.09  Повар, кондитер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  <a:buFont typeface="Wingdings" pitchFamily="2" charset="2"/>
              <a:buChar char="Ø"/>
            </a:pP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  15.01.05 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Сварщик (ручной и частично механизированной сварки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(наплавки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45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endParaRPr lang="ru-RU" sz="1450" spc="-1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2075" y="4481418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2075" y="581657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508250" y="7559675"/>
            <a:ext cx="14197330" cy="10795"/>
            <a:chOff x="2422075" y="7889812"/>
            <a:chExt cx="14197330" cy="10795"/>
          </a:xfrm>
        </p:grpSpPr>
        <p:sp>
          <p:nvSpPr>
            <p:cNvPr id="14" name="object 14"/>
            <p:cNvSpPr/>
            <p:nvPr/>
          </p:nvSpPr>
          <p:spPr>
            <a:xfrm>
              <a:off x="2422075" y="7895047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1224" y="7895047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2075" y="8868554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75253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торгах*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85650" y="2378075"/>
            <a:ext cx="50292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Волчанск, ул. Уральского Комсомола, 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17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587956"/>
            <a:ext cx="77050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без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торгов*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85650" y="3521075"/>
            <a:ext cx="4876799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г. Волчанск, ул. Уральского Комсомола, 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17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645516"/>
            <a:ext cx="82816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градостроительного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плана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участка*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61850" y="4664075"/>
            <a:ext cx="4876800" cy="9584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г. Волчанск, ул. Уральского Комсомола, 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15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0675" y="5955462"/>
            <a:ext cx="879792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8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согласия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строительство,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реконструкцию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границах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отвода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придорожной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присоединение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(примыкание)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автомобильной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дороге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общего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пользования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значения*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61850" y="5992066"/>
            <a:ext cx="4876799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г. Волчанск, ул. Уральского Комсомола, 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15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675" y="8053910"/>
            <a:ext cx="5810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строительство*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61849" y="7712076"/>
            <a:ext cx="4953001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г. Волчанск, ул. Уральского Комсомола, 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15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0675" y="9007437"/>
            <a:ext cx="5501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ввод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объекта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эксплуатацию*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29824" y="9044043"/>
            <a:ext cx="4908825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г. Волчанск, ул. Уральского Комсомола, 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каб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15</a:t>
            </a:r>
            <a:endParaRPr lang="ru-RU" sz="195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700" y="6054799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700" y="7749747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700" y="8808515"/>
            <a:ext cx="675673" cy="67567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264418" y="10845412"/>
            <a:ext cx="5948680" cy="3187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оформляется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виде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гиперссылки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услуги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Едином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портале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государственных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80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муниципальных</a:t>
            </a:r>
            <a:r>
              <a:rPr sz="80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услуг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**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Указывается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случае,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если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услуга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не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предоставляется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через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Единый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государственных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80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575757"/>
                </a:solidFill>
                <a:latin typeface="Arial"/>
                <a:cs typeface="Arial"/>
              </a:rPr>
              <a:t>муниципальных</a:t>
            </a:r>
            <a:r>
              <a:rPr sz="80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575757"/>
                </a:solidFill>
                <a:latin typeface="Arial"/>
                <a:cs typeface="Arial"/>
              </a:rPr>
              <a:t>услуг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42" name="Picture 2" descr="C:\Users\Экономический отдел\AppData\Local\Packages\Microsoft.Windows.Photos_8wekyb3d8bbwe\TempState\ShareServiceTempFolder\qr-code (4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48250" y="7635875"/>
            <a:ext cx="1066800" cy="1066800"/>
          </a:xfrm>
          <a:prstGeom prst="rect">
            <a:avLst/>
          </a:prstGeom>
          <a:noFill/>
        </p:spPr>
      </p:pic>
      <p:pic>
        <p:nvPicPr>
          <p:cNvPr id="10244" name="Picture 4" descr="C:\Users\Экономический отдел\AppData\Local\Packages\Microsoft.Windows.Photos_8wekyb3d8bbwe\TempState\ShareServiceTempFolder\qr-code (5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72050" y="4740275"/>
            <a:ext cx="1066800" cy="1066800"/>
          </a:xfrm>
          <a:prstGeom prst="rect">
            <a:avLst/>
          </a:prstGeom>
          <a:noFill/>
        </p:spPr>
      </p:pic>
      <p:pic>
        <p:nvPicPr>
          <p:cNvPr id="10246" name="Picture 6" descr="C:\Users\Экономический отдел\AppData\Local\Packages\Microsoft.Windows.Photos_8wekyb3d8bbwe\TempState\ShareServiceTempFolder\qr-code (6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48250" y="8931275"/>
            <a:ext cx="1066800" cy="1066800"/>
          </a:xfrm>
          <a:prstGeom prst="rect">
            <a:avLst/>
          </a:prstGeom>
          <a:noFill/>
        </p:spPr>
      </p:pic>
      <p:pic>
        <p:nvPicPr>
          <p:cNvPr id="10248" name="Picture 8" descr="C:\Users\Экономический отдел\AppData\Local\Packages\Microsoft.Windows.Photos_8wekyb3d8bbwe\TempState\ShareServiceTempFolder\qr-code (7)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72051" y="3368676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940117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87985">
              <a:lnSpc>
                <a:spcPct val="105700"/>
              </a:lnSpc>
              <a:spcBef>
                <a:spcPts val="2470"/>
              </a:spcBef>
            </a:pPr>
            <a:r>
              <a:rPr dirty="0"/>
              <a:t>МЕРЫ</a:t>
            </a:r>
            <a:r>
              <a:rPr spc="40" dirty="0"/>
              <a:t> </a:t>
            </a:r>
            <a:r>
              <a:rPr dirty="0"/>
              <a:t>ПОДДЕРЖКИ</a:t>
            </a:r>
            <a:r>
              <a:rPr spc="40" dirty="0"/>
              <a:t> </a:t>
            </a:r>
            <a:r>
              <a:rPr dirty="0"/>
              <a:t>ДЛЯ</a:t>
            </a:r>
            <a:r>
              <a:rPr spc="45" dirty="0"/>
              <a:t> </a:t>
            </a:r>
            <a:r>
              <a:rPr dirty="0"/>
              <a:t>БИЗНЕСА</a:t>
            </a:r>
            <a:r>
              <a:rPr spc="4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ИНВЕСТОРОВ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1171289"/>
              </p:ext>
            </p:extLst>
          </p:nvPr>
        </p:nvGraphicFramePr>
        <p:xfrm>
          <a:off x="984250" y="1997075"/>
          <a:ext cx="16306800" cy="822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endParaRPr lang="ru-RU" sz="1950" u="none" dirty="0" smtClean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u="none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Льготы</a:t>
                      </a:r>
                      <a:r>
                        <a:rPr sz="1950" u="none" spc="5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950" u="none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земельному</a:t>
                      </a:r>
                      <a:r>
                        <a:rPr sz="1950" u="none" spc="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налогу</a:t>
                      </a:r>
                      <a:endParaRPr sz="1950" u="none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endParaRPr sz="1950" u="none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1400">
                <a:tc>
                  <a:txBody>
                    <a:bodyPr/>
                    <a:lstStyle/>
                    <a:p>
                      <a:pPr marL="250825" marR="864235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Применение</a:t>
                      </a:r>
                      <a:r>
                        <a:rPr sz="1950" u="none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понижающего</a:t>
                      </a:r>
                      <a:r>
                        <a:rPr sz="1950" u="none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коэффициента</a:t>
                      </a:r>
                      <a:r>
                        <a:rPr sz="1950" u="none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950" u="none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расчете</a:t>
                      </a:r>
                      <a:r>
                        <a:rPr sz="1950" u="none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арендной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платы</a:t>
                      </a:r>
                      <a:r>
                        <a:rPr sz="1950" u="none" spc="8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(коэффициенты</a:t>
                      </a:r>
                      <a:r>
                        <a:rPr sz="1950" u="none" spc="9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u="none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развития)</a:t>
                      </a:r>
                      <a:endParaRPr sz="1950" u="none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u="none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marL="250825" marR="864235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endParaRPr sz="1950" u="none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u="none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85689" y="2058462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Налоговые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льготы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9049" y="7254876"/>
            <a:ext cx="4011743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Имущественная</a:t>
            </a:r>
            <a:r>
              <a:rPr sz="2300" b="1" spc="-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поддержка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9050" y="7788275"/>
            <a:ext cx="8419162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Перечень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имущества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(земельных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участков,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зданий,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строений,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сооружений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нежилых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помещений),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предназначенного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оказания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имущественной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субъектам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малого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среднего предпринимательства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52050" y="2149475"/>
            <a:ext cx="6705600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Решение Думы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Волчанского городского округа от 22.09.2011 года № 112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«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 установлении на территории Волчанского городского округа земельного налога»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52050" y="3673475"/>
            <a:ext cx="6781800" cy="33169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Приказ Министерства по управлению государственным имуществом Свердловской области от </a:t>
            </a:r>
            <a:r>
              <a:rPr lang="ru-RU" sz="195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29.12.2020 года  № </a:t>
            </a:r>
            <a:r>
              <a:rPr lang="ru-RU" sz="195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4406 (ред. от 29.07.2022) «Об утверждении коэффициентов развития, подлежащих применению для определения размера арендной платы за земельные участки, находящиеся в государственной собственности Свердловской области, и земельные участки, государственная собственность на которые не разграничена, расположенные на территории Свердловской области и предоставленные в аренду без торгов»(Коэффициент развития=0,36)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0882A70-AD0E-43AA-AFA4-203ABAD3A19B}"/>
              </a:ext>
            </a:extLst>
          </p:cNvPr>
          <p:cNvSpPr/>
          <p:nvPr/>
        </p:nvSpPr>
        <p:spPr>
          <a:xfrm>
            <a:off x="10052050" y="7712075"/>
            <a:ext cx="68016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главы Волчанского городского округа от 25.10.2023 года № 508 «Об утверждении Перечня муниципального имущества Волчанского городского округа, предназначенного для предоставления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 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8902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lang="ru-RU" dirty="0" smtClean="0"/>
              <a:t>ГРАДООБРАЗУЮЩЕЕ</a:t>
            </a:r>
            <a:r>
              <a:rPr spc="160" dirty="0" smtClean="0"/>
              <a:t> </a:t>
            </a:r>
            <a:r>
              <a:rPr spc="-10" dirty="0" smtClean="0"/>
              <a:t>ПРЕДПРИЯТИ</a:t>
            </a:r>
            <a:r>
              <a:rPr lang="ru-RU" spc="-10" dirty="0" smtClean="0"/>
              <a:t>Е</a:t>
            </a:r>
            <a:r>
              <a:rPr spc="-10" dirty="0" smtClean="0"/>
              <a:t>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5688" y="2107831"/>
            <a:ext cx="6708962" cy="60458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300" b="1" cap="all" dirty="0">
                <a:solidFill>
                  <a:schemeClr val="tx1"/>
                </a:solidFill>
              </a:rPr>
              <a:t>ВОЛЧАНСКИЙ МЕХАНИЧЕСКИЙ ЗАВОД — ФИЛИАЛ АО «НПК «УРАЛВАГОНЗАВОД» </a:t>
            </a:r>
            <a:r>
              <a:rPr lang="ru-RU" sz="2300" b="1" cap="all" dirty="0" smtClean="0">
                <a:solidFill>
                  <a:schemeClr val="tx1"/>
                </a:solidFill>
              </a:rPr>
              <a:t>   ИМ</a:t>
            </a:r>
            <a:r>
              <a:rPr lang="ru-RU" sz="2300" b="1" cap="all" dirty="0">
                <a:solidFill>
                  <a:schemeClr val="tx1"/>
                </a:solidFill>
              </a:rPr>
              <a:t>. Ф.Э. </a:t>
            </a:r>
            <a:r>
              <a:rPr lang="ru-RU" sz="2300" b="1" cap="all" dirty="0" smtClean="0">
                <a:solidFill>
                  <a:schemeClr val="tx1"/>
                </a:solidFill>
              </a:rPr>
              <a:t>ДЗЕРЖИНСКОГО</a:t>
            </a:r>
          </a:p>
          <a:p>
            <a:endParaRPr lang="ru-RU" sz="2300" b="1" cap="all" dirty="0">
              <a:solidFill>
                <a:schemeClr val="tx1"/>
              </a:solidFill>
            </a:endParaRP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тел.</a:t>
            </a:r>
            <a:r>
              <a:rPr lang="ru-RU" sz="24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3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(34383) </a:t>
            </a:r>
            <a:r>
              <a:rPr lang="ru-RU" sz="230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5-86-75</a:t>
            </a:r>
          </a:p>
          <a:p>
            <a:endParaRPr lang="ru-RU" sz="2300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3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300" b="1" cap="all" dirty="0">
              <a:solidFill>
                <a:schemeClr val="tx1"/>
              </a:solidFill>
            </a:endParaRPr>
          </a:p>
          <a:p>
            <a:endParaRPr lang="ru-RU" sz="2300" b="1" cap="all" dirty="0" smtClean="0">
              <a:solidFill>
                <a:schemeClr val="tx1"/>
              </a:solidFill>
            </a:endParaRPr>
          </a:p>
          <a:p>
            <a:endParaRPr lang="ru-RU" sz="2300" b="1" cap="all" dirty="0">
              <a:solidFill>
                <a:schemeClr val="tx1"/>
              </a:solidFill>
            </a:endParaRPr>
          </a:p>
          <a:p>
            <a:endParaRPr lang="ru-RU" sz="2300" b="1" cap="all" dirty="0" smtClean="0">
              <a:solidFill>
                <a:schemeClr val="tx1"/>
              </a:solidFill>
            </a:endParaRPr>
          </a:p>
          <a:p>
            <a:endParaRPr lang="ru-RU" sz="2300" b="1" cap="all" dirty="0">
              <a:solidFill>
                <a:schemeClr val="tx1"/>
              </a:solidFill>
            </a:endParaRPr>
          </a:p>
          <a:p>
            <a:endParaRPr lang="ru-RU" sz="2300" b="1" cap="all" dirty="0" smtClean="0">
              <a:solidFill>
                <a:schemeClr val="tx1"/>
              </a:solidFill>
            </a:endParaRPr>
          </a:p>
          <a:p>
            <a:endParaRPr lang="ru-RU" sz="2300" b="1" cap="all" dirty="0">
              <a:solidFill>
                <a:schemeClr val="tx1"/>
              </a:solidFill>
            </a:endParaRPr>
          </a:p>
          <a:p>
            <a:endParaRPr lang="ru-RU" sz="2300" b="1" cap="all" dirty="0" smtClean="0">
              <a:solidFill>
                <a:schemeClr val="tx1"/>
              </a:solidFill>
            </a:endParaRPr>
          </a:p>
          <a:p>
            <a:endParaRPr lang="ru-RU" sz="2300" b="1" cap="all" dirty="0">
              <a:solidFill>
                <a:schemeClr val="tx1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94650" y="2082617"/>
            <a:ext cx="8534400" cy="424423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lang="ru-RU" sz="2300" b="1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endParaRPr sz="2300" dirty="0">
              <a:latin typeface="Arial"/>
              <a:cs typeface="Arial"/>
            </a:endParaRPr>
          </a:p>
        </p:txBody>
      </p:sp>
      <p:pic>
        <p:nvPicPr>
          <p:cNvPr id="8194" name="Picture 2" descr="C:\Users\Экономический отдел\AppData\Local\Packages\Microsoft.Windows.Photos_8wekyb3d8bbwe\TempState\ShareServiceTempFolder\qr-code (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2987675"/>
            <a:ext cx="1371600" cy="13716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070849" y="1997075"/>
            <a:ext cx="990600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Производство грузовых вагонов малых серий, газовых баллонов для пропана, комплектующих к подвижному составу, грузоподъемная тара</a:t>
            </a: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Численность работающих на 01 января 2024 года - 801 человек </a:t>
            </a:r>
          </a:p>
          <a:p>
            <a:endParaRPr lang="ru-RU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Среднемесячная заработная плата – 49158,0 рублей </a:t>
            </a:r>
          </a:p>
          <a:p>
            <a:endParaRPr lang="ru-RU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Объем отгруженной продукции собственного производства за 2023 год – 274,4 млн. рублей.</a:t>
            </a: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Степень загрузки производственных мощностей предприятия – 95%</a:t>
            </a:r>
            <a:endParaRPr lang="ru-RU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2850" y="3978275"/>
            <a:ext cx="3048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300vmz@npk.uvz.ru</a:t>
            </a:r>
            <a:endParaRPr lang="ru-RU" sz="23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3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3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2850" y="4587875"/>
            <a:ext cx="472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https://www.vmzavod.ru/contacts/</a:t>
            </a:r>
            <a:endParaRPr lang="ru-RU" sz="23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Грузовые вагоны малых сер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050" y="6645275"/>
            <a:ext cx="2790825" cy="1695451"/>
          </a:xfrm>
          <a:prstGeom prst="rect">
            <a:avLst/>
          </a:prstGeom>
          <a:noFill/>
        </p:spPr>
      </p:pic>
      <p:pic>
        <p:nvPicPr>
          <p:cNvPr id="8198" name="Picture 6" descr="Газовые баллоны для пропа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850" y="6569075"/>
            <a:ext cx="2790825" cy="1600200"/>
          </a:xfrm>
          <a:prstGeom prst="rect">
            <a:avLst/>
          </a:prstGeom>
          <a:noFill/>
        </p:spPr>
      </p:pic>
      <p:pic>
        <p:nvPicPr>
          <p:cNvPr id="8200" name="Picture 8" descr="Комплектующие к подвижному состав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2850" y="6797675"/>
            <a:ext cx="2790825" cy="1476375"/>
          </a:xfrm>
          <a:prstGeom prst="rect">
            <a:avLst/>
          </a:prstGeom>
          <a:noFill/>
        </p:spPr>
      </p:pic>
      <p:pic>
        <p:nvPicPr>
          <p:cNvPr id="8202" name="Picture 10" descr="Детали механообработ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14250" y="6873875"/>
            <a:ext cx="1855839" cy="1143000"/>
          </a:xfrm>
          <a:prstGeom prst="rect">
            <a:avLst/>
          </a:prstGeom>
          <a:noFill/>
        </p:spPr>
      </p:pic>
      <p:pic>
        <p:nvPicPr>
          <p:cNvPr id="8204" name="Picture 12" descr="Грузоподъемная тар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67050" y="6721475"/>
            <a:ext cx="27908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809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8305">
              <a:lnSpc>
                <a:spcPct val="105700"/>
              </a:lnSpc>
              <a:spcBef>
                <a:spcPts val="2470"/>
              </a:spcBef>
            </a:pPr>
            <a:r>
              <a:rPr dirty="0"/>
              <a:t>КЛЮЧЕВЫЕ</a:t>
            </a:r>
            <a:r>
              <a:rPr spc="50" dirty="0"/>
              <a:t> </a:t>
            </a:r>
            <a:r>
              <a:rPr dirty="0"/>
              <a:t>ИНВЕСТИЦИОННЫЕ</a:t>
            </a:r>
            <a:r>
              <a:rPr spc="55" dirty="0"/>
              <a:t> </a:t>
            </a:r>
            <a:r>
              <a:rPr spc="-10" dirty="0"/>
              <a:t>ПРОЕКТЫ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294953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Волчанского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2759076"/>
            <a:ext cx="18377562" cy="1099770"/>
            <a:chOff x="1047088" y="3848050"/>
            <a:chExt cx="1844421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85328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6223" y="385328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0"/>
          <p:cNvGrpSpPr/>
          <p:nvPr/>
        </p:nvGrpSpPr>
        <p:grpSpPr>
          <a:xfrm>
            <a:off x="984250" y="4130675"/>
            <a:ext cx="18211800" cy="1229995"/>
            <a:chOff x="1047088" y="5973640"/>
            <a:chExt cx="18444210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97887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6223" y="597887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3"/>
          <p:cNvGrpSpPr/>
          <p:nvPr/>
        </p:nvGrpSpPr>
        <p:grpSpPr>
          <a:xfrm flipV="1">
            <a:off x="1047088" y="5883275"/>
            <a:ext cx="18529962" cy="1676400"/>
            <a:chOff x="1047088" y="6989316"/>
            <a:chExt cx="18444210" cy="10795"/>
          </a:xfrm>
        </p:grpSpPr>
        <p:sp>
          <p:nvSpPr>
            <p:cNvPr id="14" name="object 14"/>
            <p:cNvSpPr/>
            <p:nvPr/>
          </p:nvSpPr>
          <p:spPr>
            <a:xfrm>
              <a:off x="1047088" y="6994551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223" y="6994551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9"/>
          <p:cNvGrpSpPr/>
          <p:nvPr/>
        </p:nvGrpSpPr>
        <p:grpSpPr>
          <a:xfrm flipV="1">
            <a:off x="1060450" y="7483475"/>
            <a:ext cx="18364200" cy="2450884"/>
            <a:chOff x="1047088" y="8984196"/>
            <a:chExt cx="18444210" cy="10795"/>
          </a:xfrm>
        </p:grpSpPr>
        <p:sp>
          <p:nvSpPr>
            <p:cNvPr id="20" name="object 20"/>
            <p:cNvSpPr/>
            <p:nvPr/>
          </p:nvSpPr>
          <p:spPr>
            <a:xfrm>
              <a:off x="1047088" y="8989432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96223" y="8989432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22"/>
          <p:cNvGrpSpPr/>
          <p:nvPr/>
        </p:nvGrpSpPr>
        <p:grpSpPr>
          <a:xfrm>
            <a:off x="1136650" y="10226675"/>
            <a:ext cx="18516600" cy="533400"/>
            <a:chOff x="1047088" y="10068397"/>
            <a:chExt cx="18444210" cy="10795"/>
          </a:xfrm>
        </p:grpSpPr>
        <p:sp>
          <p:nvSpPr>
            <p:cNvPr id="23" name="object 23"/>
            <p:cNvSpPr/>
            <p:nvPr/>
          </p:nvSpPr>
          <p:spPr>
            <a:xfrm>
              <a:off x="1047088" y="10073632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96223" y="10073632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5689" y="2459570"/>
            <a:ext cx="3809365" cy="748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lang="ru-RU" sz="2300" b="1" spc="-10" dirty="0" smtClean="0">
                <a:solidFill>
                  <a:schemeClr val="tx1"/>
                </a:solidFill>
                <a:latin typeface="Arial"/>
                <a:cs typeface="Arial"/>
              </a:rPr>
              <a:t>Наименование </a:t>
            </a:r>
            <a:r>
              <a:rPr lang="ru-RU" sz="2300" b="1" dirty="0" smtClean="0">
                <a:solidFill>
                  <a:schemeClr val="tx1"/>
                </a:solidFill>
                <a:latin typeface="Arial"/>
                <a:cs typeface="Arial"/>
              </a:rPr>
              <a:t>инвестиционного</a:t>
            </a:r>
            <a:r>
              <a:rPr lang="ru-RU" sz="2300" b="1" spc="-10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300" b="1" spc="-10" dirty="0" smtClean="0">
                <a:solidFill>
                  <a:schemeClr val="tx1"/>
                </a:solidFill>
                <a:latin typeface="Arial"/>
                <a:cs typeface="Arial"/>
              </a:rPr>
              <a:t>проекта</a:t>
            </a:r>
            <a:endParaRPr lang="ru-RU" sz="2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4886" y="2459570"/>
            <a:ext cx="3809365" cy="748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chemeClr val="tx1"/>
                </a:solidFill>
                <a:latin typeface="Arial"/>
                <a:cs typeface="Arial"/>
              </a:rPr>
              <a:t>Описание </a:t>
            </a:r>
            <a:r>
              <a:rPr sz="2300" b="1" dirty="0">
                <a:solidFill>
                  <a:schemeClr val="tx1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chemeClr val="tx1"/>
                </a:solidFill>
                <a:latin typeface="Arial"/>
                <a:cs typeface="Arial"/>
              </a:rPr>
              <a:t>проекта</a:t>
            </a:r>
            <a:endParaRPr sz="2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28250" y="3444875"/>
            <a:ext cx="9296400" cy="12240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Реконструкция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Северо-Волчанского водозаборного узла с выполнением мероприятий по 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водоподготовке.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овышение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качества питьевой воды посредством модернизации систем водоснабжения и водоподготовки с использованием перспективных 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технологий. 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28250" y="4816475"/>
            <a:ext cx="8915400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Замена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старой котельной на высокоэффективную, рассчитанную на актуальное количество потребителей блочно-модульную газовую 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котельную.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34824" y="6873875"/>
            <a:ext cx="9289826" cy="18165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rtl="0"/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оздание фудкорта/</a:t>
            </a: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визит-центра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кафе, детской площадки, в том числе для ЛОВЗ, с травмобезопасным покрытием, памп-трека, площадки для тихого отдыха, зоны дополненной реальности (музейная), зоны отдыха и обслуживания велосипедов, 2 входных групп с установкой урн и скамеек, освещения и озеленением с устройством газонов и клумб и посадкой кустарников, деревьев.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52050" y="8855075"/>
            <a:ext cx="9448800" cy="15164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оздание пляжной зоны (</a:t>
            </a: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фудкорт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зоны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лежаков, проката, кабинок для переодевания, душевые, пирс, спортивная площадка), индивидуальные домики в лесу с русской баней и бассейном, термальный комплекс (бассейн, водяной массаж, зоны лежаков, гамаков, баня, сауны, </a:t>
            </a: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фудкорт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зоны с морской водой и для детей, душевые), гостиничный комплекс. 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="" xmlns:a16="http://schemas.microsoft.com/office/drawing/2014/main" id="{0F545C7A-F000-C341-82A5-FE156E8E169A}"/>
              </a:ext>
            </a:extLst>
          </p:cNvPr>
          <p:cNvSpPr txBox="1"/>
          <p:nvPr/>
        </p:nvSpPr>
        <p:spPr>
          <a:xfrm>
            <a:off x="1285688" y="3444876"/>
            <a:ext cx="579456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Реконструкция Северо-Волчанского водозаборного узла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="" xmlns:a16="http://schemas.microsoft.com/office/drawing/2014/main" id="{19E7B850-B62C-BA44-AE65-A4F6289411CA}"/>
              </a:ext>
            </a:extLst>
          </p:cNvPr>
          <p:cNvSpPr txBox="1"/>
          <p:nvPr/>
        </p:nvSpPr>
        <p:spPr>
          <a:xfrm>
            <a:off x="1289051" y="4816475"/>
            <a:ext cx="76962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блочно-модульной котельной мощностью 32,5 МВт с подводящими инженерными сетями для систем централизованного теплоснабжения северной части г. Волчанска</a:t>
            </a:r>
            <a:endParaRPr sz="2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24">
            <a:extLst>
              <a:ext uri="{FF2B5EF4-FFF2-40B4-BE49-F238E27FC236}">
                <a16:creationId xmlns="" xmlns:a16="http://schemas.microsoft.com/office/drawing/2014/main" id="{1943053B-2453-1649-B356-EC25C1D0FDA7}"/>
              </a:ext>
            </a:extLst>
          </p:cNvPr>
          <p:cNvSpPr txBox="1"/>
          <p:nvPr/>
        </p:nvSpPr>
        <p:spPr>
          <a:xfrm>
            <a:off x="1289050" y="6873875"/>
            <a:ext cx="7924800" cy="7908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endParaRPr lang="ru-RU" sz="2300" b="1" spc="-1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lang="ru-RU" sz="23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Благоустройство набережной</a:t>
            </a:r>
            <a:endParaRPr lang="ru-RU"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object 24">
            <a:extLst>
              <a:ext uri="{FF2B5EF4-FFF2-40B4-BE49-F238E27FC236}">
                <a16:creationId xmlns="" xmlns:a16="http://schemas.microsoft.com/office/drawing/2014/main" id="{0A8AB302-B663-7C40-A223-159C0FA0F89D}"/>
              </a:ext>
            </a:extLst>
          </p:cNvPr>
          <p:cNvSpPr txBox="1"/>
          <p:nvPr/>
        </p:nvSpPr>
        <p:spPr>
          <a:xfrm>
            <a:off x="1289050" y="8855075"/>
            <a:ext cx="7619999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Досугово-оздоровительный термальный комплекс в городе Волчанске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1682</Words>
  <Application>Microsoft Office PowerPoint</Application>
  <PresentationFormat>Произвольный</PresentationFormat>
  <Paragraphs>278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ПЕРЕЧЕНЬ РЕСУРСОСНАБЖАЮЩИХ ОРГАНИЗАЦИЙ</vt:lpstr>
      <vt:lpstr>ИНФОРМАЦИЯ О ТРУДОВЫХ РЕСУРСАХ В МУНИЦИПАЛЬНОМ ОБРАЗОВАНИИ</vt:lpstr>
      <vt:lpstr>МУНИЦИПАЛЬНЫЕ УСЛУГИ ДЛЯ ИНВЕСТОРОВ</vt:lpstr>
      <vt:lpstr>МЕРЫ ПОДДЕРЖКИ ДЛЯ БИЗНЕСА И ИНВЕСТОРОВ В МУНИЦИПАЛЬНОМ ОБРАЗОВАНИИ</vt:lpstr>
      <vt:lpstr>ГРАДООБРАЗУЮЩЕЕ ПРЕДПРИЯТИЕ МУНИЦИПАЛЬНОГО ОБРАЗОВАНИЯ</vt:lpstr>
      <vt:lpstr>КЛЮЧЕВЫЕ ИНВЕСТИЦИОННЫЕ ПРОЕКТЫ МУНИЦИПАЛЬНОГО ОБРАЗОВАНИЯ</vt:lpstr>
      <vt:lpstr>КОНТАКТЫ</vt:lpstr>
      <vt:lpstr>СВЕДЕНИЯ ОБ ИНВЕСТИЦИОННЫХ ПЛОЩАДКАХ, РАСПОЛОЖЕННЫХ НА ТЕРРИТОРИИ МУНИЦИПАЛЬНОГО ОБРАЗОВАНИЯ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Экономический отдел</cp:lastModifiedBy>
  <cp:revision>87</cp:revision>
  <dcterms:created xsi:type="dcterms:W3CDTF">2024-02-16T11:49:01Z</dcterms:created>
  <dcterms:modified xsi:type="dcterms:W3CDTF">2024-04-02T11:05:29Z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