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media/image13.jpg" ContentType="image/jp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889" r:id="rId1"/>
  </p:sldMasterIdLst>
  <p:notesMasterIdLst>
    <p:notesMasterId r:id="rId24"/>
  </p:notesMasterIdLst>
  <p:handoutMasterIdLst>
    <p:handoutMasterId r:id="rId25"/>
  </p:handoutMasterIdLst>
  <p:sldIdLst>
    <p:sldId id="1408" r:id="rId2"/>
    <p:sldId id="1418" r:id="rId3"/>
    <p:sldId id="1356" r:id="rId4"/>
    <p:sldId id="1377" r:id="rId5"/>
    <p:sldId id="1386" r:id="rId6"/>
    <p:sldId id="1391" r:id="rId7"/>
    <p:sldId id="1439" r:id="rId8"/>
    <p:sldId id="1443" r:id="rId9"/>
    <p:sldId id="1378" r:id="rId10"/>
    <p:sldId id="1362" r:id="rId11"/>
    <p:sldId id="1398" r:id="rId12"/>
    <p:sldId id="1448" r:id="rId13"/>
    <p:sldId id="1450" r:id="rId14"/>
    <p:sldId id="1449" r:id="rId15"/>
    <p:sldId id="1436" r:id="rId16"/>
    <p:sldId id="1446" r:id="rId17"/>
    <p:sldId id="1452" r:id="rId18"/>
    <p:sldId id="1445" r:id="rId19"/>
    <p:sldId id="1456" r:id="rId20"/>
    <p:sldId id="1454" r:id="rId21"/>
    <p:sldId id="1455" r:id="rId22"/>
    <p:sldId id="1366" r:id="rId23"/>
  </p:sldIdLst>
  <p:sldSz cx="12599988" cy="864076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79191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58383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37574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16765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395957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875148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354339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833531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76" userDrawn="1">
          <p15:clr>
            <a:srgbClr val="A4A3A4"/>
          </p15:clr>
        </p15:guide>
        <p15:guide id="2" orient="horz" pos="839" userDrawn="1">
          <p15:clr>
            <a:srgbClr val="A4A3A4"/>
          </p15:clr>
        </p15:guide>
        <p15:guide id="3" orient="horz" pos="5103" userDrawn="1">
          <p15:clr>
            <a:srgbClr val="A4A3A4"/>
          </p15:clr>
        </p15:guide>
        <p15:guide id="4" orient="horz" pos="522" userDrawn="1">
          <p15:clr>
            <a:srgbClr val="A4A3A4"/>
          </p15:clr>
        </p15:guide>
        <p15:guide id="5" orient="horz" pos="1950" userDrawn="1">
          <p15:clr>
            <a:srgbClr val="A4A3A4"/>
          </p15:clr>
        </p15:guide>
        <p15:guide id="6" orient="horz" pos="1497" userDrawn="1">
          <p15:clr>
            <a:srgbClr val="A4A3A4"/>
          </p15:clr>
        </p15:guide>
        <p15:guide id="7" pos="229" userDrawn="1">
          <p15:clr>
            <a:srgbClr val="A4A3A4"/>
          </p15:clr>
        </p15:guide>
        <p15:guide id="8" pos="3878" userDrawn="1">
          <p15:clr>
            <a:srgbClr val="A4A3A4"/>
          </p15:clr>
        </p15:guide>
        <p15:guide id="9" pos="4694" userDrawn="1">
          <p15:clr>
            <a:srgbClr val="A4A3A4"/>
          </p15:clr>
        </p15:guide>
        <p15:guide id="10" pos="3288" userDrawn="1">
          <p15:clr>
            <a:srgbClr val="A4A3A4"/>
          </p15:clr>
        </p15:guide>
        <p15:guide id="11" pos="7688" userDrawn="1">
          <p15:clr>
            <a:srgbClr val="A4A3A4"/>
          </p15:clr>
        </p15:guide>
        <p15:guide id="12" pos="4150" userDrawn="1">
          <p15:clr>
            <a:srgbClr val="A4A3A4"/>
          </p15:clr>
        </p15:guide>
        <p15:guide id="13" pos="16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vova" initials="A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EFF5FF"/>
    <a:srgbClr val="F7FAFF"/>
    <a:srgbClr val="CCECFF"/>
    <a:srgbClr val="00A1DE"/>
    <a:srgbClr val="72C7E7"/>
    <a:srgbClr val="0070C0"/>
    <a:srgbClr val="E7F5FE"/>
    <a:srgbClr val="FCD7B9"/>
    <a:srgbClr val="3C8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27" autoAdjust="0"/>
    <p:restoredTop sz="87209" autoAdjust="0"/>
  </p:normalViewPr>
  <p:slideViewPr>
    <p:cSldViewPr snapToGrid="0" showGuides="1">
      <p:cViewPr varScale="1">
        <p:scale>
          <a:sx n="89" d="100"/>
          <a:sy n="89" d="100"/>
        </p:scale>
        <p:origin x="1116" y="90"/>
      </p:cViewPr>
      <p:guideLst>
        <p:guide orient="horz" pos="476"/>
        <p:guide orient="horz" pos="839"/>
        <p:guide orient="horz" pos="5103"/>
        <p:guide orient="horz" pos="522"/>
        <p:guide orient="horz" pos="1950"/>
        <p:guide orient="horz" pos="1497"/>
        <p:guide pos="229"/>
        <p:guide pos="3878"/>
        <p:guide pos="4694"/>
        <p:guide pos="3288"/>
        <p:guide pos="7688"/>
        <p:guide pos="4150"/>
        <p:guide pos="16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53" d="100"/>
          <a:sy n="53" d="100"/>
        </p:scale>
        <p:origin x="-2580" y="-90"/>
      </p:cViewPr>
      <p:guideLst>
        <p:guide orient="horz" pos="3127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D6E543-D1E5-49FA-8209-021D517975D8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7AB23B-13B0-4AE3-924E-BFAE5EAE00A9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xfrm>
          <a:off x="820383" y="2432605"/>
          <a:ext cx="1511084" cy="600908"/>
        </a:xfrm>
        <a:prstGeom prst="roundRect">
          <a:avLst>
            <a:gd name="adj" fmla="val 10000"/>
          </a:avLst>
        </a:prstGeom>
        <a:solidFill>
          <a:srgbClr val="1F4E79"/>
        </a:solidFill>
        <a:ln w="38100" cap="flat" cmpd="sng" algn="ctr">
          <a:solidFill>
            <a:sysClr val="window" lastClr="FFFFFF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ru-RU" sz="2000" dirty="0" smtClean="0">
              <a:solidFill>
                <a:sysClr val="window" lastClr="FFFFFF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Заемщик</a:t>
          </a:r>
          <a:endParaRPr lang="ru-RU" sz="2000" dirty="0">
            <a:solidFill>
              <a:sysClr val="window" lastClr="FFFFFF"/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gm:t>
    </dgm:pt>
    <dgm:pt modelId="{39F77678-62E8-4A19-A41A-E19A68EAA443}" type="parTrans" cxnId="{CF1C8B41-3EE3-49BA-87CA-7C17A5407209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EF7991-DB3B-4EFB-B409-20A96B442569}" type="sibTrans" cxnId="{CF1C8B41-3EE3-49BA-87CA-7C17A5407209}">
      <dgm:prSet/>
      <dgm:spPr>
        <a:xfrm>
          <a:off x="1431323" y="1887774"/>
          <a:ext cx="1566254" cy="1566254"/>
        </a:xfrm>
        <a:prstGeom prst="leftCircularArrow">
          <a:avLst>
            <a:gd name="adj1" fmla="val 2877"/>
            <a:gd name="adj2" fmla="val 351808"/>
            <a:gd name="adj3" fmla="val 2127319"/>
            <a:gd name="adj4" fmla="val 9024489"/>
            <a:gd name="adj5" fmla="val 3357"/>
          </a:avLst>
        </a:prstGeom>
        <a:solidFill>
          <a:srgbClr val="1F497D">
            <a:lumMod val="40000"/>
            <a:lumOff val="60000"/>
          </a:srgbClr>
        </a:solidFill>
        <a:ln>
          <a:noFill/>
        </a:ln>
        <a:effectLst/>
      </dgm:spPr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14BA6D-6E14-4C83-A785-B4FF1581D05E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xfrm>
          <a:off x="2701236" y="1030485"/>
          <a:ext cx="1511084" cy="600908"/>
        </a:xfrm>
        <a:prstGeom prst="roundRect">
          <a:avLst>
            <a:gd name="adj" fmla="val 10000"/>
          </a:avLst>
        </a:prstGeom>
        <a:solidFill>
          <a:srgbClr val="1F4E79"/>
        </a:solidFill>
        <a:ln w="38100" cap="flat" cmpd="sng" algn="ctr">
          <a:solidFill>
            <a:sysClr val="window" lastClr="FFFFFF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ru-RU" sz="2000" smtClean="0">
              <a:solidFill>
                <a:sysClr val="window" lastClr="FFFFFF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Банк / Организация партнер</a:t>
          </a:r>
          <a:endParaRPr lang="ru-RU" sz="2000" dirty="0">
            <a:solidFill>
              <a:sysClr val="window" lastClr="FFFFFF"/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gm:t>
    </dgm:pt>
    <dgm:pt modelId="{331F2735-C458-4AA1-88E7-CD44B12E69A7}" type="parTrans" cxnId="{3CA67ACF-7279-4B62-AA0F-285F82224669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A2954C-5C74-4380-B53D-3134DFD2BD93}" type="sibTrans" cxnId="{3CA67ACF-7279-4B62-AA0F-285F82224669}">
      <dgm:prSet/>
      <dgm:spPr>
        <a:xfrm>
          <a:off x="3299270" y="559887"/>
          <a:ext cx="1764140" cy="1764140"/>
        </a:xfrm>
        <a:prstGeom prst="circularArrow">
          <a:avLst>
            <a:gd name="adj1" fmla="val 2555"/>
            <a:gd name="adj2" fmla="val 310003"/>
            <a:gd name="adj3" fmla="val 19514486"/>
            <a:gd name="adj4" fmla="val 12575511"/>
            <a:gd name="adj5" fmla="val 2980"/>
          </a:avLst>
        </a:prstGeom>
        <a:solidFill>
          <a:srgbClr val="1F497D">
            <a:lumMod val="40000"/>
            <a:lumOff val="60000"/>
          </a:srgbClr>
        </a:solidFill>
        <a:ln>
          <a:noFill/>
        </a:ln>
        <a:effectLst/>
      </dgm:spPr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11B4F7-8BC9-47D7-9642-A633630B2A46}">
      <dgm:prSet phldrT="[Текст]" custT="1"/>
      <dgm:spPr>
        <a:xfrm>
          <a:off x="2404636" y="1330940"/>
          <a:ext cx="1633331" cy="140211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E79"/>
          </a:solidFill>
          <a:prstDash val="solid"/>
        </a:ln>
        <a:effectLst/>
      </dgm:spPr>
      <dgm:t>
        <a:bodyPr/>
        <a:lstStyle/>
        <a:p>
          <a:r>
            <a:rPr lang="ru-RU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Принимает решение о предоставлении кредита / займа</a:t>
          </a:r>
          <a:endParaRPr lang="ru-RU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gm:t>
    </dgm:pt>
    <dgm:pt modelId="{8D5408A1-1638-4F9F-AA8B-CC4D59B50ACA}" type="parTrans" cxnId="{9B38B6DE-04C6-4C12-ADCE-BBE11D2B3F4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C37A6F-9EFF-487C-B57D-353931C1D383}" type="sibTrans" cxnId="{9B38B6DE-04C6-4C12-ADCE-BBE11D2B3F4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A94C8C-63E7-4819-9483-BDD6924D3746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xfrm>
          <a:off x="4584915" y="2432605"/>
          <a:ext cx="1511084" cy="600908"/>
        </a:xfrm>
        <a:prstGeom prst="roundRect">
          <a:avLst>
            <a:gd name="adj" fmla="val 10000"/>
          </a:avLst>
        </a:prstGeom>
        <a:solidFill>
          <a:srgbClr val="1F4E79"/>
        </a:solidFill>
        <a:ln w="38100" cap="flat" cmpd="sng" algn="ctr">
          <a:solidFill>
            <a:sysClr val="window" lastClr="FFFFFF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ru-RU" sz="2000" smtClean="0">
              <a:solidFill>
                <a:sysClr val="window" lastClr="FFFFFF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Участник НГС</a:t>
          </a:r>
          <a:endParaRPr lang="ru-RU" sz="2000" dirty="0">
            <a:solidFill>
              <a:sysClr val="window" lastClr="FFFFFF"/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gm:t>
    </dgm:pt>
    <dgm:pt modelId="{4F14D56A-292C-4BF3-8983-5BC9A05A7FFB}" type="parTrans" cxnId="{16AAB086-F2EE-4519-8B56-87BEF348903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C901A8-7DD6-4DD3-B25E-FEE59C9B66D4}" type="sibTrans" cxnId="{16AAB086-F2EE-4519-8B56-87BEF348903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8884EC-BED0-4A5D-9FB1-F77856440A7A}">
      <dgm:prSet phldrT="[Текст]" custT="1"/>
      <dgm:spPr>
        <a:xfrm>
          <a:off x="2404636" y="1330940"/>
          <a:ext cx="1633331" cy="140211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E79"/>
          </a:solidFill>
          <a:prstDash val="solid"/>
        </a:ln>
        <a:effectLst/>
      </dgm:spPr>
      <dgm:t>
        <a:bodyPr/>
        <a:lstStyle/>
        <a:p>
          <a:r>
            <a:rPr lang="ru-RU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Направляет пакет документов </a:t>
          </a:r>
          <a:r>
            <a:rPr lang="ru-RU" sz="16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Клиента Участнику НГС для </a:t>
          </a:r>
          <a:r>
            <a:rPr lang="ru-RU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получения гарантии</a:t>
          </a:r>
          <a:endParaRPr lang="ru-RU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gm:t>
    </dgm:pt>
    <dgm:pt modelId="{27D65953-E682-4B97-ACB4-A58EB1A1359A}" type="parTrans" cxnId="{023C0A92-B3C0-45B9-8C86-AB829527B4B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FD3ACB-92D8-44FF-B568-32BD884EDF42}" type="sibTrans" cxnId="{023C0A92-B3C0-45B9-8C86-AB829527B4B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526FAA-63B2-4ADE-AAB0-F298E6F23F64}">
      <dgm:prSet phldrT="[Текст]" custT="1"/>
      <dgm:spPr>
        <a:xfrm>
          <a:off x="515375" y="1330940"/>
          <a:ext cx="1605196" cy="140211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E79"/>
          </a:solidFill>
          <a:prstDash val="solid"/>
        </a:ln>
        <a:effectLst/>
      </dgm:spPr>
      <dgm:t>
        <a:bodyPr/>
        <a:lstStyle/>
        <a:p>
          <a:r>
            <a:rPr lang="ru-RU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Обращается </a:t>
          </a:r>
          <a:r>
            <a:rPr lang="ru-RU" sz="16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в Банк/организацию партнер с </a:t>
          </a:r>
          <a:r>
            <a:rPr lang="ru-RU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заявкой на получение кредита</a:t>
          </a:r>
          <a:endParaRPr lang="ru-RU" sz="15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gm:t>
    </dgm:pt>
    <dgm:pt modelId="{003CB98F-C436-430F-8E2B-DFED7A3DE3CA}" type="parTrans" cxnId="{F3B1C539-6EB3-49AC-9439-6E0ACBED773E}">
      <dgm:prSet/>
      <dgm:spPr/>
      <dgm:t>
        <a:bodyPr/>
        <a:lstStyle/>
        <a:p>
          <a:endParaRPr lang="ru-RU"/>
        </a:p>
      </dgm:t>
    </dgm:pt>
    <dgm:pt modelId="{05924E85-815B-4F4E-9231-7F0B8C8D17BB}" type="sibTrans" cxnId="{F3B1C539-6EB3-49AC-9439-6E0ACBED773E}">
      <dgm:prSet/>
      <dgm:spPr/>
      <dgm:t>
        <a:bodyPr/>
        <a:lstStyle/>
        <a:p>
          <a:endParaRPr lang="ru-RU"/>
        </a:p>
      </dgm:t>
    </dgm:pt>
    <dgm:pt modelId="{63B2E526-0BFE-4FA5-A8D7-298406FAE965}">
      <dgm:prSet phldrT="[Текст]"/>
      <dgm:spPr>
        <a:xfrm>
          <a:off x="4345092" y="1330940"/>
          <a:ext cx="1480503" cy="140211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E79"/>
          </a:solidFill>
          <a:prstDash val="solid"/>
        </a:ln>
        <a:effectLst/>
      </dgm:spPr>
      <dgm:t>
        <a:bodyPr/>
        <a:lstStyle/>
        <a:p>
          <a:endParaRPr lang="ru-RU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57A5F5D4-98C2-4C16-9F39-F6287D891ABE}" type="parTrans" cxnId="{15E9255D-F264-4FF3-A457-4FE4DFA7BC18}">
      <dgm:prSet/>
      <dgm:spPr/>
      <dgm:t>
        <a:bodyPr/>
        <a:lstStyle/>
        <a:p>
          <a:endParaRPr lang="ru-RU"/>
        </a:p>
      </dgm:t>
    </dgm:pt>
    <dgm:pt modelId="{1E4685F7-B719-48A5-8C55-EDBA33AD99D6}" type="sibTrans" cxnId="{15E9255D-F264-4FF3-A457-4FE4DFA7BC18}">
      <dgm:prSet/>
      <dgm:spPr/>
      <dgm:t>
        <a:bodyPr/>
        <a:lstStyle/>
        <a:p>
          <a:endParaRPr lang="ru-RU"/>
        </a:p>
      </dgm:t>
    </dgm:pt>
    <dgm:pt modelId="{01D23FA9-EC24-4459-84B6-F0EA42D78154}">
      <dgm:prSet phldrT="[Текст]" custT="1"/>
      <dgm:spPr>
        <a:xfrm>
          <a:off x="4345092" y="1330940"/>
          <a:ext cx="1480503" cy="140211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E79"/>
          </a:solidFill>
          <a:prstDash val="solid"/>
        </a:ln>
        <a:effectLst/>
      </dgm:spPr>
      <dgm:t>
        <a:bodyPr/>
        <a:lstStyle/>
        <a:p>
          <a:r>
            <a:rPr lang="ru-RU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Принимает решение о предоставлении гарантии</a:t>
          </a:r>
          <a:endParaRPr lang="ru-RU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gm:t>
    </dgm:pt>
    <dgm:pt modelId="{1EAFB972-9367-44F6-B75E-CAD6F4A9855C}" type="parTrans" cxnId="{3EE9A413-4839-4763-919B-12467B3A636F}">
      <dgm:prSet/>
      <dgm:spPr/>
      <dgm:t>
        <a:bodyPr/>
        <a:lstStyle/>
        <a:p>
          <a:endParaRPr lang="ru-RU"/>
        </a:p>
      </dgm:t>
    </dgm:pt>
    <dgm:pt modelId="{FCF1BCA6-0B6D-40E7-A1D4-8FBB7ED152A2}" type="sibTrans" cxnId="{3EE9A413-4839-4763-919B-12467B3A636F}">
      <dgm:prSet/>
      <dgm:spPr/>
      <dgm:t>
        <a:bodyPr/>
        <a:lstStyle/>
        <a:p>
          <a:endParaRPr lang="ru-RU"/>
        </a:p>
      </dgm:t>
    </dgm:pt>
    <dgm:pt modelId="{625D5B61-73EB-4687-B366-E6F70F0FDF74}" type="pres">
      <dgm:prSet presAssocID="{AED6E543-D1E5-49FA-8209-021D517975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B74C41-EE21-414F-B880-C91960AE5EC4}" type="pres">
      <dgm:prSet presAssocID="{AED6E543-D1E5-49FA-8209-021D517975D8}" presName="tSp" presStyleCnt="0"/>
      <dgm:spPr/>
    </dgm:pt>
    <dgm:pt modelId="{BC05A9D6-CA71-4512-9D58-2019022C136A}" type="pres">
      <dgm:prSet presAssocID="{AED6E543-D1E5-49FA-8209-021D517975D8}" presName="bSp" presStyleCnt="0"/>
      <dgm:spPr/>
    </dgm:pt>
    <dgm:pt modelId="{901CFE09-8308-4CB6-B42D-B87DA4DB62C7}" type="pres">
      <dgm:prSet presAssocID="{AED6E543-D1E5-49FA-8209-021D517975D8}" presName="process" presStyleCnt="0"/>
      <dgm:spPr/>
    </dgm:pt>
    <dgm:pt modelId="{574BB2E0-F6FB-4BB5-8728-33C0181856D8}" type="pres">
      <dgm:prSet presAssocID="{437AB23B-13B0-4AE3-924E-BFAE5EAE00A9}" presName="composite1" presStyleCnt="0"/>
      <dgm:spPr/>
    </dgm:pt>
    <dgm:pt modelId="{324361FE-5E04-4D56-84CD-3FBAD654CDE0}" type="pres">
      <dgm:prSet presAssocID="{437AB23B-13B0-4AE3-924E-BFAE5EAE00A9}" presName="dummyNode1" presStyleLbl="node1" presStyleIdx="0" presStyleCnt="3"/>
      <dgm:spPr/>
    </dgm:pt>
    <dgm:pt modelId="{358BADB0-A89A-48CE-B619-DA3839D44E0F}" type="pres">
      <dgm:prSet presAssocID="{437AB23B-13B0-4AE3-924E-BFAE5EAE00A9}" presName="childNode1" presStyleLbl="bgAcc1" presStyleIdx="0" presStyleCnt="3" custScaleX="102965" custScaleY="95173" custLinFactNeighborX="28441" custLinFactNeighborY="111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44CE7E4B-B570-41DA-97BE-9F7D5574F4E3}" type="pres">
      <dgm:prSet presAssocID="{437AB23B-13B0-4AE3-924E-BFAE5EAE00A9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FF5994-F4E1-424D-B972-4AA99AE9B8C2}" type="pres">
      <dgm:prSet presAssocID="{437AB23B-13B0-4AE3-924E-BFAE5EAE00A9}" presName="parentNode1" presStyleLbl="node1" presStyleIdx="0" presStyleCnt="3" custLinFactNeighborX="25169" custLinFactNeighborY="-22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68AAC0-5B1D-4FF2-A23A-A4120CB7760F}" type="pres">
      <dgm:prSet presAssocID="{437AB23B-13B0-4AE3-924E-BFAE5EAE00A9}" presName="connSite1" presStyleCnt="0"/>
      <dgm:spPr/>
    </dgm:pt>
    <dgm:pt modelId="{F827665D-69F4-4582-BEB2-A5794CA30A06}" type="pres">
      <dgm:prSet presAssocID="{4DEF7991-DB3B-4EFB-B409-20A96B442569}" presName="Name9" presStyleLbl="sibTrans2D1" presStyleIdx="0" presStyleCnt="2" custLinFactNeighborX="3197" custLinFactNeighborY="-11883"/>
      <dgm:spPr/>
      <dgm:t>
        <a:bodyPr/>
        <a:lstStyle/>
        <a:p>
          <a:endParaRPr lang="ru-RU"/>
        </a:p>
      </dgm:t>
    </dgm:pt>
    <dgm:pt modelId="{0FDFAFA8-BEF1-4EA4-AABF-56E29002ACCE}" type="pres">
      <dgm:prSet presAssocID="{E214BA6D-6E14-4C83-A785-B4FF1581D05E}" presName="composite2" presStyleCnt="0"/>
      <dgm:spPr/>
    </dgm:pt>
    <dgm:pt modelId="{1406CEDF-8E1C-46FB-9CFF-1DA3A113C7FE}" type="pres">
      <dgm:prSet presAssocID="{E214BA6D-6E14-4C83-A785-B4FF1581D05E}" presName="dummyNode2" presStyleLbl="node1" presStyleIdx="0" presStyleCnt="3"/>
      <dgm:spPr/>
    </dgm:pt>
    <dgm:pt modelId="{86DDBEE2-8B91-44ED-B629-4631F9E18A12}" type="pres">
      <dgm:prSet presAssocID="{E214BA6D-6E14-4C83-A785-B4FF1581D05E}" presName="childNode2" presStyleLbl="bgAcc1" presStyleIdx="1" presStyleCnt="3" custScaleX="159349" custLinFactNeighborX="9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E3F8E3-8C1C-421D-98A7-8FA69EF747B1}" type="pres">
      <dgm:prSet presAssocID="{E214BA6D-6E14-4C83-A785-B4FF1581D05E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F92D0-DEF2-4832-8FA1-278D95B6B3A0}" type="pres">
      <dgm:prSet presAssocID="{E214BA6D-6E14-4C83-A785-B4FF1581D05E}" presName="parentNode2" presStyleLbl="node1" presStyleIdx="1" presStyleCnt="3" custScaleX="109607" custScaleY="133205" custLinFactNeighborX="205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DC6411-C29A-4982-8684-1D1BFC24E8FE}" type="pres">
      <dgm:prSet presAssocID="{E214BA6D-6E14-4C83-A785-B4FF1581D05E}" presName="connSite2" presStyleCnt="0"/>
      <dgm:spPr/>
    </dgm:pt>
    <dgm:pt modelId="{CDCAD455-EB6B-402B-B181-8BA63311810D}" type="pres">
      <dgm:prSet presAssocID="{19A2954C-5C74-4380-B53D-3134DFD2BD93}" presName="Name18" presStyleLbl="sibTrans2D1" presStyleIdx="1" presStyleCnt="2" custLinFactNeighborY="14000"/>
      <dgm:spPr/>
      <dgm:t>
        <a:bodyPr/>
        <a:lstStyle/>
        <a:p>
          <a:endParaRPr lang="ru-RU"/>
        </a:p>
      </dgm:t>
    </dgm:pt>
    <dgm:pt modelId="{F894E1F7-CE39-4E50-B696-64D75C9AA8FE}" type="pres">
      <dgm:prSet presAssocID="{4BA94C8C-63E7-4819-9483-BDD6924D3746}" presName="composite1" presStyleCnt="0"/>
      <dgm:spPr/>
    </dgm:pt>
    <dgm:pt modelId="{E1925DF0-50A4-41B2-A5A0-A320ADC8C4E2}" type="pres">
      <dgm:prSet presAssocID="{4BA94C8C-63E7-4819-9483-BDD6924D3746}" presName="dummyNode1" presStyleLbl="node1" presStyleIdx="1" presStyleCnt="3"/>
      <dgm:spPr/>
    </dgm:pt>
    <dgm:pt modelId="{F32D151A-7816-4D8F-AF44-C36440897AD6}" type="pres">
      <dgm:prSet presAssocID="{4BA94C8C-63E7-4819-9483-BDD6924D3746}" presName="childNode1" presStyleLbl="bgAcc1" presStyleIdx="2" presStyleCnt="3" custScaleX="92073" custLinFactNeighborX="7192" custLinFactNeighborY="4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5E6DB2-5944-4C01-A9F4-4A069AB36B67}" type="pres">
      <dgm:prSet presAssocID="{4BA94C8C-63E7-4819-9483-BDD6924D3746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BF8A00-5694-4464-90D9-1154141BC261}" type="pres">
      <dgm:prSet presAssocID="{4BA94C8C-63E7-4819-9483-BDD6924D3746}" presName="parentNode1" presStyleLbl="node1" presStyleIdx="2" presStyleCnt="3" custLinFactNeighborX="-637" custLinFactNeighborY="277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4686AA-5AC4-408F-9ACA-399D799902FE}" type="pres">
      <dgm:prSet presAssocID="{4BA94C8C-63E7-4819-9483-BDD6924D3746}" presName="connSite1" presStyleCnt="0"/>
      <dgm:spPr/>
    </dgm:pt>
  </dgm:ptLst>
  <dgm:cxnLst>
    <dgm:cxn modelId="{9B38B6DE-04C6-4C12-ADCE-BBE11D2B3F4C}" srcId="{E214BA6D-6E14-4C83-A785-B4FF1581D05E}" destId="{A911B4F7-8BC9-47D7-9642-A633630B2A46}" srcOrd="0" destOrd="0" parTransId="{8D5408A1-1638-4F9F-AA8B-CC4D59B50ACA}" sibTransId="{4EC37A6F-9EFF-487C-B57D-353931C1D383}"/>
    <dgm:cxn modelId="{C6284C04-F373-421D-B00C-951E83B91677}" type="presOf" srcId="{A911B4F7-8BC9-47D7-9642-A633630B2A46}" destId="{86DDBEE2-8B91-44ED-B629-4631F9E18A12}" srcOrd="0" destOrd="0" presId="urn:microsoft.com/office/officeart/2005/8/layout/hProcess4"/>
    <dgm:cxn modelId="{1501C540-B400-4C59-9DAC-D64FBE8A660C}" type="presOf" srcId="{4BA94C8C-63E7-4819-9483-BDD6924D3746}" destId="{92BF8A00-5694-4464-90D9-1154141BC261}" srcOrd="0" destOrd="0" presId="urn:microsoft.com/office/officeart/2005/8/layout/hProcess4"/>
    <dgm:cxn modelId="{023C0A92-B3C0-45B9-8C86-AB829527B4BC}" srcId="{E214BA6D-6E14-4C83-A785-B4FF1581D05E}" destId="{8A8884EC-BED0-4A5D-9FB1-F77856440A7A}" srcOrd="1" destOrd="0" parTransId="{27D65953-E682-4B97-ACB4-A58EB1A1359A}" sibTransId="{A4FD3ACB-92D8-44FF-B568-32BD884EDF42}"/>
    <dgm:cxn modelId="{15E9255D-F264-4FF3-A457-4FE4DFA7BC18}" srcId="{4BA94C8C-63E7-4819-9483-BDD6924D3746}" destId="{63B2E526-0BFE-4FA5-A8D7-298406FAE965}" srcOrd="0" destOrd="0" parTransId="{57A5F5D4-98C2-4C16-9F39-F6287D891ABE}" sibTransId="{1E4685F7-B719-48A5-8C55-EDBA33AD99D6}"/>
    <dgm:cxn modelId="{9B8F273A-7734-4F66-9B24-9C396369A824}" type="presOf" srcId="{60526FAA-63B2-4ADE-AAB0-F298E6F23F64}" destId="{358BADB0-A89A-48CE-B619-DA3839D44E0F}" srcOrd="0" destOrd="0" presId="urn:microsoft.com/office/officeart/2005/8/layout/hProcess4"/>
    <dgm:cxn modelId="{13AD084F-B97A-4653-B873-0E3BDE4672B1}" type="presOf" srcId="{437AB23B-13B0-4AE3-924E-BFAE5EAE00A9}" destId="{0FFF5994-F4E1-424D-B972-4AA99AE9B8C2}" srcOrd="0" destOrd="0" presId="urn:microsoft.com/office/officeart/2005/8/layout/hProcess4"/>
    <dgm:cxn modelId="{32F6310B-9B6C-4F77-B7BC-F3C2A3B46007}" type="presOf" srcId="{8A8884EC-BED0-4A5D-9FB1-F77856440A7A}" destId="{86DDBEE2-8B91-44ED-B629-4631F9E18A12}" srcOrd="0" destOrd="1" presId="urn:microsoft.com/office/officeart/2005/8/layout/hProcess4"/>
    <dgm:cxn modelId="{458F19E9-3288-4B1D-B6EB-B59DC6233E61}" type="presOf" srcId="{AED6E543-D1E5-49FA-8209-021D517975D8}" destId="{625D5B61-73EB-4687-B366-E6F70F0FDF74}" srcOrd="0" destOrd="0" presId="urn:microsoft.com/office/officeart/2005/8/layout/hProcess4"/>
    <dgm:cxn modelId="{EAC61BCB-91CF-458D-8DE6-B75F857D6322}" type="presOf" srcId="{4DEF7991-DB3B-4EFB-B409-20A96B442569}" destId="{F827665D-69F4-4582-BEB2-A5794CA30A06}" srcOrd="0" destOrd="0" presId="urn:microsoft.com/office/officeart/2005/8/layout/hProcess4"/>
    <dgm:cxn modelId="{3EE9A413-4839-4763-919B-12467B3A636F}" srcId="{4BA94C8C-63E7-4819-9483-BDD6924D3746}" destId="{01D23FA9-EC24-4459-84B6-F0EA42D78154}" srcOrd="1" destOrd="0" parTransId="{1EAFB972-9367-44F6-B75E-CAD6F4A9855C}" sibTransId="{FCF1BCA6-0B6D-40E7-A1D4-8FBB7ED152A2}"/>
    <dgm:cxn modelId="{A3CD0832-9689-4028-BD60-CB681D6A04E9}" type="presOf" srcId="{63B2E526-0BFE-4FA5-A8D7-298406FAE965}" destId="{F32D151A-7816-4D8F-AF44-C36440897AD6}" srcOrd="0" destOrd="0" presId="urn:microsoft.com/office/officeart/2005/8/layout/hProcess4"/>
    <dgm:cxn modelId="{2E65FFDB-6336-4792-BA1D-060C7170E6FC}" type="presOf" srcId="{01D23FA9-EC24-4459-84B6-F0EA42D78154}" destId="{F32D151A-7816-4D8F-AF44-C36440897AD6}" srcOrd="0" destOrd="1" presId="urn:microsoft.com/office/officeart/2005/8/layout/hProcess4"/>
    <dgm:cxn modelId="{CF1C8B41-3EE3-49BA-87CA-7C17A5407209}" srcId="{AED6E543-D1E5-49FA-8209-021D517975D8}" destId="{437AB23B-13B0-4AE3-924E-BFAE5EAE00A9}" srcOrd="0" destOrd="0" parTransId="{39F77678-62E8-4A19-A41A-E19A68EAA443}" sibTransId="{4DEF7991-DB3B-4EFB-B409-20A96B442569}"/>
    <dgm:cxn modelId="{73A16509-1765-4041-B0ED-4DF964645DA7}" type="presOf" srcId="{60526FAA-63B2-4ADE-AAB0-F298E6F23F64}" destId="{44CE7E4B-B570-41DA-97BE-9F7D5574F4E3}" srcOrd="1" destOrd="0" presId="urn:microsoft.com/office/officeart/2005/8/layout/hProcess4"/>
    <dgm:cxn modelId="{FF952FDA-03BB-428A-A171-648B1548E607}" type="presOf" srcId="{01D23FA9-EC24-4459-84B6-F0EA42D78154}" destId="{1A5E6DB2-5944-4C01-A9F4-4A069AB36B67}" srcOrd="1" destOrd="1" presId="urn:microsoft.com/office/officeart/2005/8/layout/hProcess4"/>
    <dgm:cxn modelId="{3D0AB51B-E5C7-4247-A4E7-7062BAA385C2}" type="presOf" srcId="{63B2E526-0BFE-4FA5-A8D7-298406FAE965}" destId="{1A5E6DB2-5944-4C01-A9F4-4A069AB36B67}" srcOrd="1" destOrd="0" presId="urn:microsoft.com/office/officeart/2005/8/layout/hProcess4"/>
    <dgm:cxn modelId="{D0450FDA-BC76-47C2-988D-45F9EB26A779}" type="presOf" srcId="{8A8884EC-BED0-4A5D-9FB1-F77856440A7A}" destId="{7CE3F8E3-8C1C-421D-98A7-8FA69EF747B1}" srcOrd="1" destOrd="1" presId="urn:microsoft.com/office/officeart/2005/8/layout/hProcess4"/>
    <dgm:cxn modelId="{15B7F6F7-94F0-4A4C-AAAC-4EA87065D1FA}" type="presOf" srcId="{E214BA6D-6E14-4C83-A785-B4FF1581D05E}" destId="{C18F92D0-DEF2-4832-8FA1-278D95B6B3A0}" srcOrd="0" destOrd="0" presId="urn:microsoft.com/office/officeart/2005/8/layout/hProcess4"/>
    <dgm:cxn modelId="{CAB8C65F-80BD-4F77-BAB1-263B314301EC}" type="presOf" srcId="{A911B4F7-8BC9-47D7-9642-A633630B2A46}" destId="{7CE3F8E3-8C1C-421D-98A7-8FA69EF747B1}" srcOrd="1" destOrd="0" presId="urn:microsoft.com/office/officeart/2005/8/layout/hProcess4"/>
    <dgm:cxn modelId="{F3B1C539-6EB3-49AC-9439-6E0ACBED773E}" srcId="{437AB23B-13B0-4AE3-924E-BFAE5EAE00A9}" destId="{60526FAA-63B2-4ADE-AAB0-F298E6F23F64}" srcOrd="0" destOrd="0" parTransId="{003CB98F-C436-430F-8E2B-DFED7A3DE3CA}" sibTransId="{05924E85-815B-4F4E-9231-7F0B8C8D17BB}"/>
    <dgm:cxn modelId="{1277ADD3-18CB-4A79-A6A0-F531EAD63892}" type="presOf" srcId="{19A2954C-5C74-4380-B53D-3134DFD2BD93}" destId="{CDCAD455-EB6B-402B-B181-8BA63311810D}" srcOrd="0" destOrd="0" presId="urn:microsoft.com/office/officeart/2005/8/layout/hProcess4"/>
    <dgm:cxn modelId="{3CA67ACF-7279-4B62-AA0F-285F82224669}" srcId="{AED6E543-D1E5-49FA-8209-021D517975D8}" destId="{E214BA6D-6E14-4C83-A785-B4FF1581D05E}" srcOrd="1" destOrd="0" parTransId="{331F2735-C458-4AA1-88E7-CD44B12E69A7}" sibTransId="{19A2954C-5C74-4380-B53D-3134DFD2BD93}"/>
    <dgm:cxn modelId="{16AAB086-F2EE-4519-8B56-87BEF348903A}" srcId="{AED6E543-D1E5-49FA-8209-021D517975D8}" destId="{4BA94C8C-63E7-4819-9483-BDD6924D3746}" srcOrd="2" destOrd="0" parTransId="{4F14D56A-292C-4BF3-8983-5BC9A05A7FFB}" sibTransId="{45C901A8-7DD6-4DD3-B25E-FEE59C9B66D4}"/>
    <dgm:cxn modelId="{147E48B3-5186-48AD-ACF9-917346AA255A}" type="presParOf" srcId="{625D5B61-73EB-4687-B366-E6F70F0FDF74}" destId="{6AB74C41-EE21-414F-B880-C91960AE5EC4}" srcOrd="0" destOrd="0" presId="urn:microsoft.com/office/officeart/2005/8/layout/hProcess4"/>
    <dgm:cxn modelId="{46A04AB2-4E9A-4F53-92CB-093223AE9F1B}" type="presParOf" srcId="{625D5B61-73EB-4687-B366-E6F70F0FDF74}" destId="{BC05A9D6-CA71-4512-9D58-2019022C136A}" srcOrd="1" destOrd="0" presId="urn:microsoft.com/office/officeart/2005/8/layout/hProcess4"/>
    <dgm:cxn modelId="{0ED9E5B0-2868-435B-AC52-2308EE60F069}" type="presParOf" srcId="{625D5B61-73EB-4687-B366-E6F70F0FDF74}" destId="{901CFE09-8308-4CB6-B42D-B87DA4DB62C7}" srcOrd="2" destOrd="0" presId="urn:microsoft.com/office/officeart/2005/8/layout/hProcess4"/>
    <dgm:cxn modelId="{E84663C9-B058-4D2C-A340-B9721BBB242D}" type="presParOf" srcId="{901CFE09-8308-4CB6-B42D-B87DA4DB62C7}" destId="{574BB2E0-F6FB-4BB5-8728-33C0181856D8}" srcOrd="0" destOrd="0" presId="urn:microsoft.com/office/officeart/2005/8/layout/hProcess4"/>
    <dgm:cxn modelId="{A679F199-7016-4621-9E84-1313BDD2B8BE}" type="presParOf" srcId="{574BB2E0-F6FB-4BB5-8728-33C0181856D8}" destId="{324361FE-5E04-4D56-84CD-3FBAD654CDE0}" srcOrd="0" destOrd="0" presId="urn:microsoft.com/office/officeart/2005/8/layout/hProcess4"/>
    <dgm:cxn modelId="{94689B40-D694-42F6-8523-D516019C9F39}" type="presParOf" srcId="{574BB2E0-F6FB-4BB5-8728-33C0181856D8}" destId="{358BADB0-A89A-48CE-B619-DA3839D44E0F}" srcOrd="1" destOrd="0" presId="urn:microsoft.com/office/officeart/2005/8/layout/hProcess4"/>
    <dgm:cxn modelId="{1DB85FE2-AB0F-4069-952D-8411F8A40E1D}" type="presParOf" srcId="{574BB2E0-F6FB-4BB5-8728-33C0181856D8}" destId="{44CE7E4B-B570-41DA-97BE-9F7D5574F4E3}" srcOrd="2" destOrd="0" presId="urn:microsoft.com/office/officeart/2005/8/layout/hProcess4"/>
    <dgm:cxn modelId="{7A8E8673-D68F-4609-A9DF-184A5583041C}" type="presParOf" srcId="{574BB2E0-F6FB-4BB5-8728-33C0181856D8}" destId="{0FFF5994-F4E1-424D-B972-4AA99AE9B8C2}" srcOrd="3" destOrd="0" presId="urn:microsoft.com/office/officeart/2005/8/layout/hProcess4"/>
    <dgm:cxn modelId="{38973EEE-F71B-4431-945A-0341A1B7A3F2}" type="presParOf" srcId="{574BB2E0-F6FB-4BB5-8728-33C0181856D8}" destId="{F268AAC0-5B1D-4FF2-A23A-A4120CB7760F}" srcOrd="4" destOrd="0" presId="urn:microsoft.com/office/officeart/2005/8/layout/hProcess4"/>
    <dgm:cxn modelId="{C2B38A50-990A-4EB1-A3A3-1C07C8F9065C}" type="presParOf" srcId="{901CFE09-8308-4CB6-B42D-B87DA4DB62C7}" destId="{F827665D-69F4-4582-BEB2-A5794CA30A06}" srcOrd="1" destOrd="0" presId="urn:microsoft.com/office/officeart/2005/8/layout/hProcess4"/>
    <dgm:cxn modelId="{5A2DC437-786D-49E0-85B4-0859553912D7}" type="presParOf" srcId="{901CFE09-8308-4CB6-B42D-B87DA4DB62C7}" destId="{0FDFAFA8-BEF1-4EA4-AABF-56E29002ACCE}" srcOrd="2" destOrd="0" presId="urn:microsoft.com/office/officeart/2005/8/layout/hProcess4"/>
    <dgm:cxn modelId="{F81F95AD-8830-482B-83A1-00B49767600A}" type="presParOf" srcId="{0FDFAFA8-BEF1-4EA4-AABF-56E29002ACCE}" destId="{1406CEDF-8E1C-46FB-9CFF-1DA3A113C7FE}" srcOrd="0" destOrd="0" presId="urn:microsoft.com/office/officeart/2005/8/layout/hProcess4"/>
    <dgm:cxn modelId="{3C67AEE3-F471-492E-B03F-610EB52E768F}" type="presParOf" srcId="{0FDFAFA8-BEF1-4EA4-AABF-56E29002ACCE}" destId="{86DDBEE2-8B91-44ED-B629-4631F9E18A12}" srcOrd="1" destOrd="0" presId="urn:microsoft.com/office/officeart/2005/8/layout/hProcess4"/>
    <dgm:cxn modelId="{01E996E0-1E2B-4E71-9695-D797C3493935}" type="presParOf" srcId="{0FDFAFA8-BEF1-4EA4-AABF-56E29002ACCE}" destId="{7CE3F8E3-8C1C-421D-98A7-8FA69EF747B1}" srcOrd="2" destOrd="0" presId="urn:microsoft.com/office/officeart/2005/8/layout/hProcess4"/>
    <dgm:cxn modelId="{7AC910AD-9EF3-4E3E-B310-C43D5FE927AC}" type="presParOf" srcId="{0FDFAFA8-BEF1-4EA4-AABF-56E29002ACCE}" destId="{C18F92D0-DEF2-4832-8FA1-278D95B6B3A0}" srcOrd="3" destOrd="0" presId="urn:microsoft.com/office/officeart/2005/8/layout/hProcess4"/>
    <dgm:cxn modelId="{A657B56C-432F-433D-A8E2-507EB5431802}" type="presParOf" srcId="{0FDFAFA8-BEF1-4EA4-AABF-56E29002ACCE}" destId="{DCDC6411-C29A-4982-8684-1D1BFC24E8FE}" srcOrd="4" destOrd="0" presId="urn:microsoft.com/office/officeart/2005/8/layout/hProcess4"/>
    <dgm:cxn modelId="{A62DFE8F-BC13-4A9F-B325-5E292ED56AE3}" type="presParOf" srcId="{901CFE09-8308-4CB6-B42D-B87DA4DB62C7}" destId="{CDCAD455-EB6B-402B-B181-8BA63311810D}" srcOrd="3" destOrd="0" presId="urn:microsoft.com/office/officeart/2005/8/layout/hProcess4"/>
    <dgm:cxn modelId="{2F2056A6-AC7F-4B05-AAFB-920B0C219106}" type="presParOf" srcId="{901CFE09-8308-4CB6-B42D-B87DA4DB62C7}" destId="{F894E1F7-CE39-4E50-B696-64D75C9AA8FE}" srcOrd="4" destOrd="0" presId="urn:microsoft.com/office/officeart/2005/8/layout/hProcess4"/>
    <dgm:cxn modelId="{CF25E489-A262-4BE4-B54F-57E1DC1AC643}" type="presParOf" srcId="{F894E1F7-CE39-4E50-B696-64D75C9AA8FE}" destId="{E1925DF0-50A4-41B2-A5A0-A320ADC8C4E2}" srcOrd="0" destOrd="0" presId="urn:microsoft.com/office/officeart/2005/8/layout/hProcess4"/>
    <dgm:cxn modelId="{3B016C72-CF43-4D1C-A403-CEA6A632A4AF}" type="presParOf" srcId="{F894E1F7-CE39-4E50-B696-64D75C9AA8FE}" destId="{F32D151A-7816-4D8F-AF44-C36440897AD6}" srcOrd="1" destOrd="0" presId="urn:microsoft.com/office/officeart/2005/8/layout/hProcess4"/>
    <dgm:cxn modelId="{69C628A7-EAB2-4822-AFB7-6C86A2115D4A}" type="presParOf" srcId="{F894E1F7-CE39-4E50-B696-64D75C9AA8FE}" destId="{1A5E6DB2-5944-4C01-A9F4-4A069AB36B67}" srcOrd="2" destOrd="0" presId="urn:microsoft.com/office/officeart/2005/8/layout/hProcess4"/>
    <dgm:cxn modelId="{61EDF9CB-8C96-4AAE-9479-8B3A4C5434A9}" type="presParOf" srcId="{F894E1F7-CE39-4E50-B696-64D75C9AA8FE}" destId="{92BF8A00-5694-4464-90D9-1154141BC261}" srcOrd="3" destOrd="0" presId="urn:microsoft.com/office/officeart/2005/8/layout/hProcess4"/>
    <dgm:cxn modelId="{017AE39D-00AD-4F82-8B20-974A98F36E1A}" type="presParOf" srcId="{F894E1F7-CE39-4E50-B696-64D75C9AA8FE}" destId="{014686AA-5AC4-408F-9ACA-399D799902F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BADB0-A89A-48CE-B619-DA3839D44E0F}">
      <dsp:nvSpPr>
        <dsp:cNvPr id="0" name=""/>
        <dsp:cNvSpPr/>
      </dsp:nvSpPr>
      <dsp:spPr>
        <a:xfrm>
          <a:off x="587048" y="1894439"/>
          <a:ext cx="2114504" cy="161204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E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Обращается </a:t>
          </a:r>
          <a:r>
            <a:rPr lang="ru-RU" sz="16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в Банк/организацию партнер с </a:t>
          </a:r>
          <a:r>
            <a:rPr lang="ru-RU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заявкой на получение кредита</a:t>
          </a:r>
          <a:endParaRPr lang="ru-RU" sz="1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sp:txBody>
      <dsp:txXfrm>
        <a:off x="624146" y="1931537"/>
        <a:ext cx="2040308" cy="1192408"/>
      </dsp:txXfrm>
    </dsp:sp>
    <dsp:sp modelId="{F827665D-69F4-4582-BEB2-A5794CA30A06}">
      <dsp:nvSpPr>
        <dsp:cNvPr id="0" name=""/>
        <dsp:cNvSpPr/>
      </dsp:nvSpPr>
      <dsp:spPr>
        <a:xfrm>
          <a:off x="1744448" y="1731804"/>
          <a:ext cx="2555461" cy="2555461"/>
        </a:xfrm>
        <a:prstGeom prst="leftCircularArrow">
          <a:avLst>
            <a:gd name="adj1" fmla="val 2877"/>
            <a:gd name="adj2" fmla="val 351808"/>
            <a:gd name="adj3" fmla="val 2127319"/>
            <a:gd name="adj4" fmla="val 9024489"/>
            <a:gd name="adj5" fmla="val 3357"/>
          </a:avLst>
        </a:prstGeom>
        <a:solidFill>
          <a:srgbClr val="1F497D">
            <a:lumMod val="40000"/>
            <a:lumOff val="6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FF5994-F4E1-424D-B972-4AA99AE9B8C2}">
      <dsp:nvSpPr>
        <dsp:cNvPr id="0" name=""/>
        <dsp:cNvSpPr/>
      </dsp:nvSpPr>
      <dsp:spPr>
        <a:xfrm>
          <a:off x="949227" y="3148984"/>
          <a:ext cx="1825435" cy="725915"/>
        </a:xfrm>
        <a:prstGeom prst="roundRect">
          <a:avLst>
            <a:gd name="adj" fmla="val 10000"/>
          </a:avLst>
        </a:prstGeom>
        <a:solidFill>
          <a:srgbClr val="1F4E79"/>
        </a:solidFill>
        <a:ln w="38100" cap="flat" cmpd="sng" algn="ctr">
          <a:solidFill>
            <a:sysClr val="window" lastClr="FFFFFF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ysClr val="window" lastClr="FFFFFF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Заемщик</a:t>
          </a:r>
          <a:endParaRPr lang="ru-RU" sz="2000" kern="1200" dirty="0">
            <a:solidFill>
              <a:sysClr val="window" lastClr="FFFFFF"/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sp:txBody>
      <dsp:txXfrm>
        <a:off x="970488" y="3170245"/>
        <a:ext cx="1782913" cy="683393"/>
      </dsp:txXfrm>
    </dsp:sp>
    <dsp:sp modelId="{86DDBEE2-8B91-44ED-B629-4631F9E18A12}">
      <dsp:nvSpPr>
        <dsp:cNvPr id="0" name=""/>
        <dsp:cNvSpPr/>
      </dsp:nvSpPr>
      <dsp:spPr>
        <a:xfrm>
          <a:off x="2784139" y="1894950"/>
          <a:ext cx="3272414" cy="169380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E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Принимает решение о предоставлении кредита / займа</a:t>
          </a:r>
          <a:endParaRPr lang="ru-RU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Направляет пакет документов </a:t>
          </a:r>
          <a:r>
            <a:rPr lang="ru-RU" sz="16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Клиента Участнику НГС для </a:t>
          </a:r>
          <a:r>
            <a:rPr lang="ru-RU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получения гарантии</a:t>
          </a:r>
          <a:endParaRPr lang="ru-RU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sp:txBody>
      <dsp:txXfrm>
        <a:off x="2823118" y="2296887"/>
        <a:ext cx="3194456" cy="1252886"/>
      </dsp:txXfrm>
    </dsp:sp>
    <dsp:sp modelId="{CDCAD455-EB6B-402B-B181-8BA63311810D}">
      <dsp:nvSpPr>
        <dsp:cNvPr id="0" name=""/>
        <dsp:cNvSpPr/>
      </dsp:nvSpPr>
      <dsp:spPr>
        <a:xfrm>
          <a:off x="4677085" y="1153930"/>
          <a:ext cx="2597273" cy="2597273"/>
        </a:xfrm>
        <a:prstGeom prst="circularArrow">
          <a:avLst>
            <a:gd name="adj1" fmla="val 2555"/>
            <a:gd name="adj2" fmla="val 310003"/>
            <a:gd name="adj3" fmla="val 19514486"/>
            <a:gd name="adj4" fmla="val 12575511"/>
            <a:gd name="adj5" fmla="val 2980"/>
          </a:avLst>
        </a:prstGeom>
        <a:solidFill>
          <a:srgbClr val="1F497D">
            <a:lumMod val="40000"/>
            <a:lumOff val="6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F92D0-DEF2-4832-8FA1-278D95B6B3A0}">
      <dsp:nvSpPr>
        <dsp:cNvPr id="0" name=""/>
        <dsp:cNvSpPr/>
      </dsp:nvSpPr>
      <dsp:spPr>
        <a:xfrm>
          <a:off x="3940401" y="1411473"/>
          <a:ext cx="2000804" cy="966955"/>
        </a:xfrm>
        <a:prstGeom prst="roundRect">
          <a:avLst>
            <a:gd name="adj" fmla="val 10000"/>
          </a:avLst>
        </a:prstGeom>
        <a:solidFill>
          <a:srgbClr val="1F4E79"/>
        </a:solidFill>
        <a:ln w="38100" cap="flat" cmpd="sng" algn="ctr">
          <a:solidFill>
            <a:sysClr val="window" lastClr="FFFFFF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ysClr val="window" lastClr="FFFFFF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Банк / Организация партнер</a:t>
          </a:r>
          <a:endParaRPr lang="ru-RU" sz="2000" kern="1200" dirty="0">
            <a:solidFill>
              <a:sysClr val="window" lastClr="FFFFFF"/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sp:txBody>
      <dsp:txXfrm>
        <a:off x="3968722" y="1439794"/>
        <a:ext cx="1944162" cy="910313"/>
      </dsp:txXfrm>
    </dsp:sp>
    <dsp:sp modelId="{F32D151A-7816-4D8F-AF44-C36440897AD6}">
      <dsp:nvSpPr>
        <dsp:cNvPr id="0" name=""/>
        <dsp:cNvSpPr/>
      </dsp:nvSpPr>
      <dsp:spPr>
        <a:xfrm>
          <a:off x="6359081" y="1910166"/>
          <a:ext cx="1890824" cy="169380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E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Принимает решение о предоставлении гарантии</a:t>
          </a:r>
          <a:endParaRPr lang="ru-RU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sp:txBody>
      <dsp:txXfrm>
        <a:off x="6398060" y="1949145"/>
        <a:ext cx="1812866" cy="1252886"/>
      </dsp:txXfrm>
    </dsp:sp>
    <dsp:sp modelId="{92BF8A00-5694-4464-90D9-1154141BC261}">
      <dsp:nvSpPr>
        <dsp:cNvPr id="0" name=""/>
        <dsp:cNvSpPr/>
      </dsp:nvSpPr>
      <dsp:spPr>
        <a:xfrm>
          <a:off x="6574721" y="3367151"/>
          <a:ext cx="1825435" cy="725915"/>
        </a:xfrm>
        <a:prstGeom prst="roundRect">
          <a:avLst>
            <a:gd name="adj" fmla="val 10000"/>
          </a:avLst>
        </a:prstGeom>
        <a:solidFill>
          <a:srgbClr val="1F4E79"/>
        </a:solidFill>
        <a:ln w="38100" cap="flat" cmpd="sng" algn="ctr">
          <a:solidFill>
            <a:sysClr val="window" lastClr="FFFFFF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ysClr val="window" lastClr="FFFFFF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Участник НГС</a:t>
          </a:r>
          <a:endParaRPr lang="ru-RU" sz="2000" kern="1200" dirty="0">
            <a:solidFill>
              <a:sysClr val="window" lastClr="FFFFFF"/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sp:txBody>
      <dsp:txXfrm>
        <a:off x="6595982" y="3388412"/>
        <a:ext cx="1782913" cy="683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defTabSz="627065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78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algn="r" defTabSz="627065">
              <a:defRPr sz="800"/>
            </a:lvl1pPr>
          </a:lstStyle>
          <a:p>
            <a:fld id="{42B58284-BD55-477D-829B-0D8B66B41141}" type="datetimeFigureOut">
              <a:rPr lang="en-US"/>
              <a:pPr/>
              <a:t>4/26/2018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defTabSz="627065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78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algn="r" defTabSz="627065">
              <a:defRPr sz="800"/>
            </a:lvl1pPr>
          </a:lstStyle>
          <a:p>
            <a:fld id="{B000AF5B-B840-4C36-ABEB-C07F7C1C287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745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defTabSz="627065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1078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</a:defRPr>
            </a:lvl1pPr>
          </a:lstStyle>
          <a:p>
            <a:fld id="{660D0E8B-676B-4AF2-96B6-20F8C726C38A}" type="datetimeFigureOut">
              <a:rPr lang="en-US"/>
              <a:pPr/>
              <a:t>4/26/2018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744538"/>
            <a:ext cx="54276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648" tIns="68827" rIns="137648" bIns="68827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143" y="4715157"/>
            <a:ext cx="543939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defTabSz="627065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1078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</a:defRPr>
            </a:lvl1pPr>
          </a:lstStyle>
          <a:p>
            <a:fld id="{7712EFF2-E535-4F8D-9276-91B171A7836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2481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778686" indent="-299495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1197978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1677170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2156361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2395957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2875148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3354339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3833531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2EFF2-E535-4F8D-9276-91B171A7836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028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2EFF2-E535-4F8D-9276-91B171A78362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370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2EFF2-E535-4F8D-9276-91B171A78362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137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299374" y="3243722"/>
            <a:ext cx="10001242" cy="215332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</a:lstStyle>
          <a:p>
            <a:pPr marL="0" lvl="0" algn="ctr" defTabSz="1163111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0" y="-4926"/>
            <a:ext cx="12599988" cy="266710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1866933" y="8257871"/>
            <a:ext cx="387770" cy="1817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1093324" rtl="0" eaLnBrk="1" fontAlgn="base" latinLnBrk="0" hangingPunct="1">
              <a:lnSpc>
                <a:spcPts val="1434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72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93324" rtl="0" eaLnBrk="1" fontAlgn="base" latinLnBrk="0" hangingPunct="1">
                <a:lnSpc>
                  <a:spcPts val="1434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72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3427288" y="152402"/>
            <a:ext cx="8827415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400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50" y="1062099"/>
            <a:ext cx="11903353" cy="7257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1" y="-4926"/>
            <a:ext cx="3427287" cy="85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189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721" userDrawn="1">
          <p15:clr>
            <a:srgbClr val="FBAE40"/>
          </p15:clr>
        </p15:guide>
        <p15:guide id="2" pos="39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2" y="2059367"/>
            <a:ext cx="12599986" cy="4134370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118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886287" y="2059367"/>
            <a:ext cx="8827415" cy="413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ctr">
              <a:lnSpc>
                <a:spcPct val="100000"/>
              </a:lnSpc>
              <a:defRPr lang="en-US" sz="3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1" y="-4926"/>
            <a:ext cx="3427287" cy="85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3091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721" userDrawn="1">
          <p15:clr>
            <a:srgbClr val="FBAE40"/>
          </p15:clr>
        </p15:guide>
        <p15:guide id="2" pos="39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20" r:id="rId2"/>
    <p:sldLayoutId id="2147483921" r:id="rId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2pPr>
      <a:lvl3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3pPr>
      <a:lvl4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4pPr>
      <a:lvl5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5pPr>
      <a:lvl6pPr marL="546662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6pPr>
      <a:lvl7pPr marL="1093324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7pPr>
      <a:lvl8pPr marL="1639986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8pPr>
      <a:lvl9pPr marL="2186649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9pPr>
    </p:titleStyle>
    <p:bodyStyle>
      <a:lvl1pPr marL="457450" indent="-457450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  <a:ea typeface="+mn-ea"/>
          <a:cs typeface="+mn-cs"/>
        </a:defRPr>
      </a:lvl1pPr>
      <a:lvl2pPr marL="24296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</a:defRPr>
      </a:lvl2pPr>
      <a:lvl3pPr marL="476432" indent="-233471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272">
          <a:solidFill>
            <a:schemeClr val="tx1"/>
          </a:solidFill>
          <a:latin typeface="+mn-lt"/>
        </a:defRPr>
      </a:lvl3pPr>
      <a:lvl4pPr marL="71939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145">
          <a:solidFill>
            <a:schemeClr val="tx1"/>
          </a:solidFill>
          <a:latin typeface="+mn-lt"/>
        </a:defRPr>
      </a:lvl4pPr>
      <a:lvl5pPr marL="949067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5pPr>
      <a:lvl6pPr marL="1495728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6pPr>
      <a:lvl7pPr marL="2042391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7pPr>
      <a:lvl8pPr marL="258905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8pPr>
      <a:lvl9pPr marL="313571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1pPr>
      <a:lvl2pPr marL="546662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2pPr>
      <a:lvl3pPr marL="1093324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3pPr>
      <a:lvl4pPr marL="1639986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4pPr>
      <a:lvl5pPr marL="2186649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5pPr>
      <a:lvl6pPr marL="2733311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6pPr>
      <a:lvl7pPr marL="3279973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7pPr>
      <a:lvl8pPr marL="3826635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8pPr>
      <a:lvl9pPr marL="4373297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gif"/><Relationship Id="rId4" Type="http://schemas.openxmlformats.org/officeDocument/2006/relationships/image" Target="../media/image15.png"/><Relationship Id="rId9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corpmsp.r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9376" y="3809778"/>
            <a:ext cx="10674910" cy="21533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4400" dirty="0">
                <a:latin typeface="Arial Black" panose="020B0A04020102020204" pitchFamily="34" charset="0"/>
              </a:rPr>
              <a:t>Финансовая поддержка субъектов МСП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299376" y="7168450"/>
            <a:ext cx="10001242" cy="52775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  <a:lvl2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78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57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40035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714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2000" dirty="0">
                <a:latin typeface="Arial Narrow" panose="020B0606020202030204" pitchFamily="34" charset="0"/>
              </a:rPr>
              <a:t>Москва, </a:t>
            </a:r>
            <a:r>
              <a:rPr lang="ru-RU" sz="2000" dirty="0" smtClean="0">
                <a:latin typeface="Arial Narrow" panose="020B0606020202030204" pitchFamily="34" charset="0"/>
              </a:rPr>
              <a:t>2018 </a:t>
            </a:r>
            <a:r>
              <a:rPr lang="ru-RU" sz="2000" dirty="0">
                <a:latin typeface="Arial Narrow" panose="020B0606020202030204" pitchFamily="34" charset="0"/>
              </a:rPr>
              <a:t>г.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656" y="229506"/>
            <a:ext cx="7091076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94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2343" y="297542"/>
            <a:ext cx="8597103" cy="698685"/>
          </a:xfrm>
        </p:spPr>
        <p:txBody>
          <a:bodyPr/>
          <a:lstStyle/>
          <a:p>
            <a:r>
              <a:rPr lang="ru-RU" dirty="0"/>
              <a:t>Условия Программы </a:t>
            </a:r>
            <a:r>
              <a:rPr lang="ru-RU" dirty="0" smtClean="0"/>
              <a:t>стимулирования кредитования </a:t>
            </a:r>
            <a:br>
              <a:rPr lang="ru-RU" dirty="0" smtClean="0"/>
            </a:br>
            <a:r>
              <a:rPr lang="ru-RU" dirty="0" smtClean="0"/>
              <a:t>и уполномоченные банки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66809" y="1942349"/>
            <a:ext cx="11884196" cy="5245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Процентная ставка –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10,6%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для субъектов малого предпринимательства,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9,6%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- для субъектов среднего предпринимательства,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а также для лизинговых компаний и </a:t>
            </a:r>
            <a:r>
              <a:rPr kumimoji="0" lang="ru-RU" sz="16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микрофинансовых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организаций предпринимательского финансирования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Срок льготного фондирования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до 3 лет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(срок кредита может превышать срок льготного фондирования)</a:t>
            </a:r>
          </a:p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Проекты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приоритетных отраслей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Сельское хозяйство / предоставление услуг в этой области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Обрабатывающее производство, в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т.ч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 производство пищевых продуктов, первичная и последующая переработка с/х продуктов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Производство и распределение электроэнергии, газа и воды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Строительство, транспорт и связь</a:t>
            </a:r>
          </a:p>
          <a:p>
            <a:pPr marL="444500" lvl="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 smtClean="0">
                <a:solidFill>
                  <a:prstClr val="black"/>
                </a:solidFill>
                <a:latin typeface="+mj-lt"/>
                <a:cs typeface="+mn-cs"/>
              </a:rPr>
              <a:t>Внутренний туризм</a:t>
            </a:r>
          </a:p>
          <a:p>
            <a:pPr marL="44450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Высокотехнологичные проекты</a:t>
            </a:r>
          </a:p>
          <a:p>
            <a:pPr marL="44450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 smtClean="0">
                <a:latin typeface="+mj-lt"/>
                <a:cs typeface="+mn-cs"/>
              </a:rPr>
              <a:t>Деятельность </a:t>
            </a:r>
            <a:r>
              <a:rPr lang="ru-RU" sz="1600" dirty="0">
                <a:latin typeface="+mj-lt"/>
                <a:cs typeface="+mn-cs"/>
              </a:rPr>
              <a:t>в области </a:t>
            </a:r>
            <a:r>
              <a:rPr lang="ru-RU" sz="1600" dirty="0" smtClean="0">
                <a:latin typeface="+mj-lt"/>
                <a:cs typeface="+mn-cs"/>
              </a:rPr>
              <a:t>здравоохранения</a:t>
            </a:r>
          </a:p>
          <a:p>
            <a:pPr marL="44450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 smtClean="0">
                <a:latin typeface="+mj-lt"/>
                <a:cs typeface="+mn-cs"/>
              </a:rPr>
              <a:t>Деятельность по складированию и хранению</a:t>
            </a:r>
            <a:endParaRPr lang="ru-RU" sz="1600" dirty="0">
              <a:latin typeface="+mj-lt"/>
              <a:cs typeface="+mn-cs"/>
            </a:endParaRPr>
          </a:p>
          <a:p>
            <a:pPr marL="44450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 smtClean="0">
                <a:latin typeface="+mj-lt"/>
                <a:cs typeface="+mn-cs"/>
              </a:rPr>
              <a:t>Сбор</a:t>
            </a:r>
            <a:r>
              <a:rPr lang="ru-RU" sz="1600" dirty="0">
                <a:latin typeface="+mj-lt"/>
                <a:cs typeface="+mn-cs"/>
              </a:rPr>
              <a:t>, обработка и утилизация отходов, в том числе отсортированных материалов, а также переработка металлических и неметаллических отходов, мусора и прочих предметов во вторичное </a:t>
            </a:r>
            <a:r>
              <a:rPr lang="ru-RU" sz="1600" dirty="0" smtClean="0">
                <a:latin typeface="+mj-lt"/>
                <a:cs typeface="+mn-cs"/>
              </a:rPr>
              <a:t>сырье</a:t>
            </a:r>
          </a:p>
          <a:p>
            <a:pPr marL="44450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ru-RU" sz="1600" dirty="0">
              <a:solidFill>
                <a:prstClr val="black"/>
              </a:solidFill>
              <a:latin typeface="+mj-lt"/>
              <a:cs typeface="+mn-cs"/>
            </a:endParaRPr>
          </a:p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Размер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кредита: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от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lang="ru-RU" sz="1600" b="1" dirty="0" smtClean="0">
                <a:solidFill>
                  <a:prstClr val="black"/>
                </a:solidFill>
                <a:latin typeface="+mj-lt"/>
                <a:cs typeface="+mn-cs"/>
              </a:rPr>
              <a:t>3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млн рублей 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до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 млрд рублей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(общий кредитный лимит на заемщика - до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4 млрд рублей</a:t>
            </a: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  <a:endParaRPr kumimoji="0" lang="ru-RU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349958" y="849862"/>
            <a:ext cx="11884197" cy="72573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kern="0" dirty="0"/>
              <a:t>Ключевые условия </a:t>
            </a:r>
            <a:r>
              <a:rPr lang="ru-RU" b="1" kern="0" dirty="0" smtClean="0"/>
              <a:t>Программы стимулирования кредитования</a:t>
            </a:r>
            <a:endParaRPr lang="ru-RU" b="1" kern="0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63538" y="1750889"/>
            <a:ext cx="118911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Текст 2"/>
          <p:cNvSpPr txBox="1">
            <a:spLocks/>
          </p:cNvSpPr>
          <p:nvPr/>
        </p:nvSpPr>
        <p:spPr>
          <a:xfrm>
            <a:off x="602907" y="7050218"/>
            <a:ext cx="11631248" cy="72573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kern="0" dirty="0" smtClean="0"/>
              <a:t>В рамках Программы стимулирования кредитования Корпорация взаимодействует 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kern="0" dirty="0" smtClean="0"/>
              <a:t>с 47 уполномоченными банками</a:t>
            </a:r>
            <a:endParaRPr lang="ru-RU" b="1" kern="0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69717"/>
            <a:ext cx="2717800" cy="1236354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370506" y="5412453"/>
            <a:ext cx="8849437" cy="78469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200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02955" y="8003568"/>
            <a:ext cx="523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16</a:t>
            </a:r>
            <a:endParaRPr lang="ru-RU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18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69717"/>
            <a:ext cx="2717800" cy="12363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6555" y="338551"/>
            <a:ext cx="8686313" cy="698685"/>
          </a:xfrm>
        </p:spPr>
        <p:txBody>
          <a:bodyPr/>
          <a:lstStyle/>
          <a:p>
            <a:r>
              <a:rPr lang="ru-RU" dirty="0" smtClean="0"/>
              <a:t>Программа </a:t>
            </a:r>
            <a:r>
              <a:rPr lang="ru-RU" dirty="0"/>
              <a:t>стимулирования кредитования.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Требования </a:t>
            </a:r>
            <a:r>
              <a:rPr lang="ru-RU" dirty="0"/>
              <a:t>к </a:t>
            </a:r>
            <a:r>
              <a:rPr lang="ru-RU" dirty="0" smtClean="0"/>
              <a:t>проектам и заемщикам – субъектам МСП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250812"/>
              </p:ext>
            </p:extLst>
          </p:nvPr>
        </p:nvGraphicFramePr>
        <p:xfrm>
          <a:off x="363538" y="1323581"/>
          <a:ext cx="11903353" cy="6777433"/>
        </p:xfrm>
        <a:graphic>
          <a:graphicData uri="http://schemas.openxmlformats.org/drawingml/2006/table">
            <a:tbl>
              <a:tblPr firstRow="1" bandRow="1"/>
              <a:tblGrid>
                <a:gridCol w="1883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9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4749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Целевое использование кредитов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Инвестиционные цели - финансирование мероприятий по приобретению основных средств, модернизации и реконструкции производства, запуску новых проектов/производств. Допускается финансирование текущих расходов, связанных с реализацией инвестиционного проекта (не более 30% от совокупной величины инвестиционных кредитов).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Пополнение оборотных средств (кроме системно</a:t>
                      </a:r>
                      <a:r>
                        <a:rPr lang="ru-RU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значимых банков и их дочерних банков).</a:t>
                      </a:r>
                      <a:endParaRPr lang="ru-RU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860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Формула расчета процентной ставки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 кредитам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выше уровня процентной ставки, установленной Банком России по кредитам Банка России (6,5%), обеспеченным поручительствами Корпорации, предоставляемым уполномоченным банкам, увеличенной на размер комиссионного вознаграждения Корпорации (0,1%) при предоставлении поручительства Корпорации за уполномоченные банки перед Банком России, плюс 3% годовых (при условии, что конечным заемщиком является субъект среднего предпринимательства) или 4% годовых </a:t>
                      </a:r>
                      <a:b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(при условии, что конечным заемщиком является субъект малого предпринимательства).</a:t>
                      </a:r>
                      <a:endParaRPr lang="ru-RU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398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Сроки кредитования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усмотрение Уполномоченного банка (кредит может быть предоставлен на срок более 3 лет, при этом срок льготного фондирования по Программе не должен превышать 3 года).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6875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финансирования инвестиционного проекта за счет заемных средств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более  80%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для инвестиционных кредитов в размере более 500 млн рублей и инвестиционных кредитов независимо от размера кредита, погашение основного долга по которым предусматривается за счет денежного потока, производимого за счет реализации цели кредитования без учета доходов от текущей деятельности конечного заемщика.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 ограничений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для прочих инвестиционных проектов.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9133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Требования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 инвестиционным проектам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инвестиционных кредитов в размере более 500 млн рублей и инвестиционных кредитов независимо от размера кредита, погашение основного долга по которым предусматривается за счет денежного потока, производимого за счет реализации цели кредитования без учета доходов от текущей деятельности конечного заемщика: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lvl="0" indent="-171450" algn="l">
                        <a:spcBef>
                          <a:spcPts val="3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чистая приведенная стоимость инвестиционного проекта является положительной;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lvl="0" indent="-171450" algn="l">
                        <a:spcBef>
                          <a:spcPts val="3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внутренняя норма рентабельности превышает выбранную ставку дисконтирования.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прочих инвестиционных проектов требования не устанавливаются.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3418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Финансовые требования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 заемщику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Положительный финансовый результат по данным бухгалтерской отчетности за предыдущий календарный год (не применяется к специально созданным проектным компаниям (SPV)); Вновь созданное юридическое лицо представляет промежуточную или годовую бухгалтерскую отчетность за первый отчетный период, который определяется в соответствии с статьей 15 Федерального закона от 06.12.2011 №402-ФЗ «О бухгалтерском учете».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Положительные чистые активы (не применяется к специально созданным проектным компаниям (SPV).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Показатель «Общий долг / Операционная прибыль» юридического лица (или группы компаний, если рассматриваемое юридическое лицо входит в группу компаний) не превышает 5 (показатель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не применяется при реализации инвестиционных проектов по строительству объектов жилой недвижимости)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02955" y="8003568"/>
            <a:ext cx="523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17</a:t>
            </a:r>
            <a:endParaRPr lang="ru-RU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51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656" y="229506"/>
            <a:ext cx="7091076" cy="3225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3310359"/>
            <a:ext cx="12599988" cy="2777925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8473" y="3132136"/>
            <a:ext cx="10404762" cy="3061600"/>
          </a:xfrm>
        </p:spPr>
        <p:txBody>
          <a:bodyPr/>
          <a:lstStyle/>
          <a:p>
            <a:pPr algn="just"/>
            <a:r>
              <a:rPr lang="ru-RU" dirty="0" smtClean="0"/>
              <a:t>3</a:t>
            </a:r>
            <a:r>
              <a:rPr lang="ru-RU" sz="1400" dirty="0" smtClean="0"/>
              <a:t>. </a:t>
            </a:r>
            <a:r>
              <a:rPr lang="ru-RU" dirty="0" smtClean="0">
                <a:effectLst/>
              </a:rPr>
              <a:t>Совместная программа субсидирования Минэкономразвития </a:t>
            </a:r>
            <a:r>
              <a:rPr lang="ru-RU" dirty="0">
                <a:effectLst/>
              </a:rPr>
              <a:t>России </a:t>
            </a:r>
            <a:r>
              <a:rPr lang="ru-RU" dirty="0" smtClean="0">
                <a:effectLst/>
              </a:rPr>
              <a:t>и Корпорации МСП в </a:t>
            </a:r>
            <a:r>
              <a:rPr lang="ru-RU" dirty="0">
                <a:effectLst/>
              </a:rPr>
              <a:t>соответствии с постановлением Правительства РФ от 30.12.2017 </a:t>
            </a:r>
            <a:r>
              <a:rPr lang="ru-RU" dirty="0" smtClean="0">
                <a:effectLst/>
              </a:rPr>
              <a:t>№ 1706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7612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2343" y="297542"/>
            <a:ext cx="8597103" cy="698685"/>
          </a:xfrm>
        </p:spPr>
        <p:txBody>
          <a:bodyPr/>
          <a:lstStyle/>
          <a:p>
            <a:r>
              <a:rPr lang="ru-RU" dirty="0"/>
              <a:t>Условия Программы </a:t>
            </a:r>
            <a:r>
              <a:rPr lang="ru-RU" dirty="0" smtClean="0"/>
              <a:t>субсидирования</a:t>
            </a:r>
            <a:br>
              <a:rPr lang="ru-RU" dirty="0" smtClean="0"/>
            </a:br>
            <a:r>
              <a:rPr lang="ru-RU" dirty="0" smtClean="0"/>
              <a:t>и уполномоченные банки</a:t>
            </a:r>
            <a:endParaRPr lang="ru-RU" dirty="0"/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367021" y="999176"/>
            <a:ext cx="11884197" cy="59118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kern="0" dirty="0"/>
              <a:t>Ключевые условия </a:t>
            </a:r>
            <a:r>
              <a:rPr lang="ru-RU" b="1" kern="0" dirty="0" smtClean="0"/>
              <a:t>Программы субсидирования</a:t>
            </a:r>
            <a:endParaRPr lang="ru-RU" b="1" kern="0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70506" y="1675650"/>
            <a:ext cx="118911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69717"/>
            <a:ext cx="2717800" cy="1236354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370506" y="5412453"/>
            <a:ext cx="8849437" cy="78469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200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02955" y="8003568"/>
            <a:ext cx="523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25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802311"/>
              </p:ext>
            </p:extLst>
          </p:nvPr>
        </p:nvGraphicFramePr>
        <p:xfrm>
          <a:off x="679243" y="5412453"/>
          <a:ext cx="11259754" cy="264336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120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9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9765">
                  <a:extLst>
                    <a:ext uri="{9D8B030D-6E8A-4147-A177-3AD203B41FA5}">
                      <a16:colId xmlns:a16="http://schemas.microsoft.com/office/drawing/2014/main" val="978325374"/>
                    </a:ext>
                  </a:extLst>
                </a:gridCol>
              </a:tblGrid>
              <a:tr h="37326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Системно значимые банки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Региональные</a:t>
                      </a:r>
                      <a:r>
                        <a:rPr lang="ru-RU" sz="1800" baseline="0" dirty="0" smtClean="0"/>
                        <a:t> банки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0095">
                <a:tc>
                  <a:txBody>
                    <a:bodyPr/>
                    <a:lstStyle/>
                    <a:p>
                      <a:pPr marL="285750" marR="0" lvl="0" indent="-285750" algn="l" defTabSz="1093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АО «Альфа-Банк»</a:t>
                      </a:r>
                    </a:p>
                    <a:p>
                      <a:pPr marL="285750" marR="0" lvl="0" indent="-285750" algn="l" defTabSz="1093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АО «</a:t>
                      </a:r>
                      <a:r>
                        <a:rPr lang="ru-RU" sz="1400" dirty="0" err="1" smtClean="0"/>
                        <a:t>Россельхозбанк</a:t>
                      </a:r>
                      <a:r>
                        <a:rPr lang="ru-RU" sz="1400" dirty="0" smtClean="0"/>
                        <a:t>»</a:t>
                      </a:r>
                    </a:p>
                    <a:p>
                      <a:pPr marL="285750" marR="0" lvl="0" indent="-285750" algn="l" defTabSz="1093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Банк ВТБ (ПАО)</a:t>
                      </a:r>
                    </a:p>
                    <a:p>
                      <a:pPr marL="285750" marR="0" lvl="0" indent="-285750" algn="l" defTabSz="1093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ПАО Сбербанк</a:t>
                      </a:r>
                    </a:p>
                    <a:p>
                      <a:endParaRPr lang="ru-RU" sz="1800" b="1" kern="1200" dirty="0">
                        <a:solidFill>
                          <a:srgbClr val="0070C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1093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АКБ "</a:t>
                      </a:r>
                      <a:r>
                        <a:rPr lang="ru-RU" sz="1400" dirty="0" err="1" smtClean="0"/>
                        <a:t>РосЕвроБанк</a:t>
                      </a:r>
                      <a:r>
                        <a:rPr lang="ru-RU" sz="1400" dirty="0" smtClean="0"/>
                        <a:t>" (АО)</a:t>
                      </a:r>
                    </a:p>
                    <a:p>
                      <a:pPr marL="285750" marR="0" lvl="0" indent="-285750" algn="l" defTabSz="1093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АО «Банк Акцепт»</a:t>
                      </a:r>
                    </a:p>
                    <a:p>
                      <a:pPr marL="285750" marR="0" lvl="0" indent="-285750" algn="l" defTabSz="1093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АО «Банк </a:t>
                      </a:r>
                      <a:r>
                        <a:rPr lang="ru-RU" sz="1400" dirty="0" err="1" smtClean="0"/>
                        <a:t>Интеза</a:t>
                      </a:r>
                      <a:r>
                        <a:rPr lang="ru-RU" sz="1400" dirty="0" smtClean="0"/>
                        <a:t>»</a:t>
                      </a:r>
                    </a:p>
                    <a:p>
                      <a:pPr marL="285750" marR="0" lvl="0" indent="-285750" algn="l" defTabSz="1093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АО КБ "Ассоциация«</a:t>
                      </a:r>
                    </a:p>
                    <a:p>
                      <a:pPr marL="285750" marR="0" lvl="0" indent="-285750" algn="l" defTabSz="1093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Банк "Левобережный" (ПАО)</a:t>
                      </a:r>
                    </a:p>
                    <a:p>
                      <a:pPr marL="285750" marR="0" lvl="0" indent="-285750" algn="l" defTabSz="1093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ПАО "Банк «Санкт-Петербург»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1093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ПАО «Запсибкомбанк»</a:t>
                      </a:r>
                    </a:p>
                    <a:p>
                      <a:pPr marL="285750" marR="0" lvl="0" indent="-285750" algn="l" defTabSz="1093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ПАО СКБ Приморья «</a:t>
                      </a:r>
                      <a:r>
                        <a:rPr lang="ru-RU" sz="1400" dirty="0" err="1" smtClean="0"/>
                        <a:t>Примсоцбанк</a:t>
                      </a:r>
                      <a:r>
                        <a:rPr lang="ru-RU" sz="1400" dirty="0" smtClean="0"/>
                        <a:t>»</a:t>
                      </a:r>
                    </a:p>
                    <a:p>
                      <a:pPr marL="285750" marR="0" lvl="0" indent="-285750" algn="l" defTabSz="1093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РНКБ Банк (ПАО)</a:t>
                      </a:r>
                    </a:p>
                    <a:p>
                      <a:pPr marL="285750" marR="0" lvl="0" indent="-285750" algn="l" defTabSz="1093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ТКБ Банк (ПАО)</a:t>
                      </a:r>
                    </a:p>
                    <a:p>
                      <a:pPr marL="285750" marR="0" lvl="0" indent="-285750" algn="l" defTabSz="1093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АО "МСП Банк"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74737" y="1767909"/>
            <a:ext cx="1132821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b="1" dirty="0" smtClean="0">
                <a:solidFill>
                  <a:srgbClr val="1F4E79"/>
                </a:solidFill>
              </a:rPr>
              <a:t>Субсидии на </a:t>
            </a:r>
            <a:r>
              <a:rPr lang="ru-RU" sz="1800" b="1" dirty="0">
                <a:solidFill>
                  <a:srgbClr val="1F4E79"/>
                </a:solidFill>
              </a:rPr>
              <a:t>возмещение недополученных </a:t>
            </a:r>
            <a:r>
              <a:rPr lang="ru-RU" sz="1800" b="1" dirty="0" smtClean="0">
                <a:solidFill>
                  <a:srgbClr val="1F4E79"/>
                </a:solidFill>
              </a:rPr>
              <a:t>доходов </a:t>
            </a:r>
            <a:r>
              <a:rPr lang="ru-RU" sz="1800" b="1" dirty="0">
                <a:solidFill>
                  <a:srgbClr val="1F4E79"/>
                </a:solidFill>
              </a:rPr>
              <a:t>по кредитам</a:t>
            </a:r>
            <a:r>
              <a:rPr lang="ru-RU" sz="1800" dirty="0"/>
              <a:t>, выданным в 2018 году субъектам МСП на реализацию проектов (на инвестиционные цели или на пополнение оборотных средств) в приоритетных отраслях по льготной ставке - не более</a:t>
            </a:r>
            <a:r>
              <a:rPr lang="ru-RU" sz="1800" b="1" dirty="0"/>
              <a:t> </a:t>
            </a:r>
            <a:r>
              <a:rPr lang="ru-RU" sz="1800" b="1" dirty="0" smtClean="0"/>
              <a:t>6,5 % </a:t>
            </a:r>
            <a:r>
              <a:rPr lang="ru-RU" sz="1800" b="1" dirty="0"/>
              <a:t>годовых.</a:t>
            </a:r>
          </a:p>
          <a:p>
            <a:pPr algn="just"/>
            <a:r>
              <a:rPr lang="ru-RU" sz="1800" dirty="0"/>
              <a:t> </a:t>
            </a:r>
          </a:p>
          <a:p>
            <a:pPr algn="just"/>
            <a:r>
              <a:rPr lang="ru-RU" sz="1800" dirty="0" smtClean="0"/>
              <a:t>В </a:t>
            </a:r>
            <a:r>
              <a:rPr lang="ru-RU" sz="1800" dirty="0"/>
              <a:t>рамках программы субсидирования уполномоченный банк предоставляет заемщику:</a:t>
            </a:r>
          </a:p>
          <a:p>
            <a:pPr marL="466725" indent="-285750"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инвестиционный </a:t>
            </a:r>
            <a:r>
              <a:rPr lang="ru-RU" sz="1800" dirty="0"/>
              <a:t>кредит на реализацию проекта в приоритетных отраслях в размере от </a:t>
            </a:r>
            <a:br>
              <a:rPr lang="ru-RU" sz="1800" dirty="0"/>
            </a:br>
            <a:r>
              <a:rPr lang="ru-RU" sz="1800" b="1" dirty="0" smtClean="0">
                <a:solidFill>
                  <a:srgbClr val="1F4E79"/>
                </a:solidFill>
              </a:rPr>
              <a:t>3 млн </a:t>
            </a:r>
            <a:r>
              <a:rPr lang="ru-RU" sz="1800" b="1" dirty="0">
                <a:solidFill>
                  <a:srgbClr val="1F4E79"/>
                </a:solidFill>
              </a:rPr>
              <a:t>рублей до 1 </a:t>
            </a:r>
            <a:r>
              <a:rPr lang="ru-RU" sz="1800" b="1" dirty="0" smtClean="0">
                <a:solidFill>
                  <a:srgbClr val="1F4E79"/>
                </a:solidFill>
              </a:rPr>
              <a:t>млрд </a:t>
            </a:r>
            <a:r>
              <a:rPr lang="ru-RU" sz="1800" b="1" dirty="0">
                <a:solidFill>
                  <a:srgbClr val="1F4E79"/>
                </a:solidFill>
              </a:rPr>
              <a:t>рублей </a:t>
            </a:r>
            <a:r>
              <a:rPr lang="ru-RU" sz="1800" dirty="0"/>
              <a:t>на срок до </a:t>
            </a:r>
            <a:r>
              <a:rPr lang="ru-RU" sz="1800" b="1" dirty="0">
                <a:solidFill>
                  <a:srgbClr val="1F4E79"/>
                </a:solidFill>
              </a:rPr>
              <a:t>10 </a:t>
            </a:r>
            <a:r>
              <a:rPr lang="ru-RU" sz="1800" b="1" dirty="0" smtClean="0">
                <a:solidFill>
                  <a:srgbClr val="1F4E79"/>
                </a:solidFill>
              </a:rPr>
              <a:t>лет</a:t>
            </a:r>
          </a:p>
          <a:p>
            <a:pPr marL="180975" algn="just"/>
            <a:r>
              <a:rPr lang="ru-RU" sz="600" b="1" dirty="0"/>
              <a:t> </a:t>
            </a:r>
            <a:endParaRPr lang="ru-RU" sz="1600" b="1" dirty="0"/>
          </a:p>
          <a:p>
            <a:pPr marL="466725" indent="-285750"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кредит </a:t>
            </a:r>
            <a:r>
              <a:rPr lang="ru-RU" sz="1800" dirty="0"/>
              <a:t>на пополнение оборотных средств на реализацию проекта в приоритетных отраслях в размере </a:t>
            </a:r>
            <a:r>
              <a:rPr lang="ru-RU" sz="1800" b="1" dirty="0" smtClean="0">
                <a:solidFill>
                  <a:srgbClr val="1F4E79"/>
                </a:solidFill>
              </a:rPr>
              <a:t>от </a:t>
            </a:r>
            <a:r>
              <a:rPr lang="ru-RU" sz="1800" b="1" dirty="0">
                <a:solidFill>
                  <a:srgbClr val="1F4E79"/>
                </a:solidFill>
              </a:rPr>
              <a:t>3 </a:t>
            </a:r>
            <a:r>
              <a:rPr lang="ru-RU" sz="1800" b="1" dirty="0" smtClean="0">
                <a:solidFill>
                  <a:srgbClr val="1F4E79"/>
                </a:solidFill>
              </a:rPr>
              <a:t>млн </a:t>
            </a:r>
            <a:r>
              <a:rPr lang="ru-RU" sz="1800" b="1" dirty="0">
                <a:solidFill>
                  <a:srgbClr val="1F4E79"/>
                </a:solidFill>
              </a:rPr>
              <a:t>рублей до 100 </a:t>
            </a:r>
            <a:r>
              <a:rPr lang="ru-RU" sz="1800" b="1" dirty="0" smtClean="0">
                <a:solidFill>
                  <a:srgbClr val="1F4E79"/>
                </a:solidFill>
              </a:rPr>
              <a:t>млн </a:t>
            </a:r>
            <a:r>
              <a:rPr lang="ru-RU" sz="1800" b="1" dirty="0">
                <a:solidFill>
                  <a:srgbClr val="1F4E79"/>
                </a:solidFill>
              </a:rPr>
              <a:t>рублей</a:t>
            </a:r>
            <a:r>
              <a:rPr lang="ru-RU" sz="1800" dirty="0">
                <a:solidFill>
                  <a:srgbClr val="1F4E79"/>
                </a:solidFill>
              </a:rPr>
              <a:t> </a:t>
            </a:r>
            <a:r>
              <a:rPr lang="ru-RU" sz="1800" dirty="0"/>
              <a:t>на срок до </a:t>
            </a:r>
            <a:r>
              <a:rPr lang="ru-RU" sz="1800" b="1" dirty="0">
                <a:solidFill>
                  <a:srgbClr val="1F4E79"/>
                </a:solidFill>
              </a:rPr>
              <a:t>3 </a:t>
            </a:r>
            <a:r>
              <a:rPr lang="ru-RU" sz="1800" b="1" dirty="0" smtClean="0">
                <a:solidFill>
                  <a:srgbClr val="1F4E79"/>
                </a:solidFill>
              </a:rPr>
              <a:t>лет</a:t>
            </a:r>
          </a:p>
          <a:p>
            <a:pPr algn="just"/>
            <a:endParaRPr lang="ru-RU" sz="1100" b="1" dirty="0" smtClean="0"/>
          </a:p>
          <a:p>
            <a:pPr algn="just"/>
            <a:endParaRPr lang="ru-RU" sz="1100" b="1" dirty="0"/>
          </a:p>
          <a:p>
            <a:pPr algn="just"/>
            <a:r>
              <a:rPr lang="ru-RU" sz="1800" dirty="0" smtClean="0"/>
              <a:t>Для </a:t>
            </a:r>
            <a:r>
              <a:rPr lang="ru-RU" sz="1800" dirty="0"/>
              <a:t>участия в Программе субсидирования </a:t>
            </a:r>
            <a:r>
              <a:rPr lang="ru-RU" sz="1800" dirty="0" smtClean="0"/>
              <a:t>отобрано </a:t>
            </a:r>
            <a:r>
              <a:rPr lang="ru-RU" sz="1800" b="1" dirty="0">
                <a:solidFill>
                  <a:srgbClr val="1F4E79"/>
                </a:solidFill>
              </a:rPr>
              <a:t>15 уполномоченных банков</a:t>
            </a:r>
            <a:r>
              <a:rPr lang="ru-RU" sz="1800" dirty="0"/>
              <a:t>,  в </a:t>
            </a:r>
            <a:r>
              <a:rPr lang="ru-RU" sz="1800" dirty="0" smtClean="0"/>
              <a:t>том числе:</a:t>
            </a:r>
            <a:endParaRPr lang="ru-RU" sz="1800" dirty="0"/>
          </a:p>
          <a:p>
            <a:pPr algn="just"/>
            <a:endParaRPr lang="ru-RU" sz="1800" b="1" kern="0" dirty="0"/>
          </a:p>
          <a:p>
            <a:pPr algn="just"/>
            <a:r>
              <a:rPr lang="ru-RU" sz="1800" b="1" dirty="0" smtClean="0"/>
              <a:t> </a:t>
            </a:r>
            <a:endParaRPr lang="ru-RU" sz="1800" b="1" dirty="0"/>
          </a:p>
        </p:txBody>
      </p:sp>
      <p:sp>
        <p:nvSpPr>
          <p:cNvPr id="13" name="Oval 287"/>
          <p:cNvSpPr/>
          <p:nvPr/>
        </p:nvSpPr>
        <p:spPr>
          <a:xfrm>
            <a:off x="370506" y="1777150"/>
            <a:ext cx="360000" cy="360000"/>
          </a:xfrm>
          <a:prstGeom prst="ellipse">
            <a:avLst/>
          </a:prstGeom>
          <a:solidFill>
            <a:srgbClr val="1F4E79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14" name="Oval 287"/>
          <p:cNvSpPr/>
          <p:nvPr/>
        </p:nvSpPr>
        <p:spPr>
          <a:xfrm>
            <a:off x="370506" y="2835410"/>
            <a:ext cx="360000" cy="360000"/>
          </a:xfrm>
          <a:prstGeom prst="ellipse">
            <a:avLst/>
          </a:prstGeom>
          <a:solidFill>
            <a:srgbClr val="1F4E79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Oval 287"/>
          <p:cNvSpPr/>
          <p:nvPr/>
        </p:nvSpPr>
        <p:spPr>
          <a:xfrm>
            <a:off x="370506" y="4642944"/>
            <a:ext cx="360000" cy="360000"/>
          </a:xfrm>
          <a:prstGeom prst="ellipse">
            <a:avLst/>
          </a:prstGeom>
          <a:solidFill>
            <a:srgbClr val="1F4E79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557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2343" y="429208"/>
            <a:ext cx="8597103" cy="567019"/>
          </a:xfrm>
        </p:spPr>
        <p:txBody>
          <a:bodyPr/>
          <a:lstStyle/>
          <a:p>
            <a:r>
              <a:rPr lang="ru-RU" dirty="0"/>
              <a:t>Условия Программы </a:t>
            </a:r>
            <a:r>
              <a:rPr lang="ru-RU" dirty="0" smtClean="0"/>
              <a:t>субсидирования , </a:t>
            </a:r>
            <a:r>
              <a:rPr lang="ru-RU" dirty="0"/>
              <a:t>приоритетные отрасли</a:t>
            </a:r>
            <a:br>
              <a:rPr lang="ru-RU" dirty="0"/>
            </a:b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01600" y="1858391"/>
            <a:ext cx="12153103" cy="627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Проекты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приоритетных отраслей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</a:t>
            </a:r>
          </a:p>
          <a:p>
            <a:pPr marL="764941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prstClr val="black"/>
                </a:solidFill>
                <a:latin typeface="+mj-lt"/>
                <a:cs typeface="+mn-cs"/>
              </a:rPr>
              <a:t>Сельское хозяйство предоставление услуг в этой отрасли </a:t>
            </a:r>
          </a:p>
          <a:p>
            <a:pPr marL="764941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prstClr val="black"/>
                </a:solidFill>
                <a:latin typeface="+mj-lt"/>
                <a:cs typeface="+mn-cs"/>
              </a:rPr>
              <a:t>Обрабатывающее производство, в том числе производство пищевых продуктов, первичная и последующая (промышленная) переработка сельскохозяйственной продукции</a:t>
            </a:r>
          </a:p>
          <a:p>
            <a:pPr marL="764941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prstClr val="black"/>
                </a:solidFill>
                <a:latin typeface="+mj-lt"/>
                <a:cs typeface="+mn-cs"/>
              </a:rPr>
              <a:t>Производство и распределение электроэнергии, газа и воды</a:t>
            </a:r>
          </a:p>
          <a:p>
            <a:pPr marL="764941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prstClr val="black"/>
                </a:solidFill>
                <a:latin typeface="+mj-lt"/>
                <a:cs typeface="+mn-cs"/>
              </a:rPr>
              <a:t>Строительство, транспорт и связь, внутренний туризм</a:t>
            </a:r>
          </a:p>
          <a:p>
            <a:pPr marL="764941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prstClr val="black"/>
                </a:solidFill>
                <a:latin typeface="+mj-lt"/>
                <a:cs typeface="+mn-cs"/>
              </a:rPr>
              <a:t>Деятельность в области здравоохранения</a:t>
            </a:r>
          </a:p>
          <a:p>
            <a:pPr marL="764941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prstClr val="black"/>
                </a:solidFill>
                <a:latin typeface="+mj-lt"/>
                <a:cs typeface="+mn-cs"/>
              </a:rPr>
              <a:t>Сбор, обработка и утилизация отходов, в том числе отсортированных материалов, а также переработка металлических и неметаллических отходов, мусора и прочих предметов во вторичное сырье</a:t>
            </a:r>
          </a:p>
          <a:p>
            <a:pPr marL="764941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prstClr val="black"/>
                </a:solidFill>
                <a:latin typeface="+mj-lt"/>
                <a:cs typeface="+mn-cs"/>
              </a:rPr>
              <a:t>Деятельность предприятий общественного питания (за исключением ресторанов), деятельность в сфере бытовых услуг</a:t>
            </a:r>
          </a:p>
          <a:p>
            <a:pPr marL="764941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prstClr val="black"/>
                </a:solidFill>
                <a:latin typeface="+mj-lt"/>
                <a:cs typeface="+mn-cs"/>
              </a:rPr>
              <a:t>Высокотехнологичные проекты </a:t>
            </a:r>
          </a:p>
          <a:p>
            <a:pPr marL="764941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prstClr val="black"/>
                </a:solidFill>
                <a:latin typeface="+mj-lt"/>
                <a:cs typeface="+mn-cs"/>
              </a:rPr>
              <a:t>Деятельность в сфере розничной торговли при условии, что субъект МСП зарегистрирован и (или) осуществляет такую деятельность (в том числе через свои филиалы и иные обособленные подразделения, за исключением представительств) на территории </a:t>
            </a:r>
            <a:r>
              <a:rPr lang="ru-RU" sz="1500" dirty="0" err="1" smtClean="0">
                <a:solidFill>
                  <a:prstClr val="black"/>
                </a:solidFill>
                <a:latin typeface="+mj-lt"/>
                <a:cs typeface="+mn-cs"/>
              </a:rPr>
              <a:t>монопрофильного</a:t>
            </a:r>
            <a:r>
              <a:rPr lang="ru-RU" sz="1500" dirty="0" smtClean="0">
                <a:solidFill>
                  <a:prstClr val="black"/>
                </a:solidFill>
                <a:latin typeface="+mj-lt"/>
                <a:cs typeface="+mn-cs"/>
              </a:rPr>
              <a:t> муниципального образования, включенного в перечень </a:t>
            </a:r>
            <a:r>
              <a:rPr lang="ru-RU" sz="1500" dirty="0" err="1" smtClean="0">
                <a:solidFill>
                  <a:prstClr val="black"/>
                </a:solidFill>
                <a:latin typeface="+mj-lt"/>
                <a:cs typeface="+mn-cs"/>
              </a:rPr>
              <a:t>монопрофильных</a:t>
            </a:r>
            <a:r>
              <a:rPr lang="ru-RU" sz="1500" dirty="0" smtClean="0">
                <a:solidFill>
                  <a:prstClr val="black"/>
                </a:solidFill>
                <a:latin typeface="+mj-lt"/>
                <a:cs typeface="+mn-cs"/>
              </a:rPr>
              <a:t> муниципальных образований Российской Федерации (моногородов), утвержденный распоряжением Правительства Российской Федерации от 29 июля 2014 г. № 1398-р, и доля доходов от ее осуществления по итогам предыдущего календарного года составляет не менее 70 процентов в общей сумме доходов субъекта малого или среднего предпринимательства</a:t>
            </a:r>
          </a:p>
          <a:p>
            <a:pPr marL="764941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prstClr val="black"/>
                </a:solidFill>
                <a:latin typeface="+mj-lt"/>
                <a:cs typeface="+mn-cs"/>
              </a:rPr>
              <a:t>Деятельность в сфере розничной и (или) оптовой торговли при условии, что субъект МСП зарегистрирован и (или) осуществляет такую деятельность (в том числе через свои филиалы и иные обособленные подразделения, за исключением представительств) на территориях субъектов Российской Федерации, входящих в состав Дальневосточного федерального округа, и доля доходов от ее осуществления по итогам предыдущего календарного года составляет не менее 70 процентов в общей сумме доходов субъекта малого или среднего предпринимательства.</a:t>
            </a:r>
            <a:endParaRPr lang="ru-RU" sz="1500" dirty="0">
              <a:solidFill>
                <a:prstClr val="black"/>
              </a:solidFill>
              <a:latin typeface="+mj-lt"/>
              <a:cs typeface="+mn-cs"/>
            </a:endParaRPr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349958" y="849862"/>
            <a:ext cx="11884197" cy="72573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kern="0" dirty="0"/>
              <a:t>Ключевые условия </a:t>
            </a:r>
            <a:r>
              <a:rPr lang="ru-RU" b="1" kern="0" dirty="0" smtClean="0"/>
              <a:t>Программы субсидирования</a:t>
            </a:r>
            <a:endParaRPr lang="ru-RU" b="1" kern="0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63538" y="1750889"/>
            <a:ext cx="118911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69717"/>
            <a:ext cx="2717800" cy="1236354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370506" y="5412453"/>
            <a:ext cx="8849437" cy="78469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200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02955" y="8003568"/>
            <a:ext cx="523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26</a:t>
            </a:r>
            <a:endParaRPr lang="ru-RU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97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656" y="229506"/>
            <a:ext cx="7091076" cy="3225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3132137"/>
            <a:ext cx="12599988" cy="3061599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5113" y="3132136"/>
            <a:ext cx="9507428" cy="3061600"/>
          </a:xfrm>
        </p:spPr>
        <p:txBody>
          <a:bodyPr/>
          <a:lstStyle/>
          <a:p>
            <a:pPr algn="just"/>
            <a:r>
              <a:rPr lang="ru-RU" dirty="0" smtClean="0"/>
              <a:t>4. </a:t>
            </a:r>
            <a:r>
              <a:rPr lang="ru-RU" dirty="0"/>
              <a:t>Условия программы льготного лизинга оборудования для субъектов индивидуального и малого предпринимательства, реализуемой региональными лизинговыми компаниями (РЛК</a:t>
            </a:r>
            <a:r>
              <a:rPr lang="ru-RU" dirty="0" smtClean="0"/>
              <a:t>)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125215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Скругленный прямоугольник 75"/>
          <p:cNvSpPr/>
          <p:nvPr/>
        </p:nvSpPr>
        <p:spPr>
          <a:xfrm>
            <a:off x="0" y="-7765"/>
            <a:ext cx="3517103" cy="998284"/>
          </a:xfrm>
          <a:prstGeom prst="roundRect">
            <a:avLst>
              <a:gd name="adj" fmla="val 4144"/>
            </a:avLst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lIns="900000" rIns="72000"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200" kern="0" dirty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686" y="391395"/>
            <a:ext cx="8827415" cy="698685"/>
          </a:xfrm>
        </p:spPr>
        <p:txBody>
          <a:bodyPr/>
          <a:lstStyle/>
          <a:p>
            <a:pPr algn="ctr"/>
            <a:r>
              <a:rPr lang="ru-RU" dirty="0"/>
              <a:t>Программа льготного лизинга оборудования для субъектов индивидуального и малого предпринимательства</a:t>
            </a:r>
          </a:p>
        </p:txBody>
      </p:sp>
      <p:sp>
        <p:nvSpPr>
          <p:cNvPr id="19" name="object 44"/>
          <p:cNvSpPr/>
          <p:nvPr/>
        </p:nvSpPr>
        <p:spPr>
          <a:xfrm>
            <a:off x="103532" y="69697"/>
            <a:ext cx="2717301" cy="12361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2575" y="1270992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44602" y="2151498"/>
            <a:ext cx="4848542" cy="330669"/>
          </a:xfrm>
          <a:prstGeom prst="rect">
            <a:avLst/>
          </a:prstGeom>
          <a:solidFill>
            <a:srgbClr val="5B9BD5">
              <a:lumMod val="50000"/>
            </a:srgbClr>
          </a:solidFill>
        </p:spPr>
        <p:txBody>
          <a:bodyPr wrap="square" lIns="0" rtlCol="0" anchor="ctr" anchorCtr="0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</a:defRPr>
            </a:lvl1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  <a:cs typeface="+mn-cs"/>
              </a:rPr>
              <a:t>Предмет лизинга</a:t>
            </a:r>
          </a:p>
        </p:txBody>
      </p:sp>
      <p:graphicFrame>
        <p:nvGraphicFramePr>
          <p:cNvPr id="90" name="Таблица 89"/>
          <p:cNvGraphicFramePr>
            <a:graphicFrameLocks noGrp="1"/>
          </p:cNvGraphicFramePr>
          <p:nvPr>
            <p:extLst/>
          </p:nvPr>
        </p:nvGraphicFramePr>
        <p:xfrm>
          <a:off x="5631047" y="2548130"/>
          <a:ext cx="6721150" cy="1789920"/>
        </p:xfrm>
        <a:graphic>
          <a:graphicData uri="http://schemas.openxmlformats.org/drawingml/2006/table">
            <a:tbl>
              <a:tblPr/>
              <a:tblGrid>
                <a:gridCol w="2040643">
                  <a:extLst>
                    <a:ext uri="{9D8B030D-6E8A-4147-A177-3AD203B41FA5}">
                      <a16:colId xmlns:a16="http://schemas.microsoft.com/office/drawing/2014/main" val="2985683231"/>
                    </a:ext>
                  </a:extLst>
                </a:gridCol>
                <a:gridCol w="4680507">
                  <a:extLst>
                    <a:ext uri="{9D8B030D-6E8A-4147-A177-3AD203B41FA5}">
                      <a16:colId xmlns:a16="http://schemas.microsoft.com/office/drawing/2014/main" val="1334048016"/>
                    </a:ext>
                  </a:extLst>
                </a:gridCol>
              </a:tblGrid>
              <a:tr h="517522">
                <a:tc>
                  <a:txBody>
                    <a:bodyPr/>
                    <a:lstStyle>
                      <a:lvl1pPr marL="0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62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24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39986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649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11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79973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635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297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8900" indent="0" algn="l" defTabSz="1093324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+mn-cs"/>
                        </a:rPr>
                        <a:t>Процентная ставка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>
                      <a:lvl1pPr marL="0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62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24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39986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649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11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79973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635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297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6 %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годовых - для российского оборудования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8 %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годовых - для иностранного оборудования</a:t>
                      </a: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17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610129"/>
                  </a:ext>
                </a:extLst>
              </a:tr>
              <a:tr h="517522">
                <a:tc>
                  <a:txBody>
                    <a:bodyPr/>
                    <a:lstStyle>
                      <a:lvl1pPr marL="0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62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24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39986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649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11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79973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635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297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88900" indent="0" algn="l" defTabSz="1093324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+mn-cs"/>
                        </a:rPr>
                        <a:t>Сумма финансирования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>
                      <a:lvl1pPr marL="0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62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24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39986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649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11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79973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635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297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 млн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рублей до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200 млн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рублей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17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520796"/>
                  </a:ext>
                </a:extLst>
              </a:tr>
              <a:tr h="310025">
                <a:tc>
                  <a:txBody>
                    <a:bodyPr/>
                    <a:lstStyle>
                      <a:lvl1pPr marL="0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62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24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39986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649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11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79973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635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297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Авансовый платеж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>
                      <a:lvl1pPr marL="0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62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24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39986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649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11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79973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635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297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15%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от стоимости предмета лизинга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17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195246"/>
                  </a:ext>
                </a:extLst>
              </a:tr>
              <a:tr h="310025">
                <a:tc>
                  <a:txBody>
                    <a:bodyPr/>
                    <a:lstStyle>
                      <a:lvl1pPr marL="0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62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24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39986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649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11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79973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635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297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Срок лизинга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>
                      <a:lvl1pPr marL="0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62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24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39986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649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11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79973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635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297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60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месяцев 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17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084773"/>
                  </a:ext>
                </a:extLst>
              </a:tr>
            </a:tbl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5631046" y="2151498"/>
            <a:ext cx="6687951" cy="330669"/>
          </a:xfrm>
          <a:prstGeom prst="rect">
            <a:avLst/>
          </a:prstGeom>
          <a:solidFill>
            <a:srgbClr val="5B9BD5">
              <a:lumMod val="50000"/>
            </a:srgbClr>
          </a:solidFill>
        </p:spPr>
        <p:txBody>
          <a:bodyPr wrap="square" lIns="0" rtlCol="0" anchor="ctr" anchorCtr="0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</a:defRPr>
            </a:lvl1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  <a:cs typeface="+mn-cs"/>
              </a:rPr>
              <a:t>Параметры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  <a:cs typeface="+mn-cs"/>
              </a:rPr>
              <a:t>продукта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452284" y="6030545"/>
            <a:ext cx="4662168" cy="1336110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marL="171450" indent="-171450" defTabSz="457200" fontAlgn="auto">
              <a:spcBef>
                <a:spcPts val="0"/>
              </a:spcBef>
              <a:spcAft>
                <a:spcPts val="0"/>
              </a:spcAft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оборудование, предназначенное для осуществления оптовой и розничной торговой </a:t>
            </a:r>
            <a:r>
              <a:rPr lang="ru-RU" sz="1500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деятельности</a:t>
            </a:r>
          </a:p>
          <a:p>
            <a:pPr marL="171450" indent="-171450" defTabSz="457200" fontAlgn="auto">
              <a:spcBef>
                <a:spcPts val="0"/>
              </a:spcBef>
              <a:spcAft>
                <a:spcPts val="0"/>
              </a:spcAft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легковые</a:t>
            </a:r>
            <a:r>
              <a:rPr lang="ru-RU" sz="1500" dirty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, грузовые и пассажирские транспортные средства (транспортные средства, на которые выдаются ПТС или ПСМ</a:t>
            </a:r>
            <a:r>
              <a:rPr lang="ru-RU" sz="1500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)</a:t>
            </a:r>
          </a:p>
          <a:p>
            <a:pPr marL="171450" indent="-171450" defTabSz="457200" fontAlgn="auto">
              <a:spcBef>
                <a:spcPts val="0"/>
              </a:spcBef>
              <a:spcAft>
                <a:spcPts val="0"/>
              </a:spcAft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водные суда </a:t>
            </a:r>
            <a:endParaRPr lang="ru-RU" sz="1500" dirty="0">
              <a:solidFill>
                <a:prstClr val="black"/>
              </a:solidFill>
              <a:latin typeface="Arial Narrow" panose="020B0606020202030204" pitchFamily="34" charset="0"/>
              <a:cs typeface="+mn-cs"/>
            </a:endParaRPr>
          </a:p>
          <a:p>
            <a:pPr marL="171450" indent="-171450" defTabSz="457200" fontAlgn="auto">
              <a:spcBef>
                <a:spcPts val="0"/>
              </a:spcBef>
              <a:spcAft>
                <a:spcPts val="0"/>
              </a:spcAft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воздушные суда и другая авиационная </a:t>
            </a:r>
            <a:r>
              <a:rPr lang="ru-RU" sz="1500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техника</a:t>
            </a:r>
            <a:endParaRPr lang="ru-RU" sz="1500" dirty="0">
              <a:solidFill>
                <a:prstClr val="black"/>
              </a:solidFill>
              <a:latin typeface="Arial Narrow" panose="020B0606020202030204" pitchFamily="34" charset="0"/>
              <a:cs typeface="+mn-cs"/>
            </a:endParaRPr>
          </a:p>
          <a:p>
            <a:pPr marL="171450" indent="-171450" defTabSz="457200" fontAlgn="auto">
              <a:spcBef>
                <a:spcPts val="0"/>
              </a:spcBef>
              <a:spcAft>
                <a:spcPts val="0"/>
              </a:spcAft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подвижной состав железнодорожного </a:t>
            </a:r>
            <a:r>
              <a:rPr lang="ru-RU" sz="1500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транспорта</a:t>
            </a:r>
            <a:endParaRPr lang="ru-RU" sz="1500" dirty="0">
              <a:solidFill>
                <a:prstClr val="black"/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055093" y="5398328"/>
            <a:ext cx="4733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F5750B"/>
                </a:solidFill>
                <a:latin typeface="Arial Narrow" panose="020B0606020202030204" pitchFamily="34" charset="0"/>
                <a:cs typeface="+mn-cs"/>
              </a:rPr>
              <a:t>Виды имущества вне рамок программы (финансирование не осуществляется)</a:t>
            </a:r>
            <a:endParaRPr lang="ru-RU" sz="1800" b="1" dirty="0">
              <a:solidFill>
                <a:srgbClr val="F5750B"/>
              </a:solidFill>
              <a:latin typeface="Arial Narrow" panose="020B0606020202030204" pitchFamily="34" charset="0"/>
              <a:cs typeface="+mn-cs"/>
            </a:endParaRPr>
          </a:p>
        </p:txBody>
      </p:sp>
      <p:grpSp>
        <p:nvGrpSpPr>
          <p:cNvPr id="94" name="Группа 93"/>
          <p:cNvGrpSpPr/>
          <p:nvPr/>
        </p:nvGrpSpPr>
        <p:grpSpPr>
          <a:xfrm>
            <a:off x="411750" y="5458137"/>
            <a:ext cx="560554" cy="526713"/>
            <a:chOff x="490441" y="5638826"/>
            <a:chExt cx="560554" cy="526713"/>
          </a:xfrm>
        </p:grpSpPr>
        <p:sp>
          <p:nvSpPr>
            <p:cNvPr id="95" name="Равнобедренный треугольник 94"/>
            <p:cNvSpPr/>
            <p:nvPr/>
          </p:nvSpPr>
          <p:spPr>
            <a:xfrm>
              <a:off x="490441" y="5638826"/>
              <a:ext cx="556097" cy="479393"/>
            </a:xfrm>
            <a:prstGeom prst="triangle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F5750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94898" y="5642319"/>
              <a:ext cx="5560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5750B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!</a:t>
              </a:r>
              <a:endPara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5750B"/>
                </a:solidFill>
                <a:effectLst/>
                <a:uLnTx/>
                <a:uFillTx/>
                <a:latin typeface="Arial Narrow" panose="020B0606020202030204" pitchFamily="34" charset="0"/>
                <a:cs typeface="+mn-cs"/>
              </a:endParaRPr>
            </a:p>
          </p:txBody>
        </p:sp>
      </p:grpSp>
      <p:cxnSp>
        <p:nvCxnSpPr>
          <p:cNvPr id="97" name="Прямая соединительная линия 96"/>
          <p:cNvCxnSpPr/>
          <p:nvPr/>
        </p:nvCxnSpPr>
        <p:spPr>
          <a:xfrm>
            <a:off x="411179" y="6028812"/>
            <a:ext cx="4680472" cy="0"/>
          </a:xfrm>
          <a:prstGeom prst="line">
            <a:avLst/>
          </a:prstGeom>
          <a:noFill/>
          <a:ln w="6350" cap="flat" cmpd="sng" algn="ctr">
            <a:solidFill>
              <a:srgbClr val="F5750B"/>
            </a:solidFill>
            <a:prstDash val="solid"/>
            <a:miter lim="800000"/>
          </a:ln>
          <a:effectLst/>
        </p:spPr>
      </p:cxnSp>
      <p:grpSp>
        <p:nvGrpSpPr>
          <p:cNvPr id="98" name="Группа 97"/>
          <p:cNvGrpSpPr/>
          <p:nvPr/>
        </p:nvGrpSpPr>
        <p:grpSpPr>
          <a:xfrm>
            <a:off x="344603" y="2399119"/>
            <a:ext cx="4803837" cy="2970747"/>
            <a:chOff x="344603" y="2183934"/>
            <a:chExt cx="4803837" cy="2970747"/>
          </a:xfrm>
        </p:grpSpPr>
        <p:grpSp>
          <p:nvGrpSpPr>
            <p:cNvPr id="99" name="Группа 98"/>
            <p:cNvGrpSpPr/>
            <p:nvPr/>
          </p:nvGrpSpPr>
          <p:grpSpPr>
            <a:xfrm>
              <a:off x="344603" y="2183934"/>
              <a:ext cx="4803837" cy="705483"/>
              <a:chOff x="467999" y="2183934"/>
              <a:chExt cx="5280556" cy="705483"/>
            </a:xfrm>
          </p:grpSpPr>
          <p:sp>
            <p:nvSpPr>
              <p:cNvPr id="137" name="TextBox 136"/>
              <p:cNvSpPr txBox="1"/>
              <p:nvPr/>
            </p:nvSpPr>
            <p:spPr>
              <a:xfrm>
                <a:off x="489871" y="2183934"/>
                <a:ext cx="523681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Arial Narrow" panose="020B0606020202030204" pitchFamily="34" charset="0"/>
                    <a:cs typeface="+mn-cs"/>
                  </a:rPr>
                  <a:t>Новое, ранее не использованное или не введенное в эксплуатацию оборудование</a:t>
                </a:r>
              </a:p>
            </p:txBody>
          </p:sp>
          <p:sp>
            <p:nvSpPr>
              <p:cNvPr id="138" name="Правая круглая скобка 137"/>
              <p:cNvSpPr/>
              <p:nvPr/>
            </p:nvSpPr>
            <p:spPr>
              <a:xfrm rot="16200000">
                <a:off x="3055716" y="196579"/>
                <a:ext cx="105121" cy="5280556"/>
              </a:xfrm>
              <a:prstGeom prst="rightBracket">
                <a:avLst>
                  <a:gd name="adj" fmla="val 89321"/>
                </a:avLst>
              </a:prstGeom>
              <a:noFill/>
              <a:ln w="6350" cap="flat" cmpd="sng" algn="ctr">
                <a:solidFill>
                  <a:srgbClr val="5B9BD5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0" name="Прямоугольник 99"/>
            <p:cNvSpPr/>
            <p:nvPr/>
          </p:nvSpPr>
          <p:spPr>
            <a:xfrm>
              <a:off x="3643528" y="2899706"/>
              <a:ext cx="1504912" cy="2254975"/>
            </a:xfrm>
            <a:prstGeom prst="rect">
              <a:avLst/>
            </a:prstGeom>
            <a:solidFill>
              <a:srgbClr val="5B9BD5">
                <a:lumMod val="60000"/>
                <a:lumOff val="40000"/>
              </a:srgbClr>
            </a:solidFill>
            <a:ln w="63500" cap="flat" cmpd="thickThin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Оборудование в сфере переработки и хранения с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/</a:t>
              </a:r>
              <a:r>
                <a:rPr kumimoji="0" 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х продукции*</a:t>
              </a:r>
              <a:endPara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384714" y="2899706"/>
              <a:ext cx="1600127" cy="2254975"/>
            </a:xfrm>
            <a:prstGeom prst="rect">
              <a:avLst/>
            </a:prstGeom>
            <a:solidFill>
              <a:srgbClr val="5B9BD5">
                <a:lumMod val="60000"/>
                <a:lumOff val="40000"/>
              </a:srgbClr>
            </a:solidFill>
            <a:ln w="63500" cap="flat" cmpd="thickThin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Высоко-</a:t>
              </a:r>
              <a:br>
                <a:rPr kumimoji="0" 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</a:br>
              <a:r>
                <a:rPr kumimoji="0" 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технологичное и инновационное оборудование</a:t>
              </a: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2052239" y="2899706"/>
              <a:ext cx="1523891" cy="2254975"/>
            </a:xfrm>
            <a:prstGeom prst="rect">
              <a:avLst/>
            </a:prstGeom>
            <a:solidFill>
              <a:srgbClr val="5B9BD5">
                <a:lumMod val="60000"/>
                <a:lumOff val="40000"/>
              </a:srgbClr>
            </a:solidFill>
            <a:ln w="63500" cap="flat" cmpd="thickThin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Промышленное оборудование </a:t>
              </a:r>
            </a:p>
          </p:txBody>
        </p:sp>
        <p:grpSp>
          <p:nvGrpSpPr>
            <p:cNvPr id="103" name="Group 1136"/>
            <p:cNvGrpSpPr/>
            <p:nvPr/>
          </p:nvGrpSpPr>
          <p:grpSpPr>
            <a:xfrm>
              <a:off x="873285" y="3238684"/>
              <a:ext cx="622984" cy="420171"/>
              <a:chOff x="6375401" y="5816600"/>
              <a:chExt cx="652463" cy="400050"/>
            </a:xfrm>
            <a:solidFill>
              <a:sysClr val="windowText" lastClr="000000"/>
            </a:solidFill>
          </p:grpSpPr>
          <p:sp>
            <p:nvSpPr>
              <p:cNvPr id="122" name="Freeform 142"/>
              <p:cNvSpPr>
                <a:spLocks noEditPoints="1"/>
              </p:cNvSpPr>
              <p:nvPr/>
            </p:nvSpPr>
            <p:spPr bwMode="auto">
              <a:xfrm>
                <a:off x="6499226" y="5816600"/>
                <a:ext cx="406400" cy="400050"/>
              </a:xfrm>
              <a:custGeom>
                <a:avLst/>
                <a:gdLst>
                  <a:gd name="T0" fmla="*/ 123 w 139"/>
                  <a:gd name="T1" fmla="*/ 137 h 137"/>
                  <a:gd name="T2" fmla="*/ 16 w 139"/>
                  <a:gd name="T3" fmla="*/ 137 h 137"/>
                  <a:gd name="T4" fmla="*/ 0 w 139"/>
                  <a:gd name="T5" fmla="*/ 121 h 137"/>
                  <a:gd name="T6" fmla="*/ 0 w 139"/>
                  <a:gd name="T7" fmla="*/ 17 h 137"/>
                  <a:gd name="T8" fmla="*/ 16 w 139"/>
                  <a:gd name="T9" fmla="*/ 0 h 137"/>
                  <a:gd name="T10" fmla="*/ 123 w 139"/>
                  <a:gd name="T11" fmla="*/ 0 h 137"/>
                  <a:gd name="T12" fmla="*/ 139 w 139"/>
                  <a:gd name="T13" fmla="*/ 17 h 137"/>
                  <a:gd name="T14" fmla="*/ 139 w 139"/>
                  <a:gd name="T15" fmla="*/ 121 h 137"/>
                  <a:gd name="T16" fmla="*/ 123 w 139"/>
                  <a:gd name="T17" fmla="*/ 137 h 137"/>
                  <a:gd name="T18" fmla="*/ 16 w 139"/>
                  <a:gd name="T19" fmla="*/ 12 h 137"/>
                  <a:gd name="T20" fmla="*/ 12 w 139"/>
                  <a:gd name="T21" fmla="*/ 17 h 137"/>
                  <a:gd name="T22" fmla="*/ 12 w 139"/>
                  <a:gd name="T23" fmla="*/ 121 h 137"/>
                  <a:gd name="T24" fmla="*/ 16 w 139"/>
                  <a:gd name="T25" fmla="*/ 125 h 137"/>
                  <a:gd name="T26" fmla="*/ 123 w 139"/>
                  <a:gd name="T27" fmla="*/ 125 h 137"/>
                  <a:gd name="T28" fmla="*/ 127 w 139"/>
                  <a:gd name="T29" fmla="*/ 121 h 137"/>
                  <a:gd name="T30" fmla="*/ 127 w 139"/>
                  <a:gd name="T31" fmla="*/ 17 h 137"/>
                  <a:gd name="T32" fmla="*/ 123 w 139"/>
                  <a:gd name="T33" fmla="*/ 12 h 137"/>
                  <a:gd name="T34" fmla="*/ 16 w 139"/>
                  <a:gd name="T35" fmla="*/ 12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9" h="137">
                    <a:moveTo>
                      <a:pt x="123" y="137"/>
                    </a:moveTo>
                    <a:cubicBezTo>
                      <a:pt x="16" y="137"/>
                      <a:pt x="16" y="137"/>
                      <a:pt x="16" y="137"/>
                    </a:cubicBezTo>
                    <a:cubicBezTo>
                      <a:pt x="7" y="137"/>
                      <a:pt x="0" y="130"/>
                      <a:pt x="0" y="121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8"/>
                      <a:pt x="7" y="0"/>
                      <a:pt x="16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32" y="0"/>
                      <a:pt x="139" y="8"/>
                      <a:pt x="139" y="17"/>
                    </a:cubicBezTo>
                    <a:cubicBezTo>
                      <a:pt x="139" y="121"/>
                      <a:pt x="139" y="121"/>
                      <a:pt x="139" y="121"/>
                    </a:cubicBezTo>
                    <a:cubicBezTo>
                      <a:pt x="139" y="130"/>
                      <a:pt x="132" y="137"/>
                      <a:pt x="123" y="137"/>
                    </a:cubicBezTo>
                    <a:close/>
                    <a:moveTo>
                      <a:pt x="16" y="12"/>
                    </a:moveTo>
                    <a:cubicBezTo>
                      <a:pt x="14" y="12"/>
                      <a:pt x="12" y="14"/>
                      <a:pt x="12" y="17"/>
                    </a:cubicBezTo>
                    <a:cubicBezTo>
                      <a:pt x="12" y="121"/>
                      <a:pt x="12" y="121"/>
                      <a:pt x="12" y="121"/>
                    </a:cubicBezTo>
                    <a:cubicBezTo>
                      <a:pt x="12" y="123"/>
                      <a:pt x="14" y="125"/>
                      <a:pt x="16" y="125"/>
                    </a:cubicBezTo>
                    <a:cubicBezTo>
                      <a:pt x="123" y="125"/>
                      <a:pt x="123" y="125"/>
                      <a:pt x="123" y="125"/>
                    </a:cubicBezTo>
                    <a:cubicBezTo>
                      <a:pt x="125" y="125"/>
                      <a:pt x="127" y="123"/>
                      <a:pt x="127" y="121"/>
                    </a:cubicBezTo>
                    <a:cubicBezTo>
                      <a:pt x="127" y="17"/>
                      <a:pt x="127" y="17"/>
                      <a:pt x="127" y="17"/>
                    </a:cubicBezTo>
                    <a:cubicBezTo>
                      <a:pt x="127" y="14"/>
                      <a:pt x="125" y="12"/>
                      <a:pt x="123" y="12"/>
                    </a:cubicBezTo>
                    <a:lnTo>
                      <a:pt x="16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23" name="Freeform 143"/>
              <p:cNvSpPr>
                <a:spLocks noEditPoints="1"/>
              </p:cNvSpPr>
              <p:nvPr/>
            </p:nvSpPr>
            <p:spPr bwMode="auto">
              <a:xfrm>
                <a:off x="6375401" y="5842000"/>
                <a:ext cx="100013" cy="96838"/>
              </a:xfrm>
              <a:custGeom>
                <a:avLst/>
                <a:gdLst>
                  <a:gd name="T0" fmla="*/ 17 w 34"/>
                  <a:gd name="T1" fmla="*/ 33 h 33"/>
                  <a:gd name="T2" fmla="*/ 0 w 34"/>
                  <a:gd name="T3" fmla="*/ 16 h 33"/>
                  <a:gd name="T4" fmla="*/ 17 w 34"/>
                  <a:gd name="T5" fmla="*/ 0 h 33"/>
                  <a:gd name="T6" fmla="*/ 34 w 34"/>
                  <a:gd name="T7" fmla="*/ 16 h 33"/>
                  <a:gd name="T8" fmla="*/ 17 w 34"/>
                  <a:gd name="T9" fmla="*/ 33 h 33"/>
                  <a:gd name="T10" fmla="*/ 17 w 34"/>
                  <a:gd name="T11" fmla="*/ 12 h 33"/>
                  <a:gd name="T12" fmla="*/ 12 w 34"/>
                  <a:gd name="T13" fmla="*/ 16 h 33"/>
                  <a:gd name="T14" fmla="*/ 17 w 34"/>
                  <a:gd name="T15" fmla="*/ 21 h 33"/>
                  <a:gd name="T16" fmla="*/ 22 w 34"/>
                  <a:gd name="T17" fmla="*/ 16 h 33"/>
                  <a:gd name="T18" fmla="*/ 17 w 34"/>
                  <a:gd name="T19" fmla="*/ 1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33">
                    <a:moveTo>
                      <a:pt x="17" y="33"/>
                    </a:moveTo>
                    <a:cubicBezTo>
                      <a:pt x="7" y="33"/>
                      <a:pt x="0" y="26"/>
                      <a:pt x="0" y="16"/>
                    </a:cubicBezTo>
                    <a:cubicBezTo>
                      <a:pt x="0" y="7"/>
                      <a:pt x="7" y="0"/>
                      <a:pt x="17" y="0"/>
                    </a:cubicBezTo>
                    <a:cubicBezTo>
                      <a:pt x="26" y="0"/>
                      <a:pt x="34" y="7"/>
                      <a:pt x="34" y="16"/>
                    </a:cubicBezTo>
                    <a:cubicBezTo>
                      <a:pt x="34" y="26"/>
                      <a:pt x="26" y="33"/>
                      <a:pt x="17" y="33"/>
                    </a:cubicBezTo>
                    <a:close/>
                    <a:moveTo>
                      <a:pt x="17" y="12"/>
                    </a:move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19"/>
                      <a:pt x="14" y="21"/>
                      <a:pt x="17" y="21"/>
                    </a:cubicBezTo>
                    <a:cubicBezTo>
                      <a:pt x="19" y="21"/>
                      <a:pt x="22" y="19"/>
                      <a:pt x="22" y="16"/>
                    </a:cubicBezTo>
                    <a:cubicBezTo>
                      <a:pt x="22" y="14"/>
                      <a:pt x="19" y="12"/>
                      <a:pt x="1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24" name="Freeform 144"/>
              <p:cNvSpPr>
                <a:spLocks noEditPoints="1"/>
              </p:cNvSpPr>
              <p:nvPr/>
            </p:nvSpPr>
            <p:spPr bwMode="auto">
              <a:xfrm>
                <a:off x="6375401" y="5967413"/>
                <a:ext cx="100013" cy="96838"/>
              </a:xfrm>
              <a:custGeom>
                <a:avLst/>
                <a:gdLst>
                  <a:gd name="T0" fmla="*/ 17 w 34"/>
                  <a:gd name="T1" fmla="*/ 33 h 33"/>
                  <a:gd name="T2" fmla="*/ 0 w 34"/>
                  <a:gd name="T3" fmla="*/ 16 h 33"/>
                  <a:gd name="T4" fmla="*/ 17 w 34"/>
                  <a:gd name="T5" fmla="*/ 0 h 33"/>
                  <a:gd name="T6" fmla="*/ 34 w 34"/>
                  <a:gd name="T7" fmla="*/ 16 h 33"/>
                  <a:gd name="T8" fmla="*/ 17 w 34"/>
                  <a:gd name="T9" fmla="*/ 33 h 33"/>
                  <a:gd name="T10" fmla="*/ 17 w 34"/>
                  <a:gd name="T11" fmla="*/ 12 h 33"/>
                  <a:gd name="T12" fmla="*/ 12 w 34"/>
                  <a:gd name="T13" fmla="*/ 16 h 33"/>
                  <a:gd name="T14" fmla="*/ 17 w 34"/>
                  <a:gd name="T15" fmla="*/ 21 h 33"/>
                  <a:gd name="T16" fmla="*/ 22 w 34"/>
                  <a:gd name="T17" fmla="*/ 16 h 33"/>
                  <a:gd name="T18" fmla="*/ 17 w 34"/>
                  <a:gd name="T19" fmla="*/ 1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33">
                    <a:moveTo>
                      <a:pt x="17" y="33"/>
                    </a:moveTo>
                    <a:cubicBezTo>
                      <a:pt x="7" y="33"/>
                      <a:pt x="0" y="26"/>
                      <a:pt x="0" y="16"/>
                    </a:cubicBezTo>
                    <a:cubicBezTo>
                      <a:pt x="0" y="7"/>
                      <a:pt x="7" y="0"/>
                      <a:pt x="17" y="0"/>
                    </a:cubicBezTo>
                    <a:cubicBezTo>
                      <a:pt x="26" y="0"/>
                      <a:pt x="34" y="7"/>
                      <a:pt x="34" y="16"/>
                    </a:cubicBezTo>
                    <a:cubicBezTo>
                      <a:pt x="34" y="26"/>
                      <a:pt x="26" y="33"/>
                      <a:pt x="17" y="33"/>
                    </a:cubicBezTo>
                    <a:close/>
                    <a:moveTo>
                      <a:pt x="17" y="12"/>
                    </a:move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19"/>
                      <a:pt x="14" y="21"/>
                      <a:pt x="17" y="21"/>
                    </a:cubicBezTo>
                    <a:cubicBezTo>
                      <a:pt x="19" y="21"/>
                      <a:pt x="22" y="19"/>
                      <a:pt x="22" y="16"/>
                    </a:cubicBezTo>
                    <a:cubicBezTo>
                      <a:pt x="22" y="14"/>
                      <a:pt x="19" y="12"/>
                      <a:pt x="1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25" name="Freeform 145"/>
              <p:cNvSpPr>
                <a:spLocks noEditPoints="1"/>
              </p:cNvSpPr>
              <p:nvPr/>
            </p:nvSpPr>
            <p:spPr bwMode="auto">
              <a:xfrm>
                <a:off x="6375401" y="6091238"/>
                <a:ext cx="100013" cy="98425"/>
              </a:xfrm>
              <a:custGeom>
                <a:avLst/>
                <a:gdLst>
                  <a:gd name="T0" fmla="*/ 17 w 34"/>
                  <a:gd name="T1" fmla="*/ 34 h 34"/>
                  <a:gd name="T2" fmla="*/ 0 w 34"/>
                  <a:gd name="T3" fmla="*/ 17 h 34"/>
                  <a:gd name="T4" fmla="*/ 17 w 34"/>
                  <a:gd name="T5" fmla="*/ 0 h 34"/>
                  <a:gd name="T6" fmla="*/ 34 w 34"/>
                  <a:gd name="T7" fmla="*/ 17 h 34"/>
                  <a:gd name="T8" fmla="*/ 17 w 34"/>
                  <a:gd name="T9" fmla="*/ 34 h 34"/>
                  <a:gd name="T10" fmla="*/ 17 w 34"/>
                  <a:gd name="T11" fmla="*/ 12 h 34"/>
                  <a:gd name="T12" fmla="*/ 12 w 34"/>
                  <a:gd name="T13" fmla="*/ 17 h 34"/>
                  <a:gd name="T14" fmla="*/ 17 w 34"/>
                  <a:gd name="T15" fmla="*/ 22 h 34"/>
                  <a:gd name="T16" fmla="*/ 22 w 34"/>
                  <a:gd name="T17" fmla="*/ 17 h 34"/>
                  <a:gd name="T18" fmla="*/ 17 w 34"/>
                  <a:gd name="T19" fmla="*/ 1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34">
                    <a:moveTo>
                      <a:pt x="17" y="34"/>
                    </a:moveTo>
                    <a:cubicBezTo>
                      <a:pt x="7" y="34"/>
                      <a:pt x="0" y="27"/>
                      <a:pt x="0" y="17"/>
                    </a:cubicBezTo>
                    <a:cubicBezTo>
                      <a:pt x="0" y="8"/>
                      <a:pt x="7" y="0"/>
                      <a:pt x="17" y="0"/>
                    </a:cubicBezTo>
                    <a:cubicBezTo>
                      <a:pt x="26" y="0"/>
                      <a:pt x="34" y="8"/>
                      <a:pt x="34" y="17"/>
                    </a:cubicBezTo>
                    <a:cubicBezTo>
                      <a:pt x="34" y="27"/>
                      <a:pt x="26" y="34"/>
                      <a:pt x="17" y="34"/>
                    </a:cubicBezTo>
                    <a:close/>
                    <a:moveTo>
                      <a:pt x="17" y="12"/>
                    </a:moveTo>
                    <a:cubicBezTo>
                      <a:pt x="14" y="12"/>
                      <a:pt x="12" y="15"/>
                      <a:pt x="12" y="17"/>
                    </a:cubicBezTo>
                    <a:cubicBezTo>
                      <a:pt x="12" y="20"/>
                      <a:pt x="14" y="22"/>
                      <a:pt x="17" y="22"/>
                    </a:cubicBezTo>
                    <a:cubicBezTo>
                      <a:pt x="19" y="22"/>
                      <a:pt x="22" y="20"/>
                      <a:pt x="22" y="17"/>
                    </a:cubicBezTo>
                    <a:cubicBezTo>
                      <a:pt x="22" y="15"/>
                      <a:pt x="19" y="12"/>
                      <a:pt x="1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26" name="Freeform 146"/>
              <p:cNvSpPr>
                <a:spLocks/>
              </p:cNvSpPr>
              <p:nvPr/>
            </p:nvSpPr>
            <p:spPr bwMode="auto">
              <a:xfrm>
                <a:off x="6440488" y="5872163"/>
                <a:ext cx="93663" cy="34925"/>
              </a:xfrm>
              <a:custGeom>
                <a:avLst/>
                <a:gdLst>
                  <a:gd name="T0" fmla="*/ 26 w 32"/>
                  <a:gd name="T1" fmla="*/ 12 h 12"/>
                  <a:gd name="T2" fmla="*/ 6 w 32"/>
                  <a:gd name="T3" fmla="*/ 12 h 12"/>
                  <a:gd name="T4" fmla="*/ 0 w 32"/>
                  <a:gd name="T5" fmla="*/ 6 h 12"/>
                  <a:gd name="T6" fmla="*/ 6 w 32"/>
                  <a:gd name="T7" fmla="*/ 0 h 12"/>
                  <a:gd name="T8" fmla="*/ 26 w 32"/>
                  <a:gd name="T9" fmla="*/ 0 h 12"/>
                  <a:gd name="T10" fmla="*/ 32 w 32"/>
                  <a:gd name="T11" fmla="*/ 6 h 12"/>
                  <a:gd name="T12" fmla="*/ 26 w 32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12">
                    <a:moveTo>
                      <a:pt x="26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9" y="0"/>
                      <a:pt x="32" y="3"/>
                      <a:pt x="32" y="6"/>
                    </a:cubicBezTo>
                    <a:cubicBezTo>
                      <a:pt x="32" y="10"/>
                      <a:pt x="29" y="12"/>
                      <a:pt x="2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27" name="Freeform 147"/>
              <p:cNvSpPr>
                <a:spLocks/>
              </p:cNvSpPr>
              <p:nvPr/>
            </p:nvSpPr>
            <p:spPr bwMode="auto">
              <a:xfrm>
                <a:off x="6440488" y="6000750"/>
                <a:ext cx="93663" cy="34925"/>
              </a:xfrm>
              <a:custGeom>
                <a:avLst/>
                <a:gdLst>
                  <a:gd name="T0" fmla="*/ 26 w 32"/>
                  <a:gd name="T1" fmla="*/ 12 h 12"/>
                  <a:gd name="T2" fmla="*/ 6 w 32"/>
                  <a:gd name="T3" fmla="*/ 12 h 12"/>
                  <a:gd name="T4" fmla="*/ 0 w 32"/>
                  <a:gd name="T5" fmla="*/ 6 h 12"/>
                  <a:gd name="T6" fmla="*/ 6 w 32"/>
                  <a:gd name="T7" fmla="*/ 0 h 12"/>
                  <a:gd name="T8" fmla="*/ 26 w 32"/>
                  <a:gd name="T9" fmla="*/ 0 h 12"/>
                  <a:gd name="T10" fmla="*/ 32 w 32"/>
                  <a:gd name="T11" fmla="*/ 6 h 12"/>
                  <a:gd name="T12" fmla="*/ 26 w 32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12">
                    <a:moveTo>
                      <a:pt x="26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9"/>
                      <a:pt x="0" y="6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9" y="0"/>
                      <a:pt x="32" y="2"/>
                      <a:pt x="32" y="6"/>
                    </a:cubicBezTo>
                    <a:cubicBezTo>
                      <a:pt x="32" y="9"/>
                      <a:pt x="29" y="12"/>
                      <a:pt x="2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28" name="Freeform 148"/>
              <p:cNvSpPr>
                <a:spLocks/>
              </p:cNvSpPr>
              <p:nvPr/>
            </p:nvSpPr>
            <p:spPr bwMode="auto">
              <a:xfrm>
                <a:off x="6440488" y="6122988"/>
                <a:ext cx="93663" cy="34925"/>
              </a:xfrm>
              <a:custGeom>
                <a:avLst/>
                <a:gdLst>
                  <a:gd name="T0" fmla="*/ 26 w 32"/>
                  <a:gd name="T1" fmla="*/ 12 h 12"/>
                  <a:gd name="T2" fmla="*/ 6 w 32"/>
                  <a:gd name="T3" fmla="*/ 12 h 12"/>
                  <a:gd name="T4" fmla="*/ 0 w 32"/>
                  <a:gd name="T5" fmla="*/ 6 h 12"/>
                  <a:gd name="T6" fmla="*/ 6 w 32"/>
                  <a:gd name="T7" fmla="*/ 0 h 12"/>
                  <a:gd name="T8" fmla="*/ 26 w 32"/>
                  <a:gd name="T9" fmla="*/ 0 h 12"/>
                  <a:gd name="T10" fmla="*/ 32 w 32"/>
                  <a:gd name="T11" fmla="*/ 6 h 12"/>
                  <a:gd name="T12" fmla="*/ 26 w 32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12">
                    <a:moveTo>
                      <a:pt x="26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9" y="0"/>
                      <a:pt x="32" y="3"/>
                      <a:pt x="32" y="6"/>
                    </a:cubicBezTo>
                    <a:cubicBezTo>
                      <a:pt x="32" y="10"/>
                      <a:pt x="29" y="12"/>
                      <a:pt x="2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29" name="Freeform 149"/>
              <p:cNvSpPr>
                <a:spLocks noEditPoints="1"/>
              </p:cNvSpPr>
              <p:nvPr/>
            </p:nvSpPr>
            <p:spPr bwMode="auto">
              <a:xfrm>
                <a:off x="6927851" y="6091238"/>
                <a:ext cx="100013" cy="98425"/>
              </a:xfrm>
              <a:custGeom>
                <a:avLst/>
                <a:gdLst>
                  <a:gd name="T0" fmla="*/ 17 w 34"/>
                  <a:gd name="T1" fmla="*/ 34 h 34"/>
                  <a:gd name="T2" fmla="*/ 0 w 34"/>
                  <a:gd name="T3" fmla="*/ 17 h 34"/>
                  <a:gd name="T4" fmla="*/ 17 w 34"/>
                  <a:gd name="T5" fmla="*/ 0 h 34"/>
                  <a:gd name="T6" fmla="*/ 34 w 34"/>
                  <a:gd name="T7" fmla="*/ 17 h 34"/>
                  <a:gd name="T8" fmla="*/ 17 w 34"/>
                  <a:gd name="T9" fmla="*/ 34 h 34"/>
                  <a:gd name="T10" fmla="*/ 17 w 34"/>
                  <a:gd name="T11" fmla="*/ 12 h 34"/>
                  <a:gd name="T12" fmla="*/ 12 w 34"/>
                  <a:gd name="T13" fmla="*/ 17 h 34"/>
                  <a:gd name="T14" fmla="*/ 17 w 34"/>
                  <a:gd name="T15" fmla="*/ 22 h 34"/>
                  <a:gd name="T16" fmla="*/ 22 w 34"/>
                  <a:gd name="T17" fmla="*/ 17 h 34"/>
                  <a:gd name="T18" fmla="*/ 17 w 34"/>
                  <a:gd name="T19" fmla="*/ 1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34">
                    <a:moveTo>
                      <a:pt x="17" y="34"/>
                    </a:moveTo>
                    <a:cubicBezTo>
                      <a:pt x="8" y="34"/>
                      <a:pt x="0" y="27"/>
                      <a:pt x="0" y="17"/>
                    </a:cubicBezTo>
                    <a:cubicBezTo>
                      <a:pt x="0" y="8"/>
                      <a:pt x="8" y="0"/>
                      <a:pt x="17" y="0"/>
                    </a:cubicBezTo>
                    <a:cubicBezTo>
                      <a:pt x="26" y="0"/>
                      <a:pt x="34" y="8"/>
                      <a:pt x="34" y="17"/>
                    </a:cubicBezTo>
                    <a:cubicBezTo>
                      <a:pt x="34" y="27"/>
                      <a:pt x="26" y="34"/>
                      <a:pt x="17" y="34"/>
                    </a:cubicBezTo>
                    <a:close/>
                    <a:moveTo>
                      <a:pt x="17" y="12"/>
                    </a:moveTo>
                    <a:cubicBezTo>
                      <a:pt x="14" y="12"/>
                      <a:pt x="12" y="15"/>
                      <a:pt x="12" y="17"/>
                    </a:cubicBezTo>
                    <a:cubicBezTo>
                      <a:pt x="12" y="20"/>
                      <a:pt x="14" y="22"/>
                      <a:pt x="17" y="22"/>
                    </a:cubicBezTo>
                    <a:cubicBezTo>
                      <a:pt x="19" y="22"/>
                      <a:pt x="22" y="20"/>
                      <a:pt x="22" y="17"/>
                    </a:cubicBezTo>
                    <a:cubicBezTo>
                      <a:pt x="22" y="15"/>
                      <a:pt x="19" y="12"/>
                      <a:pt x="1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30" name="Freeform 150"/>
              <p:cNvSpPr>
                <a:spLocks noEditPoints="1"/>
              </p:cNvSpPr>
              <p:nvPr/>
            </p:nvSpPr>
            <p:spPr bwMode="auto">
              <a:xfrm>
                <a:off x="6927851" y="5967413"/>
                <a:ext cx="100013" cy="96838"/>
              </a:xfrm>
              <a:custGeom>
                <a:avLst/>
                <a:gdLst>
                  <a:gd name="T0" fmla="*/ 17 w 34"/>
                  <a:gd name="T1" fmla="*/ 33 h 33"/>
                  <a:gd name="T2" fmla="*/ 0 w 34"/>
                  <a:gd name="T3" fmla="*/ 16 h 33"/>
                  <a:gd name="T4" fmla="*/ 17 w 34"/>
                  <a:gd name="T5" fmla="*/ 0 h 33"/>
                  <a:gd name="T6" fmla="*/ 34 w 34"/>
                  <a:gd name="T7" fmla="*/ 16 h 33"/>
                  <a:gd name="T8" fmla="*/ 17 w 34"/>
                  <a:gd name="T9" fmla="*/ 33 h 33"/>
                  <a:gd name="T10" fmla="*/ 17 w 34"/>
                  <a:gd name="T11" fmla="*/ 12 h 33"/>
                  <a:gd name="T12" fmla="*/ 12 w 34"/>
                  <a:gd name="T13" fmla="*/ 16 h 33"/>
                  <a:gd name="T14" fmla="*/ 17 w 34"/>
                  <a:gd name="T15" fmla="*/ 21 h 33"/>
                  <a:gd name="T16" fmla="*/ 22 w 34"/>
                  <a:gd name="T17" fmla="*/ 16 h 33"/>
                  <a:gd name="T18" fmla="*/ 17 w 34"/>
                  <a:gd name="T19" fmla="*/ 1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33">
                    <a:moveTo>
                      <a:pt x="17" y="33"/>
                    </a:moveTo>
                    <a:cubicBezTo>
                      <a:pt x="8" y="33"/>
                      <a:pt x="0" y="26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4" y="7"/>
                      <a:pt x="34" y="16"/>
                    </a:cubicBezTo>
                    <a:cubicBezTo>
                      <a:pt x="34" y="26"/>
                      <a:pt x="26" y="33"/>
                      <a:pt x="17" y="33"/>
                    </a:cubicBezTo>
                    <a:close/>
                    <a:moveTo>
                      <a:pt x="17" y="12"/>
                    </a:move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19"/>
                      <a:pt x="14" y="21"/>
                      <a:pt x="17" y="21"/>
                    </a:cubicBezTo>
                    <a:cubicBezTo>
                      <a:pt x="19" y="21"/>
                      <a:pt x="22" y="19"/>
                      <a:pt x="22" y="16"/>
                    </a:cubicBezTo>
                    <a:cubicBezTo>
                      <a:pt x="22" y="14"/>
                      <a:pt x="19" y="12"/>
                      <a:pt x="1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31" name="Freeform 151"/>
              <p:cNvSpPr>
                <a:spLocks noEditPoints="1"/>
              </p:cNvSpPr>
              <p:nvPr/>
            </p:nvSpPr>
            <p:spPr bwMode="auto">
              <a:xfrm>
                <a:off x="6927851" y="5842000"/>
                <a:ext cx="100013" cy="96838"/>
              </a:xfrm>
              <a:custGeom>
                <a:avLst/>
                <a:gdLst>
                  <a:gd name="T0" fmla="*/ 17 w 34"/>
                  <a:gd name="T1" fmla="*/ 33 h 33"/>
                  <a:gd name="T2" fmla="*/ 0 w 34"/>
                  <a:gd name="T3" fmla="*/ 16 h 33"/>
                  <a:gd name="T4" fmla="*/ 17 w 34"/>
                  <a:gd name="T5" fmla="*/ 0 h 33"/>
                  <a:gd name="T6" fmla="*/ 34 w 34"/>
                  <a:gd name="T7" fmla="*/ 16 h 33"/>
                  <a:gd name="T8" fmla="*/ 17 w 34"/>
                  <a:gd name="T9" fmla="*/ 33 h 33"/>
                  <a:gd name="T10" fmla="*/ 17 w 34"/>
                  <a:gd name="T11" fmla="*/ 12 h 33"/>
                  <a:gd name="T12" fmla="*/ 12 w 34"/>
                  <a:gd name="T13" fmla="*/ 16 h 33"/>
                  <a:gd name="T14" fmla="*/ 17 w 34"/>
                  <a:gd name="T15" fmla="*/ 21 h 33"/>
                  <a:gd name="T16" fmla="*/ 22 w 34"/>
                  <a:gd name="T17" fmla="*/ 16 h 33"/>
                  <a:gd name="T18" fmla="*/ 17 w 34"/>
                  <a:gd name="T19" fmla="*/ 1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33">
                    <a:moveTo>
                      <a:pt x="17" y="33"/>
                    </a:moveTo>
                    <a:cubicBezTo>
                      <a:pt x="8" y="33"/>
                      <a:pt x="0" y="26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4" y="7"/>
                      <a:pt x="34" y="16"/>
                    </a:cubicBezTo>
                    <a:cubicBezTo>
                      <a:pt x="34" y="26"/>
                      <a:pt x="26" y="33"/>
                      <a:pt x="17" y="33"/>
                    </a:cubicBezTo>
                    <a:close/>
                    <a:moveTo>
                      <a:pt x="17" y="12"/>
                    </a:move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19"/>
                      <a:pt x="14" y="21"/>
                      <a:pt x="17" y="21"/>
                    </a:cubicBezTo>
                    <a:cubicBezTo>
                      <a:pt x="19" y="21"/>
                      <a:pt x="22" y="19"/>
                      <a:pt x="22" y="16"/>
                    </a:cubicBezTo>
                    <a:cubicBezTo>
                      <a:pt x="22" y="14"/>
                      <a:pt x="19" y="12"/>
                      <a:pt x="1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32" name="Freeform 152"/>
              <p:cNvSpPr>
                <a:spLocks/>
              </p:cNvSpPr>
              <p:nvPr/>
            </p:nvSpPr>
            <p:spPr bwMode="auto">
              <a:xfrm>
                <a:off x="6870701" y="6122988"/>
                <a:ext cx="92075" cy="34925"/>
              </a:xfrm>
              <a:custGeom>
                <a:avLst/>
                <a:gdLst>
                  <a:gd name="T0" fmla="*/ 26 w 32"/>
                  <a:gd name="T1" fmla="*/ 12 h 12"/>
                  <a:gd name="T2" fmla="*/ 6 w 32"/>
                  <a:gd name="T3" fmla="*/ 12 h 12"/>
                  <a:gd name="T4" fmla="*/ 0 w 32"/>
                  <a:gd name="T5" fmla="*/ 6 h 12"/>
                  <a:gd name="T6" fmla="*/ 6 w 32"/>
                  <a:gd name="T7" fmla="*/ 0 h 12"/>
                  <a:gd name="T8" fmla="*/ 26 w 32"/>
                  <a:gd name="T9" fmla="*/ 0 h 12"/>
                  <a:gd name="T10" fmla="*/ 32 w 32"/>
                  <a:gd name="T11" fmla="*/ 6 h 12"/>
                  <a:gd name="T12" fmla="*/ 26 w 32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12">
                    <a:moveTo>
                      <a:pt x="26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10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9" y="0"/>
                      <a:pt x="32" y="3"/>
                      <a:pt x="32" y="6"/>
                    </a:cubicBezTo>
                    <a:cubicBezTo>
                      <a:pt x="32" y="10"/>
                      <a:pt x="29" y="12"/>
                      <a:pt x="2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33" name="Freeform 153"/>
              <p:cNvSpPr>
                <a:spLocks/>
              </p:cNvSpPr>
              <p:nvPr/>
            </p:nvSpPr>
            <p:spPr bwMode="auto">
              <a:xfrm>
                <a:off x="6870701" y="5997575"/>
                <a:ext cx="92075" cy="34925"/>
              </a:xfrm>
              <a:custGeom>
                <a:avLst/>
                <a:gdLst>
                  <a:gd name="T0" fmla="*/ 26 w 32"/>
                  <a:gd name="T1" fmla="*/ 12 h 12"/>
                  <a:gd name="T2" fmla="*/ 6 w 32"/>
                  <a:gd name="T3" fmla="*/ 12 h 12"/>
                  <a:gd name="T4" fmla="*/ 0 w 32"/>
                  <a:gd name="T5" fmla="*/ 6 h 12"/>
                  <a:gd name="T6" fmla="*/ 6 w 32"/>
                  <a:gd name="T7" fmla="*/ 0 h 12"/>
                  <a:gd name="T8" fmla="*/ 26 w 32"/>
                  <a:gd name="T9" fmla="*/ 0 h 12"/>
                  <a:gd name="T10" fmla="*/ 32 w 32"/>
                  <a:gd name="T11" fmla="*/ 6 h 12"/>
                  <a:gd name="T12" fmla="*/ 26 w 32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12">
                    <a:moveTo>
                      <a:pt x="26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9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9" y="0"/>
                      <a:pt x="32" y="3"/>
                      <a:pt x="32" y="6"/>
                    </a:cubicBezTo>
                    <a:cubicBezTo>
                      <a:pt x="32" y="9"/>
                      <a:pt x="29" y="12"/>
                      <a:pt x="2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34" name="Freeform 154"/>
              <p:cNvSpPr>
                <a:spLocks/>
              </p:cNvSpPr>
              <p:nvPr/>
            </p:nvSpPr>
            <p:spPr bwMode="auto">
              <a:xfrm>
                <a:off x="6870701" y="5872163"/>
                <a:ext cx="92075" cy="34925"/>
              </a:xfrm>
              <a:custGeom>
                <a:avLst/>
                <a:gdLst>
                  <a:gd name="T0" fmla="*/ 26 w 32"/>
                  <a:gd name="T1" fmla="*/ 12 h 12"/>
                  <a:gd name="T2" fmla="*/ 6 w 32"/>
                  <a:gd name="T3" fmla="*/ 12 h 12"/>
                  <a:gd name="T4" fmla="*/ 0 w 32"/>
                  <a:gd name="T5" fmla="*/ 6 h 12"/>
                  <a:gd name="T6" fmla="*/ 6 w 32"/>
                  <a:gd name="T7" fmla="*/ 0 h 12"/>
                  <a:gd name="T8" fmla="*/ 26 w 32"/>
                  <a:gd name="T9" fmla="*/ 0 h 12"/>
                  <a:gd name="T10" fmla="*/ 32 w 32"/>
                  <a:gd name="T11" fmla="*/ 6 h 12"/>
                  <a:gd name="T12" fmla="*/ 26 w 32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12">
                    <a:moveTo>
                      <a:pt x="26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10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9" y="0"/>
                      <a:pt x="32" y="3"/>
                      <a:pt x="32" y="6"/>
                    </a:cubicBezTo>
                    <a:cubicBezTo>
                      <a:pt x="32" y="10"/>
                      <a:pt x="29" y="12"/>
                      <a:pt x="2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35" name="Freeform 155"/>
              <p:cNvSpPr>
                <a:spLocks/>
              </p:cNvSpPr>
              <p:nvPr/>
            </p:nvSpPr>
            <p:spPr bwMode="auto">
              <a:xfrm>
                <a:off x="6503988" y="6053138"/>
                <a:ext cx="158750" cy="153988"/>
              </a:xfrm>
              <a:custGeom>
                <a:avLst/>
                <a:gdLst>
                  <a:gd name="T0" fmla="*/ 7 w 54"/>
                  <a:gd name="T1" fmla="*/ 53 h 53"/>
                  <a:gd name="T2" fmla="*/ 3 w 54"/>
                  <a:gd name="T3" fmla="*/ 52 h 53"/>
                  <a:gd name="T4" fmla="*/ 3 w 54"/>
                  <a:gd name="T5" fmla="*/ 43 h 53"/>
                  <a:gd name="T6" fmla="*/ 44 w 54"/>
                  <a:gd name="T7" fmla="*/ 2 h 53"/>
                  <a:gd name="T8" fmla="*/ 52 w 54"/>
                  <a:gd name="T9" fmla="*/ 2 h 53"/>
                  <a:gd name="T10" fmla="*/ 52 w 54"/>
                  <a:gd name="T11" fmla="*/ 11 h 53"/>
                  <a:gd name="T12" fmla="*/ 11 w 54"/>
                  <a:gd name="T13" fmla="*/ 52 h 53"/>
                  <a:gd name="T14" fmla="*/ 7 w 54"/>
                  <a:gd name="T15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4" h="53">
                    <a:moveTo>
                      <a:pt x="7" y="53"/>
                    </a:moveTo>
                    <a:cubicBezTo>
                      <a:pt x="6" y="53"/>
                      <a:pt x="4" y="53"/>
                      <a:pt x="3" y="52"/>
                    </a:cubicBezTo>
                    <a:cubicBezTo>
                      <a:pt x="0" y="49"/>
                      <a:pt x="0" y="46"/>
                      <a:pt x="3" y="43"/>
                    </a:cubicBezTo>
                    <a:cubicBezTo>
                      <a:pt x="44" y="2"/>
                      <a:pt x="44" y="2"/>
                      <a:pt x="44" y="2"/>
                    </a:cubicBezTo>
                    <a:cubicBezTo>
                      <a:pt x="46" y="0"/>
                      <a:pt x="50" y="0"/>
                      <a:pt x="52" y="2"/>
                    </a:cubicBezTo>
                    <a:cubicBezTo>
                      <a:pt x="54" y="5"/>
                      <a:pt x="54" y="9"/>
                      <a:pt x="52" y="11"/>
                    </a:cubicBezTo>
                    <a:cubicBezTo>
                      <a:pt x="11" y="52"/>
                      <a:pt x="11" y="52"/>
                      <a:pt x="11" y="52"/>
                    </a:cubicBezTo>
                    <a:cubicBezTo>
                      <a:pt x="10" y="53"/>
                      <a:pt x="9" y="53"/>
                      <a:pt x="7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36" name="Freeform 156"/>
              <p:cNvSpPr>
                <a:spLocks noEditPoints="1"/>
              </p:cNvSpPr>
              <p:nvPr/>
            </p:nvSpPr>
            <p:spPr bwMode="auto">
              <a:xfrm>
                <a:off x="6618288" y="5935663"/>
                <a:ext cx="166688" cy="163513"/>
              </a:xfrm>
              <a:custGeom>
                <a:avLst/>
                <a:gdLst>
                  <a:gd name="T0" fmla="*/ 40 w 57"/>
                  <a:gd name="T1" fmla="*/ 56 h 56"/>
                  <a:gd name="T2" fmla="*/ 16 w 57"/>
                  <a:gd name="T3" fmla="*/ 56 h 56"/>
                  <a:gd name="T4" fmla="*/ 0 w 57"/>
                  <a:gd name="T5" fmla="*/ 39 h 56"/>
                  <a:gd name="T6" fmla="*/ 0 w 57"/>
                  <a:gd name="T7" fmla="*/ 16 h 56"/>
                  <a:gd name="T8" fmla="*/ 16 w 57"/>
                  <a:gd name="T9" fmla="*/ 0 h 56"/>
                  <a:gd name="T10" fmla="*/ 40 w 57"/>
                  <a:gd name="T11" fmla="*/ 0 h 56"/>
                  <a:gd name="T12" fmla="*/ 57 w 57"/>
                  <a:gd name="T13" fmla="*/ 16 h 56"/>
                  <a:gd name="T14" fmla="*/ 57 w 57"/>
                  <a:gd name="T15" fmla="*/ 39 h 56"/>
                  <a:gd name="T16" fmla="*/ 40 w 57"/>
                  <a:gd name="T17" fmla="*/ 56 h 56"/>
                  <a:gd name="T18" fmla="*/ 16 w 57"/>
                  <a:gd name="T19" fmla="*/ 12 h 56"/>
                  <a:gd name="T20" fmla="*/ 12 w 57"/>
                  <a:gd name="T21" fmla="*/ 16 h 56"/>
                  <a:gd name="T22" fmla="*/ 12 w 57"/>
                  <a:gd name="T23" fmla="*/ 39 h 56"/>
                  <a:gd name="T24" fmla="*/ 16 w 57"/>
                  <a:gd name="T25" fmla="*/ 44 h 56"/>
                  <a:gd name="T26" fmla="*/ 40 w 57"/>
                  <a:gd name="T27" fmla="*/ 44 h 56"/>
                  <a:gd name="T28" fmla="*/ 45 w 57"/>
                  <a:gd name="T29" fmla="*/ 39 h 56"/>
                  <a:gd name="T30" fmla="*/ 45 w 57"/>
                  <a:gd name="T31" fmla="*/ 16 h 56"/>
                  <a:gd name="T32" fmla="*/ 40 w 57"/>
                  <a:gd name="T33" fmla="*/ 12 h 56"/>
                  <a:gd name="T34" fmla="*/ 16 w 57"/>
                  <a:gd name="T35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7" h="56">
                    <a:moveTo>
                      <a:pt x="40" y="56"/>
                    </a:moveTo>
                    <a:cubicBezTo>
                      <a:pt x="16" y="56"/>
                      <a:pt x="16" y="56"/>
                      <a:pt x="16" y="56"/>
                    </a:cubicBezTo>
                    <a:cubicBezTo>
                      <a:pt x="7" y="56"/>
                      <a:pt x="0" y="48"/>
                      <a:pt x="0" y="39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9" y="0"/>
                      <a:pt x="57" y="7"/>
                      <a:pt x="57" y="16"/>
                    </a:cubicBezTo>
                    <a:cubicBezTo>
                      <a:pt x="57" y="39"/>
                      <a:pt x="57" y="39"/>
                      <a:pt x="57" y="39"/>
                    </a:cubicBezTo>
                    <a:cubicBezTo>
                      <a:pt x="57" y="48"/>
                      <a:pt x="49" y="56"/>
                      <a:pt x="40" y="56"/>
                    </a:cubicBezTo>
                    <a:close/>
                    <a:moveTo>
                      <a:pt x="16" y="12"/>
                    </a:move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39"/>
                      <a:pt x="12" y="39"/>
                      <a:pt x="12" y="39"/>
                    </a:cubicBezTo>
                    <a:cubicBezTo>
                      <a:pt x="12" y="42"/>
                      <a:pt x="14" y="44"/>
                      <a:pt x="16" y="44"/>
                    </a:cubicBezTo>
                    <a:cubicBezTo>
                      <a:pt x="40" y="44"/>
                      <a:pt x="40" y="44"/>
                      <a:pt x="40" y="44"/>
                    </a:cubicBezTo>
                    <a:cubicBezTo>
                      <a:pt x="43" y="44"/>
                      <a:pt x="45" y="42"/>
                      <a:pt x="45" y="39"/>
                    </a:cubicBezTo>
                    <a:cubicBezTo>
                      <a:pt x="45" y="16"/>
                      <a:pt x="45" y="16"/>
                      <a:pt x="45" y="16"/>
                    </a:cubicBezTo>
                    <a:cubicBezTo>
                      <a:pt x="45" y="14"/>
                      <a:pt x="43" y="12"/>
                      <a:pt x="40" y="12"/>
                    </a:cubicBezTo>
                    <a:lnTo>
                      <a:pt x="16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104" name="Group 1007"/>
            <p:cNvGrpSpPr/>
            <p:nvPr/>
          </p:nvGrpSpPr>
          <p:grpSpPr>
            <a:xfrm>
              <a:off x="2505213" y="3051656"/>
              <a:ext cx="617942" cy="664897"/>
              <a:chOff x="6081713" y="3184525"/>
              <a:chExt cx="1044575" cy="1123950"/>
            </a:xfrm>
            <a:solidFill>
              <a:sysClr val="windowText" lastClr="000000"/>
            </a:solidFill>
          </p:grpSpPr>
          <p:sp>
            <p:nvSpPr>
              <p:cNvPr id="115" name="Freeform 1183"/>
              <p:cNvSpPr>
                <a:spLocks/>
              </p:cNvSpPr>
              <p:nvPr/>
            </p:nvSpPr>
            <p:spPr bwMode="auto">
              <a:xfrm>
                <a:off x="6289675" y="3530600"/>
                <a:ext cx="196850" cy="38100"/>
              </a:xfrm>
              <a:custGeom>
                <a:avLst/>
                <a:gdLst>
                  <a:gd name="T0" fmla="*/ 55 w 61"/>
                  <a:gd name="T1" fmla="*/ 12 h 12"/>
                  <a:gd name="T2" fmla="*/ 6 w 61"/>
                  <a:gd name="T3" fmla="*/ 12 h 12"/>
                  <a:gd name="T4" fmla="*/ 0 w 61"/>
                  <a:gd name="T5" fmla="*/ 6 h 12"/>
                  <a:gd name="T6" fmla="*/ 6 w 61"/>
                  <a:gd name="T7" fmla="*/ 0 h 12"/>
                  <a:gd name="T8" fmla="*/ 55 w 61"/>
                  <a:gd name="T9" fmla="*/ 0 h 12"/>
                  <a:gd name="T10" fmla="*/ 61 w 61"/>
                  <a:gd name="T11" fmla="*/ 6 h 12"/>
                  <a:gd name="T12" fmla="*/ 55 w 61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12">
                    <a:moveTo>
                      <a:pt x="55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8" y="0"/>
                      <a:pt x="61" y="3"/>
                      <a:pt x="61" y="6"/>
                    </a:cubicBezTo>
                    <a:cubicBezTo>
                      <a:pt x="61" y="10"/>
                      <a:pt x="58" y="12"/>
                      <a:pt x="55" y="12"/>
                    </a:cubicBezTo>
                    <a:close/>
                  </a:path>
                </a:pathLst>
              </a:custGeom>
              <a:grp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xtLst/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16" name="Freeform 1184"/>
              <p:cNvSpPr>
                <a:spLocks/>
              </p:cNvSpPr>
              <p:nvPr/>
            </p:nvSpPr>
            <p:spPr bwMode="auto">
              <a:xfrm>
                <a:off x="6081713" y="4270375"/>
                <a:ext cx="923925" cy="38100"/>
              </a:xfrm>
              <a:custGeom>
                <a:avLst/>
                <a:gdLst>
                  <a:gd name="T0" fmla="*/ 280 w 286"/>
                  <a:gd name="T1" fmla="*/ 12 h 12"/>
                  <a:gd name="T2" fmla="*/ 6 w 286"/>
                  <a:gd name="T3" fmla="*/ 12 h 12"/>
                  <a:gd name="T4" fmla="*/ 0 w 286"/>
                  <a:gd name="T5" fmla="*/ 6 h 12"/>
                  <a:gd name="T6" fmla="*/ 6 w 286"/>
                  <a:gd name="T7" fmla="*/ 0 h 12"/>
                  <a:gd name="T8" fmla="*/ 280 w 286"/>
                  <a:gd name="T9" fmla="*/ 0 h 12"/>
                  <a:gd name="T10" fmla="*/ 286 w 286"/>
                  <a:gd name="T11" fmla="*/ 6 h 12"/>
                  <a:gd name="T12" fmla="*/ 280 w 286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6" h="12">
                    <a:moveTo>
                      <a:pt x="280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10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280" y="0"/>
                      <a:pt x="280" y="0"/>
                      <a:pt x="280" y="0"/>
                    </a:cubicBezTo>
                    <a:cubicBezTo>
                      <a:pt x="283" y="0"/>
                      <a:pt x="286" y="3"/>
                      <a:pt x="286" y="6"/>
                    </a:cubicBezTo>
                    <a:cubicBezTo>
                      <a:pt x="286" y="10"/>
                      <a:pt x="283" y="12"/>
                      <a:pt x="280" y="12"/>
                    </a:cubicBezTo>
                    <a:close/>
                  </a:path>
                </a:pathLst>
              </a:custGeom>
              <a:grp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xtLst/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17" name="Freeform 1185"/>
              <p:cNvSpPr>
                <a:spLocks/>
              </p:cNvSpPr>
              <p:nvPr/>
            </p:nvSpPr>
            <p:spPr bwMode="auto">
              <a:xfrm>
                <a:off x="6365875" y="3184525"/>
                <a:ext cx="760413" cy="314325"/>
              </a:xfrm>
              <a:custGeom>
                <a:avLst/>
                <a:gdLst>
                  <a:gd name="T0" fmla="*/ 6 w 235"/>
                  <a:gd name="T1" fmla="*/ 97 h 97"/>
                  <a:gd name="T2" fmla="*/ 5 w 235"/>
                  <a:gd name="T3" fmla="*/ 97 h 97"/>
                  <a:gd name="T4" fmla="*/ 0 w 235"/>
                  <a:gd name="T5" fmla="*/ 90 h 97"/>
                  <a:gd name="T6" fmla="*/ 45 w 235"/>
                  <a:gd name="T7" fmla="*/ 52 h 97"/>
                  <a:gd name="T8" fmla="*/ 68 w 235"/>
                  <a:gd name="T9" fmla="*/ 59 h 97"/>
                  <a:gd name="T10" fmla="*/ 111 w 235"/>
                  <a:gd name="T11" fmla="*/ 36 h 97"/>
                  <a:gd name="T12" fmla="*/ 132 w 235"/>
                  <a:gd name="T13" fmla="*/ 40 h 97"/>
                  <a:gd name="T14" fmla="*/ 161 w 235"/>
                  <a:gd name="T15" fmla="*/ 27 h 97"/>
                  <a:gd name="T16" fmla="*/ 198 w 235"/>
                  <a:gd name="T17" fmla="*/ 0 h 97"/>
                  <a:gd name="T18" fmla="*/ 235 w 235"/>
                  <a:gd name="T19" fmla="*/ 28 h 97"/>
                  <a:gd name="T20" fmla="*/ 230 w 235"/>
                  <a:gd name="T21" fmla="*/ 36 h 97"/>
                  <a:gd name="T22" fmla="*/ 223 w 235"/>
                  <a:gd name="T23" fmla="*/ 31 h 97"/>
                  <a:gd name="T24" fmla="*/ 198 w 235"/>
                  <a:gd name="T25" fmla="*/ 12 h 97"/>
                  <a:gd name="T26" fmla="*/ 172 w 235"/>
                  <a:gd name="T27" fmla="*/ 35 h 97"/>
                  <a:gd name="T28" fmla="*/ 169 w 235"/>
                  <a:gd name="T29" fmla="*/ 39 h 97"/>
                  <a:gd name="T30" fmla="*/ 164 w 235"/>
                  <a:gd name="T31" fmla="*/ 40 h 97"/>
                  <a:gd name="T32" fmla="*/ 158 w 235"/>
                  <a:gd name="T33" fmla="*/ 39 h 97"/>
                  <a:gd name="T34" fmla="*/ 140 w 235"/>
                  <a:gd name="T35" fmla="*/ 51 h 97"/>
                  <a:gd name="T36" fmla="*/ 136 w 235"/>
                  <a:gd name="T37" fmla="*/ 54 h 97"/>
                  <a:gd name="T38" fmla="*/ 131 w 235"/>
                  <a:gd name="T39" fmla="*/ 53 h 97"/>
                  <a:gd name="T40" fmla="*/ 111 w 235"/>
                  <a:gd name="T41" fmla="*/ 48 h 97"/>
                  <a:gd name="T42" fmla="*/ 75 w 235"/>
                  <a:gd name="T43" fmla="*/ 70 h 97"/>
                  <a:gd name="T44" fmla="*/ 71 w 235"/>
                  <a:gd name="T45" fmla="*/ 73 h 97"/>
                  <a:gd name="T46" fmla="*/ 66 w 235"/>
                  <a:gd name="T47" fmla="*/ 72 h 97"/>
                  <a:gd name="T48" fmla="*/ 45 w 235"/>
                  <a:gd name="T49" fmla="*/ 64 h 97"/>
                  <a:gd name="T50" fmla="*/ 12 w 235"/>
                  <a:gd name="T51" fmla="*/ 92 h 97"/>
                  <a:gd name="T52" fmla="*/ 6 w 235"/>
                  <a:gd name="T53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35" h="97">
                    <a:moveTo>
                      <a:pt x="6" y="97"/>
                    </a:moveTo>
                    <a:cubicBezTo>
                      <a:pt x="6" y="97"/>
                      <a:pt x="5" y="97"/>
                      <a:pt x="5" y="97"/>
                    </a:cubicBezTo>
                    <a:cubicBezTo>
                      <a:pt x="2" y="96"/>
                      <a:pt x="0" y="93"/>
                      <a:pt x="0" y="90"/>
                    </a:cubicBezTo>
                    <a:cubicBezTo>
                      <a:pt x="4" y="68"/>
                      <a:pt x="23" y="52"/>
                      <a:pt x="45" y="52"/>
                    </a:cubicBezTo>
                    <a:cubicBezTo>
                      <a:pt x="54" y="52"/>
                      <a:pt x="61" y="54"/>
                      <a:pt x="68" y="59"/>
                    </a:cubicBezTo>
                    <a:cubicBezTo>
                      <a:pt x="78" y="45"/>
                      <a:pt x="94" y="36"/>
                      <a:pt x="111" y="36"/>
                    </a:cubicBezTo>
                    <a:cubicBezTo>
                      <a:pt x="118" y="36"/>
                      <a:pt x="125" y="37"/>
                      <a:pt x="132" y="40"/>
                    </a:cubicBezTo>
                    <a:cubicBezTo>
                      <a:pt x="138" y="31"/>
                      <a:pt x="150" y="26"/>
                      <a:pt x="161" y="27"/>
                    </a:cubicBezTo>
                    <a:cubicBezTo>
                      <a:pt x="166" y="11"/>
                      <a:pt x="181" y="0"/>
                      <a:pt x="198" y="0"/>
                    </a:cubicBezTo>
                    <a:cubicBezTo>
                      <a:pt x="215" y="0"/>
                      <a:pt x="230" y="11"/>
                      <a:pt x="235" y="28"/>
                    </a:cubicBezTo>
                    <a:cubicBezTo>
                      <a:pt x="235" y="31"/>
                      <a:pt x="234" y="35"/>
                      <a:pt x="230" y="36"/>
                    </a:cubicBezTo>
                    <a:cubicBezTo>
                      <a:pt x="227" y="36"/>
                      <a:pt x="224" y="34"/>
                      <a:pt x="223" y="31"/>
                    </a:cubicBezTo>
                    <a:cubicBezTo>
                      <a:pt x="220" y="20"/>
                      <a:pt x="210" y="12"/>
                      <a:pt x="198" y="12"/>
                    </a:cubicBezTo>
                    <a:cubicBezTo>
                      <a:pt x="185" y="12"/>
                      <a:pt x="173" y="22"/>
                      <a:pt x="172" y="35"/>
                    </a:cubicBezTo>
                    <a:cubicBezTo>
                      <a:pt x="172" y="36"/>
                      <a:pt x="171" y="38"/>
                      <a:pt x="169" y="39"/>
                    </a:cubicBezTo>
                    <a:cubicBezTo>
                      <a:pt x="168" y="40"/>
                      <a:pt x="166" y="40"/>
                      <a:pt x="164" y="40"/>
                    </a:cubicBezTo>
                    <a:cubicBezTo>
                      <a:pt x="162" y="39"/>
                      <a:pt x="160" y="39"/>
                      <a:pt x="158" y="39"/>
                    </a:cubicBezTo>
                    <a:cubicBezTo>
                      <a:pt x="150" y="39"/>
                      <a:pt x="143" y="43"/>
                      <a:pt x="140" y="51"/>
                    </a:cubicBezTo>
                    <a:cubicBezTo>
                      <a:pt x="139" y="52"/>
                      <a:pt x="138" y="53"/>
                      <a:pt x="136" y="54"/>
                    </a:cubicBezTo>
                    <a:cubicBezTo>
                      <a:pt x="135" y="54"/>
                      <a:pt x="133" y="54"/>
                      <a:pt x="131" y="53"/>
                    </a:cubicBezTo>
                    <a:cubicBezTo>
                      <a:pt x="125" y="50"/>
                      <a:pt x="118" y="48"/>
                      <a:pt x="111" y="48"/>
                    </a:cubicBezTo>
                    <a:cubicBezTo>
                      <a:pt x="96" y="48"/>
                      <a:pt x="82" y="56"/>
                      <a:pt x="75" y="70"/>
                    </a:cubicBezTo>
                    <a:cubicBezTo>
                      <a:pt x="75" y="71"/>
                      <a:pt x="73" y="73"/>
                      <a:pt x="71" y="73"/>
                    </a:cubicBezTo>
                    <a:cubicBezTo>
                      <a:pt x="70" y="73"/>
                      <a:pt x="68" y="73"/>
                      <a:pt x="66" y="72"/>
                    </a:cubicBezTo>
                    <a:cubicBezTo>
                      <a:pt x="60" y="67"/>
                      <a:pt x="53" y="64"/>
                      <a:pt x="45" y="64"/>
                    </a:cubicBezTo>
                    <a:cubicBezTo>
                      <a:pt x="29" y="64"/>
                      <a:pt x="15" y="76"/>
                      <a:pt x="12" y="92"/>
                    </a:cubicBezTo>
                    <a:cubicBezTo>
                      <a:pt x="12" y="95"/>
                      <a:pt x="9" y="97"/>
                      <a:pt x="6" y="97"/>
                    </a:cubicBezTo>
                    <a:close/>
                  </a:path>
                </a:pathLst>
              </a:custGeom>
              <a:grp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xtLst/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18" name="Freeform 1186"/>
              <p:cNvSpPr>
                <a:spLocks/>
              </p:cNvSpPr>
              <p:nvPr/>
            </p:nvSpPr>
            <p:spPr bwMode="auto">
              <a:xfrm>
                <a:off x="6153150" y="3983038"/>
                <a:ext cx="180975" cy="258763"/>
              </a:xfrm>
              <a:custGeom>
                <a:avLst/>
                <a:gdLst>
                  <a:gd name="T0" fmla="*/ 6 w 56"/>
                  <a:gd name="T1" fmla="*/ 80 h 80"/>
                  <a:gd name="T2" fmla="*/ 0 w 56"/>
                  <a:gd name="T3" fmla="*/ 74 h 80"/>
                  <a:gd name="T4" fmla="*/ 0 w 56"/>
                  <a:gd name="T5" fmla="*/ 19 h 80"/>
                  <a:gd name="T6" fmla="*/ 13 w 56"/>
                  <a:gd name="T7" fmla="*/ 0 h 80"/>
                  <a:gd name="T8" fmla="*/ 50 w 56"/>
                  <a:gd name="T9" fmla="*/ 0 h 80"/>
                  <a:gd name="T10" fmla="*/ 56 w 56"/>
                  <a:gd name="T11" fmla="*/ 6 h 80"/>
                  <a:gd name="T12" fmla="*/ 50 w 56"/>
                  <a:gd name="T13" fmla="*/ 12 h 80"/>
                  <a:gd name="T14" fmla="*/ 14 w 56"/>
                  <a:gd name="T15" fmla="*/ 12 h 80"/>
                  <a:gd name="T16" fmla="*/ 12 w 56"/>
                  <a:gd name="T17" fmla="*/ 19 h 80"/>
                  <a:gd name="T18" fmla="*/ 12 w 56"/>
                  <a:gd name="T19" fmla="*/ 74 h 80"/>
                  <a:gd name="T20" fmla="*/ 6 w 56"/>
                  <a:gd name="T21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80">
                    <a:moveTo>
                      <a:pt x="6" y="80"/>
                    </a:moveTo>
                    <a:cubicBezTo>
                      <a:pt x="3" y="80"/>
                      <a:pt x="0" y="77"/>
                      <a:pt x="0" y="74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8"/>
                      <a:pt x="6" y="0"/>
                      <a:pt x="13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3" y="0"/>
                      <a:pt x="56" y="3"/>
                      <a:pt x="56" y="6"/>
                    </a:cubicBezTo>
                    <a:cubicBezTo>
                      <a:pt x="56" y="9"/>
                      <a:pt x="53" y="12"/>
                      <a:pt x="50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3" y="13"/>
                      <a:pt x="12" y="15"/>
                      <a:pt x="12" y="19"/>
                    </a:cubicBezTo>
                    <a:cubicBezTo>
                      <a:pt x="12" y="74"/>
                      <a:pt x="12" y="74"/>
                      <a:pt x="12" y="74"/>
                    </a:cubicBezTo>
                    <a:cubicBezTo>
                      <a:pt x="12" y="77"/>
                      <a:pt x="9" y="80"/>
                      <a:pt x="6" y="80"/>
                    </a:cubicBezTo>
                    <a:close/>
                  </a:path>
                </a:pathLst>
              </a:custGeom>
              <a:grp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xtLst/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19" name="Freeform 1187"/>
              <p:cNvSpPr>
                <a:spLocks/>
              </p:cNvSpPr>
              <p:nvPr/>
            </p:nvSpPr>
            <p:spPr bwMode="auto">
              <a:xfrm>
                <a:off x="6308725" y="3586163"/>
                <a:ext cx="147638" cy="652463"/>
              </a:xfrm>
              <a:custGeom>
                <a:avLst/>
                <a:gdLst>
                  <a:gd name="T0" fmla="*/ 40 w 46"/>
                  <a:gd name="T1" fmla="*/ 202 h 202"/>
                  <a:gd name="T2" fmla="*/ 34 w 46"/>
                  <a:gd name="T3" fmla="*/ 196 h 202"/>
                  <a:gd name="T4" fmla="*/ 34 w 46"/>
                  <a:gd name="T5" fmla="*/ 12 h 202"/>
                  <a:gd name="T6" fmla="*/ 12 w 46"/>
                  <a:gd name="T7" fmla="*/ 12 h 202"/>
                  <a:gd name="T8" fmla="*/ 12 w 46"/>
                  <a:gd name="T9" fmla="*/ 196 h 202"/>
                  <a:gd name="T10" fmla="*/ 6 w 46"/>
                  <a:gd name="T11" fmla="*/ 202 h 202"/>
                  <a:gd name="T12" fmla="*/ 0 w 46"/>
                  <a:gd name="T13" fmla="*/ 196 h 202"/>
                  <a:gd name="T14" fmla="*/ 0 w 46"/>
                  <a:gd name="T15" fmla="*/ 6 h 202"/>
                  <a:gd name="T16" fmla="*/ 6 w 46"/>
                  <a:gd name="T17" fmla="*/ 0 h 202"/>
                  <a:gd name="T18" fmla="*/ 40 w 46"/>
                  <a:gd name="T19" fmla="*/ 0 h 202"/>
                  <a:gd name="T20" fmla="*/ 46 w 46"/>
                  <a:gd name="T21" fmla="*/ 6 h 202"/>
                  <a:gd name="T22" fmla="*/ 46 w 46"/>
                  <a:gd name="T23" fmla="*/ 196 h 202"/>
                  <a:gd name="T24" fmla="*/ 40 w 46"/>
                  <a:gd name="T25" fmla="*/ 202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202">
                    <a:moveTo>
                      <a:pt x="40" y="202"/>
                    </a:moveTo>
                    <a:cubicBezTo>
                      <a:pt x="36" y="202"/>
                      <a:pt x="34" y="200"/>
                      <a:pt x="34" y="196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96"/>
                      <a:pt x="12" y="196"/>
                      <a:pt x="12" y="196"/>
                    </a:cubicBezTo>
                    <a:cubicBezTo>
                      <a:pt x="12" y="200"/>
                      <a:pt x="10" y="202"/>
                      <a:pt x="6" y="202"/>
                    </a:cubicBezTo>
                    <a:cubicBezTo>
                      <a:pt x="3" y="202"/>
                      <a:pt x="0" y="200"/>
                      <a:pt x="0" y="19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3" y="0"/>
                      <a:pt x="46" y="2"/>
                      <a:pt x="46" y="6"/>
                    </a:cubicBezTo>
                    <a:cubicBezTo>
                      <a:pt x="46" y="196"/>
                      <a:pt x="46" y="196"/>
                      <a:pt x="46" y="196"/>
                    </a:cubicBezTo>
                    <a:cubicBezTo>
                      <a:pt x="46" y="200"/>
                      <a:pt x="43" y="202"/>
                      <a:pt x="40" y="202"/>
                    </a:cubicBezTo>
                    <a:close/>
                  </a:path>
                </a:pathLst>
              </a:custGeom>
              <a:grp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xtLst/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20" name="Freeform 1188"/>
              <p:cNvSpPr>
                <a:spLocks/>
              </p:cNvSpPr>
              <p:nvPr/>
            </p:nvSpPr>
            <p:spPr bwMode="auto">
              <a:xfrm>
                <a:off x="6464300" y="3860800"/>
                <a:ext cx="496888" cy="374650"/>
              </a:xfrm>
              <a:custGeom>
                <a:avLst/>
                <a:gdLst>
                  <a:gd name="T0" fmla="*/ 148 w 154"/>
                  <a:gd name="T1" fmla="*/ 116 h 116"/>
                  <a:gd name="T2" fmla="*/ 142 w 154"/>
                  <a:gd name="T3" fmla="*/ 110 h 116"/>
                  <a:gd name="T4" fmla="*/ 142 w 154"/>
                  <a:gd name="T5" fmla="*/ 31 h 116"/>
                  <a:gd name="T6" fmla="*/ 129 w 154"/>
                  <a:gd name="T7" fmla="*/ 16 h 116"/>
                  <a:gd name="T8" fmla="*/ 108 w 154"/>
                  <a:gd name="T9" fmla="*/ 34 h 116"/>
                  <a:gd name="T10" fmla="*/ 100 w 154"/>
                  <a:gd name="T11" fmla="*/ 33 h 116"/>
                  <a:gd name="T12" fmla="*/ 79 w 154"/>
                  <a:gd name="T13" fmla="*/ 14 h 116"/>
                  <a:gd name="T14" fmla="*/ 58 w 154"/>
                  <a:gd name="T15" fmla="*/ 33 h 116"/>
                  <a:gd name="T16" fmla="*/ 50 w 154"/>
                  <a:gd name="T17" fmla="*/ 33 h 116"/>
                  <a:gd name="T18" fmla="*/ 31 w 154"/>
                  <a:gd name="T19" fmla="*/ 15 h 116"/>
                  <a:gd name="T20" fmla="*/ 10 w 154"/>
                  <a:gd name="T21" fmla="*/ 33 h 116"/>
                  <a:gd name="T22" fmla="*/ 2 w 154"/>
                  <a:gd name="T23" fmla="*/ 33 h 116"/>
                  <a:gd name="T24" fmla="*/ 2 w 154"/>
                  <a:gd name="T25" fmla="*/ 24 h 116"/>
                  <a:gd name="T26" fmla="*/ 27 w 154"/>
                  <a:gd name="T27" fmla="*/ 3 h 116"/>
                  <a:gd name="T28" fmla="*/ 35 w 154"/>
                  <a:gd name="T29" fmla="*/ 3 h 116"/>
                  <a:gd name="T30" fmla="*/ 54 w 154"/>
                  <a:gd name="T31" fmla="*/ 21 h 116"/>
                  <a:gd name="T32" fmla="*/ 75 w 154"/>
                  <a:gd name="T33" fmla="*/ 2 h 116"/>
                  <a:gd name="T34" fmla="*/ 83 w 154"/>
                  <a:gd name="T35" fmla="*/ 2 h 116"/>
                  <a:gd name="T36" fmla="*/ 104 w 154"/>
                  <a:gd name="T37" fmla="*/ 21 h 116"/>
                  <a:gd name="T38" fmla="*/ 126 w 154"/>
                  <a:gd name="T39" fmla="*/ 2 h 116"/>
                  <a:gd name="T40" fmla="*/ 130 w 154"/>
                  <a:gd name="T41" fmla="*/ 1 h 116"/>
                  <a:gd name="T42" fmla="*/ 134 w 154"/>
                  <a:gd name="T43" fmla="*/ 3 h 116"/>
                  <a:gd name="T44" fmla="*/ 152 w 154"/>
                  <a:gd name="T45" fmla="*/ 25 h 116"/>
                  <a:gd name="T46" fmla="*/ 154 w 154"/>
                  <a:gd name="T47" fmla="*/ 29 h 116"/>
                  <a:gd name="T48" fmla="*/ 154 w 154"/>
                  <a:gd name="T49" fmla="*/ 110 h 116"/>
                  <a:gd name="T50" fmla="*/ 148 w 154"/>
                  <a:gd name="T51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54" h="116">
                    <a:moveTo>
                      <a:pt x="148" y="116"/>
                    </a:moveTo>
                    <a:cubicBezTo>
                      <a:pt x="145" y="116"/>
                      <a:pt x="142" y="114"/>
                      <a:pt x="142" y="110"/>
                    </a:cubicBezTo>
                    <a:cubicBezTo>
                      <a:pt x="142" y="31"/>
                      <a:pt x="142" y="31"/>
                      <a:pt x="142" y="31"/>
                    </a:cubicBezTo>
                    <a:cubicBezTo>
                      <a:pt x="129" y="16"/>
                      <a:pt x="129" y="16"/>
                      <a:pt x="129" y="16"/>
                    </a:cubicBezTo>
                    <a:cubicBezTo>
                      <a:pt x="108" y="34"/>
                      <a:pt x="108" y="34"/>
                      <a:pt x="108" y="34"/>
                    </a:cubicBezTo>
                    <a:cubicBezTo>
                      <a:pt x="105" y="35"/>
                      <a:pt x="102" y="35"/>
                      <a:pt x="100" y="33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58" y="33"/>
                      <a:pt x="58" y="33"/>
                      <a:pt x="58" y="33"/>
                    </a:cubicBezTo>
                    <a:cubicBezTo>
                      <a:pt x="55" y="35"/>
                      <a:pt x="52" y="35"/>
                      <a:pt x="50" y="33"/>
                    </a:cubicBezTo>
                    <a:cubicBezTo>
                      <a:pt x="31" y="15"/>
                      <a:pt x="31" y="15"/>
                      <a:pt x="31" y="15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8" y="36"/>
                      <a:pt x="4" y="35"/>
                      <a:pt x="2" y="33"/>
                    </a:cubicBezTo>
                    <a:cubicBezTo>
                      <a:pt x="0" y="30"/>
                      <a:pt x="0" y="27"/>
                      <a:pt x="2" y="24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9" y="1"/>
                      <a:pt x="33" y="1"/>
                      <a:pt x="35" y="3"/>
                    </a:cubicBezTo>
                    <a:cubicBezTo>
                      <a:pt x="54" y="21"/>
                      <a:pt x="54" y="21"/>
                      <a:pt x="54" y="21"/>
                    </a:cubicBezTo>
                    <a:cubicBezTo>
                      <a:pt x="75" y="2"/>
                      <a:pt x="75" y="2"/>
                      <a:pt x="75" y="2"/>
                    </a:cubicBezTo>
                    <a:cubicBezTo>
                      <a:pt x="77" y="0"/>
                      <a:pt x="81" y="0"/>
                      <a:pt x="83" y="2"/>
                    </a:cubicBezTo>
                    <a:cubicBezTo>
                      <a:pt x="104" y="21"/>
                      <a:pt x="104" y="21"/>
                      <a:pt x="104" y="21"/>
                    </a:cubicBezTo>
                    <a:cubicBezTo>
                      <a:pt x="126" y="2"/>
                      <a:pt x="126" y="2"/>
                      <a:pt x="126" y="2"/>
                    </a:cubicBezTo>
                    <a:cubicBezTo>
                      <a:pt x="127" y="1"/>
                      <a:pt x="129" y="1"/>
                      <a:pt x="130" y="1"/>
                    </a:cubicBezTo>
                    <a:cubicBezTo>
                      <a:pt x="132" y="1"/>
                      <a:pt x="133" y="2"/>
                      <a:pt x="134" y="3"/>
                    </a:cubicBezTo>
                    <a:cubicBezTo>
                      <a:pt x="152" y="25"/>
                      <a:pt x="152" y="25"/>
                      <a:pt x="152" y="25"/>
                    </a:cubicBezTo>
                    <a:cubicBezTo>
                      <a:pt x="153" y="26"/>
                      <a:pt x="154" y="28"/>
                      <a:pt x="154" y="29"/>
                    </a:cubicBezTo>
                    <a:cubicBezTo>
                      <a:pt x="154" y="110"/>
                      <a:pt x="154" y="110"/>
                      <a:pt x="154" y="110"/>
                    </a:cubicBezTo>
                    <a:cubicBezTo>
                      <a:pt x="154" y="114"/>
                      <a:pt x="151" y="116"/>
                      <a:pt x="148" y="116"/>
                    </a:cubicBezTo>
                    <a:close/>
                  </a:path>
                </a:pathLst>
              </a:custGeom>
              <a:grp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xtLst/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21" name="Freeform 1189"/>
              <p:cNvSpPr>
                <a:spLocks/>
              </p:cNvSpPr>
              <p:nvPr/>
            </p:nvSpPr>
            <p:spPr bwMode="auto">
              <a:xfrm>
                <a:off x="6489700" y="4027488"/>
                <a:ext cx="390525" cy="39688"/>
              </a:xfrm>
              <a:custGeom>
                <a:avLst/>
                <a:gdLst>
                  <a:gd name="T0" fmla="*/ 115 w 121"/>
                  <a:gd name="T1" fmla="*/ 12 h 12"/>
                  <a:gd name="T2" fmla="*/ 6 w 121"/>
                  <a:gd name="T3" fmla="*/ 12 h 12"/>
                  <a:gd name="T4" fmla="*/ 0 w 121"/>
                  <a:gd name="T5" fmla="*/ 6 h 12"/>
                  <a:gd name="T6" fmla="*/ 6 w 121"/>
                  <a:gd name="T7" fmla="*/ 0 h 12"/>
                  <a:gd name="T8" fmla="*/ 115 w 121"/>
                  <a:gd name="T9" fmla="*/ 0 h 12"/>
                  <a:gd name="T10" fmla="*/ 121 w 121"/>
                  <a:gd name="T11" fmla="*/ 6 h 12"/>
                  <a:gd name="T12" fmla="*/ 115 w 121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1" h="12">
                    <a:moveTo>
                      <a:pt x="115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19" y="0"/>
                      <a:pt x="121" y="3"/>
                      <a:pt x="121" y="6"/>
                    </a:cubicBezTo>
                    <a:cubicBezTo>
                      <a:pt x="121" y="10"/>
                      <a:pt x="119" y="12"/>
                      <a:pt x="115" y="12"/>
                    </a:cubicBezTo>
                    <a:close/>
                  </a:path>
                </a:pathLst>
              </a:custGeom>
              <a:grp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xtLst/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105" name="Group 1064"/>
            <p:cNvGrpSpPr/>
            <p:nvPr/>
          </p:nvGrpSpPr>
          <p:grpSpPr>
            <a:xfrm>
              <a:off x="4137743" y="3143218"/>
              <a:ext cx="440200" cy="594062"/>
              <a:chOff x="9929813" y="3343275"/>
              <a:chExt cx="400050" cy="962025"/>
            </a:xfrm>
            <a:solidFill>
              <a:sysClr val="windowText" lastClr="000000"/>
            </a:solidFill>
          </p:grpSpPr>
          <p:sp>
            <p:nvSpPr>
              <p:cNvPr id="106" name="Freeform 1250"/>
              <p:cNvSpPr>
                <a:spLocks/>
              </p:cNvSpPr>
              <p:nvPr/>
            </p:nvSpPr>
            <p:spPr bwMode="auto">
              <a:xfrm>
                <a:off x="10013950" y="4273550"/>
                <a:ext cx="234950" cy="31750"/>
              </a:xfrm>
              <a:custGeom>
                <a:avLst/>
                <a:gdLst>
                  <a:gd name="T0" fmla="*/ 68 w 73"/>
                  <a:gd name="T1" fmla="*/ 10 h 10"/>
                  <a:gd name="T2" fmla="*/ 5 w 73"/>
                  <a:gd name="T3" fmla="*/ 10 h 10"/>
                  <a:gd name="T4" fmla="*/ 0 w 73"/>
                  <a:gd name="T5" fmla="*/ 5 h 10"/>
                  <a:gd name="T6" fmla="*/ 5 w 73"/>
                  <a:gd name="T7" fmla="*/ 0 h 10"/>
                  <a:gd name="T8" fmla="*/ 68 w 73"/>
                  <a:gd name="T9" fmla="*/ 0 h 10"/>
                  <a:gd name="T10" fmla="*/ 73 w 73"/>
                  <a:gd name="T11" fmla="*/ 5 h 10"/>
                  <a:gd name="T12" fmla="*/ 68 w 73"/>
                  <a:gd name="T1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3" h="10">
                    <a:moveTo>
                      <a:pt x="68" y="10"/>
                    </a:moveTo>
                    <a:cubicBezTo>
                      <a:pt x="5" y="10"/>
                      <a:pt x="5" y="10"/>
                      <a:pt x="5" y="10"/>
                    </a:cubicBezTo>
                    <a:cubicBezTo>
                      <a:pt x="2" y="10"/>
                      <a:pt x="0" y="8"/>
                      <a:pt x="0" y="5"/>
                    </a:cubicBezTo>
                    <a:cubicBezTo>
                      <a:pt x="0" y="3"/>
                      <a:pt x="2" y="0"/>
                      <a:pt x="5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70" y="0"/>
                      <a:pt x="73" y="3"/>
                      <a:pt x="73" y="5"/>
                    </a:cubicBezTo>
                    <a:cubicBezTo>
                      <a:pt x="73" y="8"/>
                      <a:pt x="70" y="10"/>
                      <a:pt x="68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07" name="Freeform 1251"/>
              <p:cNvSpPr>
                <a:spLocks/>
              </p:cNvSpPr>
              <p:nvPr/>
            </p:nvSpPr>
            <p:spPr bwMode="auto">
              <a:xfrm>
                <a:off x="10117138" y="4073525"/>
                <a:ext cx="31750" cy="196850"/>
              </a:xfrm>
              <a:custGeom>
                <a:avLst/>
                <a:gdLst>
                  <a:gd name="T0" fmla="*/ 5 w 10"/>
                  <a:gd name="T1" fmla="*/ 61 h 61"/>
                  <a:gd name="T2" fmla="*/ 0 w 10"/>
                  <a:gd name="T3" fmla="*/ 56 h 61"/>
                  <a:gd name="T4" fmla="*/ 0 w 10"/>
                  <a:gd name="T5" fmla="*/ 5 h 61"/>
                  <a:gd name="T6" fmla="*/ 5 w 10"/>
                  <a:gd name="T7" fmla="*/ 0 h 61"/>
                  <a:gd name="T8" fmla="*/ 10 w 10"/>
                  <a:gd name="T9" fmla="*/ 5 h 61"/>
                  <a:gd name="T10" fmla="*/ 10 w 10"/>
                  <a:gd name="T11" fmla="*/ 56 h 61"/>
                  <a:gd name="T12" fmla="*/ 5 w 10"/>
                  <a:gd name="T13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61">
                    <a:moveTo>
                      <a:pt x="5" y="61"/>
                    </a:moveTo>
                    <a:cubicBezTo>
                      <a:pt x="2" y="61"/>
                      <a:pt x="0" y="59"/>
                      <a:pt x="0" y="56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8" y="0"/>
                      <a:pt x="10" y="2"/>
                      <a:pt x="10" y="5"/>
                    </a:cubicBezTo>
                    <a:cubicBezTo>
                      <a:pt x="10" y="56"/>
                      <a:pt x="10" y="56"/>
                      <a:pt x="10" y="56"/>
                    </a:cubicBezTo>
                    <a:cubicBezTo>
                      <a:pt x="10" y="59"/>
                      <a:pt x="8" y="61"/>
                      <a:pt x="5" y="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08" name="Freeform 1252"/>
              <p:cNvSpPr>
                <a:spLocks noEditPoints="1"/>
              </p:cNvSpPr>
              <p:nvPr/>
            </p:nvSpPr>
            <p:spPr bwMode="auto">
              <a:xfrm>
                <a:off x="9929813" y="3860800"/>
                <a:ext cx="200025" cy="203200"/>
              </a:xfrm>
              <a:custGeom>
                <a:avLst/>
                <a:gdLst>
                  <a:gd name="T0" fmla="*/ 56 w 62"/>
                  <a:gd name="T1" fmla="*/ 63 h 63"/>
                  <a:gd name="T2" fmla="*/ 56 w 62"/>
                  <a:gd name="T3" fmla="*/ 63 h 63"/>
                  <a:gd name="T4" fmla="*/ 16 w 62"/>
                  <a:gd name="T5" fmla="*/ 46 h 63"/>
                  <a:gd name="T6" fmla="*/ 1 w 62"/>
                  <a:gd name="T7" fmla="*/ 5 h 63"/>
                  <a:gd name="T8" fmla="*/ 2 w 62"/>
                  <a:gd name="T9" fmla="*/ 2 h 63"/>
                  <a:gd name="T10" fmla="*/ 6 w 62"/>
                  <a:gd name="T11" fmla="*/ 0 h 63"/>
                  <a:gd name="T12" fmla="*/ 61 w 62"/>
                  <a:gd name="T13" fmla="*/ 58 h 63"/>
                  <a:gd name="T14" fmla="*/ 56 w 62"/>
                  <a:gd name="T15" fmla="*/ 63 h 63"/>
                  <a:gd name="T16" fmla="*/ 11 w 62"/>
                  <a:gd name="T17" fmla="*/ 11 h 63"/>
                  <a:gd name="T18" fmla="*/ 24 w 62"/>
                  <a:gd name="T19" fmla="*/ 39 h 63"/>
                  <a:gd name="T20" fmla="*/ 51 w 62"/>
                  <a:gd name="T21" fmla="*/ 53 h 63"/>
                  <a:gd name="T22" fmla="*/ 11 w 62"/>
                  <a:gd name="T23" fmla="*/ 1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2" h="63">
                    <a:moveTo>
                      <a:pt x="56" y="63"/>
                    </a:moveTo>
                    <a:cubicBezTo>
                      <a:pt x="56" y="63"/>
                      <a:pt x="56" y="63"/>
                      <a:pt x="56" y="63"/>
                    </a:cubicBezTo>
                    <a:cubicBezTo>
                      <a:pt x="41" y="63"/>
                      <a:pt x="27" y="56"/>
                      <a:pt x="16" y="46"/>
                    </a:cubicBezTo>
                    <a:cubicBezTo>
                      <a:pt x="6" y="35"/>
                      <a:pt x="0" y="20"/>
                      <a:pt x="1" y="5"/>
                    </a:cubicBezTo>
                    <a:cubicBezTo>
                      <a:pt x="1" y="4"/>
                      <a:pt x="1" y="2"/>
                      <a:pt x="2" y="2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37" y="1"/>
                      <a:pt x="62" y="27"/>
                      <a:pt x="61" y="58"/>
                    </a:cubicBezTo>
                    <a:cubicBezTo>
                      <a:pt x="61" y="61"/>
                      <a:pt x="59" y="63"/>
                      <a:pt x="56" y="63"/>
                    </a:cubicBezTo>
                    <a:close/>
                    <a:moveTo>
                      <a:pt x="11" y="11"/>
                    </a:moveTo>
                    <a:cubicBezTo>
                      <a:pt x="12" y="21"/>
                      <a:pt x="16" y="31"/>
                      <a:pt x="24" y="39"/>
                    </a:cubicBezTo>
                    <a:cubicBezTo>
                      <a:pt x="31" y="46"/>
                      <a:pt x="41" y="51"/>
                      <a:pt x="51" y="53"/>
                    </a:cubicBezTo>
                    <a:cubicBezTo>
                      <a:pt x="49" y="31"/>
                      <a:pt x="32" y="14"/>
                      <a:pt x="1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09" name="Freeform 1253"/>
              <p:cNvSpPr>
                <a:spLocks noEditPoints="1"/>
              </p:cNvSpPr>
              <p:nvPr/>
            </p:nvSpPr>
            <p:spPr bwMode="auto">
              <a:xfrm>
                <a:off x="10133013" y="3860800"/>
                <a:ext cx="196850" cy="203200"/>
              </a:xfrm>
              <a:custGeom>
                <a:avLst/>
                <a:gdLst>
                  <a:gd name="T0" fmla="*/ 5 w 61"/>
                  <a:gd name="T1" fmla="*/ 63 h 63"/>
                  <a:gd name="T2" fmla="*/ 0 w 61"/>
                  <a:gd name="T3" fmla="*/ 58 h 63"/>
                  <a:gd name="T4" fmla="*/ 56 w 61"/>
                  <a:gd name="T5" fmla="*/ 0 h 63"/>
                  <a:gd name="T6" fmla="*/ 59 w 61"/>
                  <a:gd name="T7" fmla="*/ 2 h 63"/>
                  <a:gd name="T8" fmla="*/ 61 w 61"/>
                  <a:gd name="T9" fmla="*/ 5 h 63"/>
                  <a:gd name="T10" fmla="*/ 45 w 61"/>
                  <a:gd name="T11" fmla="*/ 46 h 63"/>
                  <a:gd name="T12" fmla="*/ 5 w 61"/>
                  <a:gd name="T13" fmla="*/ 63 h 63"/>
                  <a:gd name="T14" fmla="*/ 5 w 61"/>
                  <a:gd name="T15" fmla="*/ 63 h 63"/>
                  <a:gd name="T16" fmla="*/ 51 w 61"/>
                  <a:gd name="T17" fmla="*/ 11 h 63"/>
                  <a:gd name="T18" fmla="*/ 10 w 61"/>
                  <a:gd name="T19" fmla="*/ 53 h 63"/>
                  <a:gd name="T20" fmla="*/ 38 w 61"/>
                  <a:gd name="T21" fmla="*/ 39 h 63"/>
                  <a:gd name="T22" fmla="*/ 51 w 61"/>
                  <a:gd name="T23" fmla="*/ 1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1" h="63">
                    <a:moveTo>
                      <a:pt x="5" y="63"/>
                    </a:moveTo>
                    <a:cubicBezTo>
                      <a:pt x="3" y="63"/>
                      <a:pt x="0" y="61"/>
                      <a:pt x="0" y="58"/>
                    </a:cubicBezTo>
                    <a:cubicBezTo>
                      <a:pt x="0" y="27"/>
                      <a:pt x="24" y="1"/>
                      <a:pt x="56" y="0"/>
                    </a:cubicBezTo>
                    <a:cubicBezTo>
                      <a:pt x="57" y="0"/>
                      <a:pt x="58" y="1"/>
                      <a:pt x="59" y="2"/>
                    </a:cubicBezTo>
                    <a:cubicBezTo>
                      <a:pt x="60" y="2"/>
                      <a:pt x="61" y="4"/>
                      <a:pt x="61" y="5"/>
                    </a:cubicBezTo>
                    <a:cubicBezTo>
                      <a:pt x="61" y="20"/>
                      <a:pt x="56" y="35"/>
                      <a:pt x="45" y="46"/>
                    </a:cubicBezTo>
                    <a:cubicBezTo>
                      <a:pt x="35" y="56"/>
                      <a:pt x="21" y="63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close/>
                    <a:moveTo>
                      <a:pt x="51" y="11"/>
                    </a:moveTo>
                    <a:cubicBezTo>
                      <a:pt x="29" y="14"/>
                      <a:pt x="12" y="31"/>
                      <a:pt x="10" y="53"/>
                    </a:cubicBezTo>
                    <a:cubicBezTo>
                      <a:pt x="21" y="51"/>
                      <a:pt x="30" y="46"/>
                      <a:pt x="38" y="39"/>
                    </a:cubicBezTo>
                    <a:cubicBezTo>
                      <a:pt x="45" y="31"/>
                      <a:pt x="50" y="21"/>
                      <a:pt x="5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10" name="Freeform 1254"/>
              <p:cNvSpPr>
                <a:spLocks noEditPoints="1"/>
              </p:cNvSpPr>
              <p:nvPr/>
            </p:nvSpPr>
            <p:spPr bwMode="auto">
              <a:xfrm>
                <a:off x="9929813" y="3692525"/>
                <a:ext cx="196850" cy="203200"/>
              </a:xfrm>
              <a:custGeom>
                <a:avLst/>
                <a:gdLst>
                  <a:gd name="T0" fmla="*/ 56 w 61"/>
                  <a:gd name="T1" fmla="*/ 63 h 63"/>
                  <a:gd name="T2" fmla="*/ 56 w 61"/>
                  <a:gd name="T3" fmla="*/ 63 h 63"/>
                  <a:gd name="T4" fmla="*/ 16 w 61"/>
                  <a:gd name="T5" fmla="*/ 45 h 63"/>
                  <a:gd name="T6" fmla="*/ 1 w 61"/>
                  <a:gd name="T7" fmla="*/ 5 h 63"/>
                  <a:gd name="T8" fmla="*/ 6 w 61"/>
                  <a:gd name="T9" fmla="*/ 0 h 63"/>
                  <a:gd name="T10" fmla="*/ 45 w 61"/>
                  <a:gd name="T11" fmla="*/ 17 h 63"/>
                  <a:gd name="T12" fmla="*/ 61 w 61"/>
                  <a:gd name="T13" fmla="*/ 58 h 63"/>
                  <a:gd name="T14" fmla="*/ 56 w 61"/>
                  <a:gd name="T15" fmla="*/ 63 h 63"/>
                  <a:gd name="T16" fmla="*/ 11 w 61"/>
                  <a:gd name="T17" fmla="*/ 10 h 63"/>
                  <a:gd name="T18" fmla="*/ 24 w 61"/>
                  <a:gd name="T19" fmla="*/ 38 h 63"/>
                  <a:gd name="T20" fmla="*/ 51 w 61"/>
                  <a:gd name="T21" fmla="*/ 52 h 63"/>
                  <a:gd name="T22" fmla="*/ 38 w 61"/>
                  <a:gd name="T23" fmla="*/ 24 h 63"/>
                  <a:gd name="T24" fmla="*/ 11 w 61"/>
                  <a:gd name="T25" fmla="*/ 1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1" h="63">
                    <a:moveTo>
                      <a:pt x="56" y="63"/>
                    </a:moveTo>
                    <a:cubicBezTo>
                      <a:pt x="56" y="63"/>
                      <a:pt x="56" y="63"/>
                      <a:pt x="56" y="63"/>
                    </a:cubicBezTo>
                    <a:cubicBezTo>
                      <a:pt x="41" y="62"/>
                      <a:pt x="27" y="56"/>
                      <a:pt x="16" y="45"/>
                    </a:cubicBezTo>
                    <a:cubicBezTo>
                      <a:pt x="6" y="34"/>
                      <a:pt x="0" y="20"/>
                      <a:pt x="1" y="5"/>
                    </a:cubicBezTo>
                    <a:cubicBezTo>
                      <a:pt x="1" y="2"/>
                      <a:pt x="3" y="0"/>
                      <a:pt x="6" y="0"/>
                    </a:cubicBezTo>
                    <a:cubicBezTo>
                      <a:pt x="21" y="0"/>
                      <a:pt x="35" y="6"/>
                      <a:pt x="45" y="17"/>
                    </a:cubicBezTo>
                    <a:cubicBezTo>
                      <a:pt x="56" y="28"/>
                      <a:pt x="61" y="43"/>
                      <a:pt x="61" y="58"/>
                    </a:cubicBezTo>
                    <a:cubicBezTo>
                      <a:pt x="61" y="60"/>
                      <a:pt x="59" y="63"/>
                      <a:pt x="56" y="63"/>
                    </a:cubicBezTo>
                    <a:close/>
                    <a:moveTo>
                      <a:pt x="11" y="10"/>
                    </a:moveTo>
                    <a:cubicBezTo>
                      <a:pt x="12" y="21"/>
                      <a:pt x="16" y="30"/>
                      <a:pt x="24" y="38"/>
                    </a:cubicBezTo>
                    <a:cubicBezTo>
                      <a:pt x="31" y="46"/>
                      <a:pt x="41" y="51"/>
                      <a:pt x="51" y="52"/>
                    </a:cubicBezTo>
                    <a:cubicBezTo>
                      <a:pt x="50" y="42"/>
                      <a:pt x="46" y="32"/>
                      <a:pt x="38" y="24"/>
                    </a:cubicBezTo>
                    <a:cubicBezTo>
                      <a:pt x="31" y="16"/>
                      <a:pt x="21" y="12"/>
                      <a:pt x="1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11" name="Freeform 1255"/>
              <p:cNvSpPr>
                <a:spLocks noEditPoints="1"/>
              </p:cNvSpPr>
              <p:nvPr/>
            </p:nvSpPr>
            <p:spPr bwMode="auto">
              <a:xfrm>
                <a:off x="10133013" y="3692525"/>
                <a:ext cx="196850" cy="203200"/>
              </a:xfrm>
              <a:custGeom>
                <a:avLst/>
                <a:gdLst>
                  <a:gd name="T0" fmla="*/ 5 w 61"/>
                  <a:gd name="T1" fmla="*/ 63 h 63"/>
                  <a:gd name="T2" fmla="*/ 0 w 61"/>
                  <a:gd name="T3" fmla="*/ 58 h 63"/>
                  <a:gd name="T4" fmla="*/ 16 w 61"/>
                  <a:gd name="T5" fmla="*/ 17 h 63"/>
                  <a:gd name="T6" fmla="*/ 56 w 61"/>
                  <a:gd name="T7" fmla="*/ 0 h 63"/>
                  <a:gd name="T8" fmla="*/ 61 w 61"/>
                  <a:gd name="T9" fmla="*/ 5 h 63"/>
                  <a:gd name="T10" fmla="*/ 45 w 61"/>
                  <a:gd name="T11" fmla="*/ 45 h 63"/>
                  <a:gd name="T12" fmla="*/ 5 w 61"/>
                  <a:gd name="T13" fmla="*/ 63 h 63"/>
                  <a:gd name="T14" fmla="*/ 5 w 61"/>
                  <a:gd name="T15" fmla="*/ 63 h 63"/>
                  <a:gd name="T16" fmla="*/ 51 w 61"/>
                  <a:gd name="T17" fmla="*/ 10 h 63"/>
                  <a:gd name="T18" fmla="*/ 23 w 61"/>
                  <a:gd name="T19" fmla="*/ 24 h 63"/>
                  <a:gd name="T20" fmla="*/ 10 w 61"/>
                  <a:gd name="T21" fmla="*/ 52 h 63"/>
                  <a:gd name="T22" fmla="*/ 38 w 61"/>
                  <a:gd name="T23" fmla="*/ 38 h 63"/>
                  <a:gd name="T24" fmla="*/ 51 w 61"/>
                  <a:gd name="T25" fmla="*/ 1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1" h="63">
                    <a:moveTo>
                      <a:pt x="5" y="63"/>
                    </a:moveTo>
                    <a:cubicBezTo>
                      <a:pt x="3" y="63"/>
                      <a:pt x="0" y="60"/>
                      <a:pt x="0" y="58"/>
                    </a:cubicBezTo>
                    <a:cubicBezTo>
                      <a:pt x="0" y="43"/>
                      <a:pt x="6" y="28"/>
                      <a:pt x="16" y="17"/>
                    </a:cubicBezTo>
                    <a:cubicBezTo>
                      <a:pt x="26" y="6"/>
                      <a:pt x="41" y="0"/>
                      <a:pt x="56" y="0"/>
                    </a:cubicBezTo>
                    <a:cubicBezTo>
                      <a:pt x="59" y="0"/>
                      <a:pt x="61" y="2"/>
                      <a:pt x="61" y="5"/>
                    </a:cubicBezTo>
                    <a:cubicBezTo>
                      <a:pt x="61" y="20"/>
                      <a:pt x="56" y="34"/>
                      <a:pt x="45" y="45"/>
                    </a:cubicBezTo>
                    <a:cubicBezTo>
                      <a:pt x="35" y="56"/>
                      <a:pt x="21" y="62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close/>
                    <a:moveTo>
                      <a:pt x="51" y="10"/>
                    </a:moveTo>
                    <a:cubicBezTo>
                      <a:pt x="40" y="12"/>
                      <a:pt x="31" y="16"/>
                      <a:pt x="23" y="24"/>
                    </a:cubicBezTo>
                    <a:cubicBezTo>
                      <a:pt x="16" y="32"/>
                      <a:pt x="11" y="42"/>
                      <a:pt x="10" y="52"/>
                    </a:cubicBezTo>
                    <a:cubicBezTo>
                      <a:pt x="21" y="51"/>
                      <a:pt x="30" y="46"/>
                      <a:pt x="38" y="38"/>
                    </a:cubicBezTo>
                    <a:cubicBezTo>
                      <a:pt x="45" y="30"/>
                      <a:pt x="50" y="21"/>
                      <a:pt x="5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12" name="Freeform 1256"/>
              <p:cNvSpPr>
                <a:spLocks noEditPoints="1"/>
              </p:cNvSpPr>
              <p:nvPr/>
            </p:nvSpPr>
            <p:spPr bwMode="auto">
              <a:xfrm>
                <a:off x="9929813" y="3521075"/>
                <a:ext cx="200025" cy="203200"/>
              </a:xfrm>
              <a:custGeom>
                <a:avLst/>
                <a:gdLst>
                  <a:gd name="T0" fmla="*/ 56 w 62"/>
                  <a:gd name="T1" fmla="*/ 63 h 63"/>
                  <a:gd name="T2" fmla="*/ 56 w 62"/>
                  <a:gd name="T3" fmla="*/ 63 h 63"/>
                  <a:gd name="T4" fmla="*/ 1 w 62"/>
                  <a:gd name="T5" fmla="*/ 5 h 63"/>
                  <a:gd name="T6" fmla="*/ 2 w 62"/>
                  <a:gd name="T7" fmla="*/ 2 h 63"/>
                  <a:gd name="T8" fmla="*/ 6 w 62"/>
                  <a:gd name="T9" fmla="*/ 0 h 63"/>
                  <a:gd name="T10" fmla="*/ 61 w 62"/>
                  <a:gd name="T11" fmla="*/ 58 h 63"/>
                  <a:gd name="T12" fmla="*/ 60 w 62"/>
                  <a:gd name="T13" fmla="*/ 62 h 63"/>
                  <a:gd name="T14" fmla="*/ 56 w 62"/>
                  <a:gd name="T15" fmla="*/ 63 h 63"/>
                  <a:gd name="T16" fmla="*/ 11 w 62"/>
                  <a:gd name="T17" fmla="*/ 11 h 63"/>
                  <a:gd name="T18" fmla="*/ 51 w 62"/>
                  <a:gd name="T19" fmla="*/ 53 h 63"/>
                  <a:gd name="T20" fmla="*/ 11 w 62"/>
                  <a:gd name="T21" fmla="*/ 1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2" h="63">
                    <a:moveTo>
                      <a:pt x="56" y="63"/>
                    </a:moveTo>
                    <a:cubicBezTo>
                      <a:pt x="56" y="63"/>
                      <a:pt x="56" y="63"/>
                      <a:pt x="56" y="63"/>
                    </a:cubicBezTo>
                    <a:cubicBezTo>
                      <a:pt x="25" y="62"/>
                      <a:pt x="0" y="36"/>
                      <a:pt x="1" y="5"/>
                    </a:cubicBezTo>
                    <a:cubicBezTo>
                      <a:pt x="1" y="4"/>
                      <a:pt x="1" y="3"/>
                      <a:pt x="2" y="2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37" y="1"/>
                      <a:pt x="62" y="27"/>
                      <a:pt x="61" y="58"/>
                    </a:cubicBezTo>
                    <a:cubicBezTo>
                      <a:pt x="61" y="60"/>
                      <a:pt x="61" y="61"/>
                      <a:pt x="60" y="62"/>
                    </a:cubicBezTo>
                    <a:cubicBezTo>
                      <a:pt x="59" y="63"/>
                      <a:pt x="57" y="63"/>
                      <a:pt x="56" y="63"/>
                    </a:cubicBezTo>
                    <a:close/>
                    <a:moveTo>
                      <a:pt x="11" y="11"/>
                    </a:moveTo>
                    <a:cubicBezTo>
                      <a:pt x="13" y="32"/>
                      <a:pt x="30" y="50"/>
                      <a:pt x="51" y="53"/>
                    </a:cubicBezTo>
                    <a:cubicBezTo>
                      <a:pt x="49" y="31"/>
                      <a:pt x="32" y="14"/>
                      <a:pt x="1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13" name="Freeform 1257"/>
              <p:cNvSpPr>
                <a:spLocks noEditPoints="1"/>
              </p:cNvSpPr>
              <p:nvPr/>
            </p:nvSpPr>
            <p:spPr bwMode="auto">
              <a:xfrm>
                <a:off x="10133013" y="3521075"/>
                <a:ext cx="196850" cy="203200"/>
              </a:xfrm>
              <a:custGeom>
                <a:avLst/>
                <a:gdLst>
                  <a:gd name="T0" fmla="*/ 5 w 61"/>
                  <a:gd name="T1" fmla="*/ 63 h 63"/>
                  <a:gd name="T2" fmla="*/ 2 w 61"/>
                  <a:gd name="T3" fmla="*/ 62 h 63"/>
                  <a:gd name="T4" fmla="*/ 0 w 61"/>
                  <a:gd name="T5" fmla="*/ 58 h 63"/>
                  <a:gd name="T6" fmla="*/ 56 w 61"/>
                  <a:gd name="T7" fmla="*/ 0 h 63"/>
                  <a:gd name="T8" fmla="*/ 59 w 61"/>
                  <a:gd name="T9" fmla="*/ 2 h 63"/>
                  <a:gd name="T10" fmla="*/ 61 w 61"/>
                  <a:gd name="T11" fmla="*/ 5 h 63"/>
                  <a:gd name="T12" fmla="*/ 5 w 61"/>
                  <a:gd name="T13" fmla="*/ 63 h 63"/>
                  <a:gd name="T14" fmla="*/ 5 w 61"/>
                  <a:gd name="T15" fmla="*/ 63 h 63"/>
                  <a:gd name="T16" fmla="*/ 51 w 61"/>
                  <a:gd name="T17" fmla="*/ 11 h 63"/>
                  <a:gd name="T18" fmla="*/ 10 w 61"/>
                  <a:gd name="T19" fmla="*/ 53 h 63"/>
                  <a:gd name="T20" fmla="*/ 51 w 61"/>
                  <a:gd name="T21" fmla="*/ 1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" h="63">
                    <a:moveTo>
                      <a:pt x="5" y="63"/>
                    </a:moveTo>
                    <a:cubicBezTo>
                      <a:pt x="4" y="63"/>
                      <a:pt x="3" y="63"/>
                      <a:pt x="2" y="62"/>
                    </a:cubicBezTo>
                    <a:cubicBezTo>
                      <a:pt x="1" y="61"/>
                      <a:pt x="0" y="60"/>
                      <a:pt x="0" y="58"/>
                    </a:cubicBezTo>
                    <a:cubicBezTo>
                      <a:pt x="0" y="27"/>
                      <a:pt x="24" y="1"/>
                      <a:pt x="56" y="0"/>
                    </a:cubicBezTo>
                    <a:cubicBezTo>
                      <a:pt x="57" y="0"/>
                      <a:pt x="58" y="1"/>
                      <a:pt x="59" y="2"/>
                    </a:cubicBezTo>
                    <a:cubicBezTo>
                      <a:pt x="60" y="3"/>
                      <a:pt x="61" y="4"/>
                      <a:pt x="61" y="5"/>
                    </a:cubicBezTo>
                    <a:cubicBezTo>
                      <a:pt x="61" y="36"/>
                      <a:pt x="37" y="62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close/>
                    <a:moveTo>
                      <a:pt x="51" y="11"/>
                    </a:moveTo>
                    <a:cubicBezTo>
                      <a:pt x="29" y="14"/>
                      <a:pt x="12" y="31"/>
                      <a:pt x="10" y="53"/>
                    </a:cubicBezTo>
                    <a:cubicBezTo>
                      <a:pt x="32" y="50"/>
                      <a:pt x="49" y="32"/>
                      <a:pt x="5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14" name="Freeform 1258"/>
              <p:cNvSpPr>
                <a:spLocks noEditPoints="1"/>
              </p:cNvSpPr>
              <p:nvPr/>
            </p:nvSpPr>
            <p:spPr bwMode="auto">
              <a:xfrm>
                <a:off x="10048875" y="3343275"/>
                <a:ext cx="168275" cy="268288"/>
              </a:xfrm>
              <a:custGeom>
                <a:avLst/>
                <a:gdLst>
                  <a:gd name="T0" fmla="*/ 27 w 52"/>
                  <a:gd name="T1" fmla="*/ 83 h 83"/>
                  <a:gd name="T2" fmla="*/ 24 w 52"/>
                  <a:gd name="T3" fmla="*/ 82 h 83"/>
                  <a:gd name="T4" fmla="*/ 22 w 52"/>
                  <a:gd name="T5" fmla="*/ 2 h 83"/>
                  <a:gd name="T6" fmla="*/ 25 w 52"/>
                  <a:gd name="T7" fmla="*/ 0 h 83"/>
                  <a:gd name="T8" fmla="*/ 29 w 52"/>
                  <a:gd name="T9" fmla="*/ 2 h 83"/>
                  <a:gd name="T10" fmla="*/ 31 w 52"/>
                  <a:gd name="T11" fmla="*/ 82 h 83"/>
                  <a:gd name="T12" fmla="*/ 27 w 52"/>
                  <a:gd name="T13" fmla="*/ 83 h 83"/>
                  <a:gd name="T14" fmla="*/ 27 w 52"/>
                  <a:gd name="T15" fmla="*/ 83 h 83"/>
                  <a:gd name="T16" fmla="*/ 26 w 52"/>
                  <a:gd name="T17" fmla="*/ 13 h 83"/>
                  <a:gd name="T18" fmla="*/ 27 w 52"/>
                  <a:gd name="T19" fmla="*/ 71 h 83"/>
                  <a:gd name="T20" fmla="*/ 26 w 52"/>
                  <a:gd name="T21" fmla="*/ 1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83">
                    <a:moveTo>
                      <a:pt x="27" y="83"/>
                    </a:moveTo>
                    <a:cubicBezTo>
                      <a:pt x="26" y="83"/>
                      <a:pt x="25" y="83"/>
                      <a:pt x="24" y="82"/>
                    </a:cubicBezTo>
                    <a:cubicBezTo>
                      <a:pt x="1" y="60"/>
                      <a:pt x="0" y="24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0"/>
                      <a:pt x="28" y="1"/>
                      <a:pt x="29" y="2"/>
                    </a:cubicBezTo>
                    <a:cubicBezTo>
                      <a:pt x="51" y="23"/>
                      <a:pt x="52" y="59"/>
                      <a:pt x="31" y="82"/>
                    </a:cubicBezTo>
                    <a:cubicBezTo>
                      <a:pt x="30" y="83"/>
                      <a:pt x="29" y="83"/>
                      <a:pt x="27" y="83"/>
                    </a:cubicBezTo>
                    <a:cubicBezTo>
                      <a:pt x="27" y="83"/>
                      <a:pt x="27" y="83"/>
                      <a:pt x="27" y="83"/>
                    </a:cubicBezTo>
                    <a:close/>
                    <a:moveTo>
                      <a:pt x="26" y="13"/>
                    </a:moveTo>
                    <a:cubicBezTo>
                      <a:pt x="12" y="30"/>
                      <a:pt x="13" y="54"/>
                      <a:pt x="27" y="71"/>
                    </a:cubicBezTo>
                    <a:cubicBezTo>
                      <a:pt x="40" y="54"/>
                      <a:pt x="39" y="29"/>
                      <a:pt x="26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2083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139" name="Скругленный прямоугольник 138"/>
          <p:cNvSpPr/>
          <p:nvPr/>
        </p:nvSpPr>
        <p:spPr>
          <a:xfrm>
            <a:off x="5631045" y="4898253"/>
            <a:ext cx="6687952" cy="3084767"/>
          </a:xfrm>
          <a:prstGeom prst="roundRect">
            <a:avLst>
              <a:gd name="adj" fmla="val 2930"/>
            </a:avLst>
          </a:prstGeom>
          <a:solidFill>
            <a:sysClr val="window" lastClr="FFFFFF">
              <a:lumMod val="95000"/>
            </a:sysClr>
          </a:solidFill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40" name="Freeform 21"/>
          <p:cNvSpPr>
            <a:spLocks noChangeAspect="1"/>
          </p:cNvSpPr>
          <p:nvPr/>
        </p:nvSpPr>
        <p:spPr bwMode="auto">
          <a:xfrm>
            <a:off x="5909663" y="5032498"/>
            <a:ext cx="990848" cy="951436"/>
          </a:xfrm>
          <a:custGeom>
            <a:avLst/>
            <a:gdLst/>
            <a:ahLst/>
            <a:cxnLst>
              <a:cxn ang="0">
                <a:pos x="60" y="55"/>
              </a:cxn>
              <a:cxn ang="0">
                <a:pos x="47" y="42"/>
              </a:cxn>
              <a:cxn ang="0">
                <a:pos x="52" y="32"/>
              </a:cxn>
              <a:cxn ang="0">
                <a:pos x="55" y="25"/>
              </a:cxn>
              <a:cxn ang="0">
                <a:pos x="54" y="21"/>
              </a:cxn>
              <a:cxn ang="0">
                <a:pos x="55" y="14"/>
              </a:cxn>
              <a:cxn ang="0">
                <a:pos x="39" y="0"/>
              </a:cxn>
              <a:cxn ang="0">
                <a:pos x="22" y="14"/>
              </a:cxn>
              <a:cxn ang="0">
                <a:pos x="23" y="21"/>
              </a:cxn>
              <a:cxn ang="0">
                <a:pos x="22" y="25"/>
              </a:cxn>
              <a:cxn ang="0">
                <a:pos x="26" y="32"/>
              </a:cxn>
              <a:cxn ang="0">
                <a:pos x="30" y="42"/>
              </a:cxn>
              <a:cxn ang="0">
                <a:pos x="17" y="55"/>
              </a:cxn>
              <a:cxn ang="0">
                <a:pos x="0" y="65"/>
              </a:cxn>
              <a:cxn ang="0">
                <a:pos x="0" y="74"/>
              </a:cxn>
              <a:cxn ang="0">
                <a:pos x="39" y="74"/>
              </a:cxn>
              <a:cxn ang="0">
                <a:pos x="77" y="74"/>
              </a:cxn>
              <a:cxn ang="0">
                <a:pos x="77" y="65"/>
              </a:cxn>
              <a:cxn ang="0">
                <a:pos x="60" y="55"/>
              </a:cxn>
            </a:cxnLst>
            <a:rect l="0" t="0" r="r" b="b"/>
            <a:pathLst>
              <a:path w="77" h="74">
                <a:moveTo>
                  <a:pt x="60" y="55"/>
                </a:moveTo>
                <a:cubicBezTo>
                  <a:pt x="50" y="51"/>
                  <a:pt x="47" y="48"/>
                  <a:pt x="47" y="42"/>
                </a:cubicBezTo>
                <a:cubicBezTo>
                  <a:pt x="47" y="38"/>
                  <a:pt x="50" y="39"/>
                  <a:pt x="52" y="32"/>
                </a:cubicBezTo>
                <a:cubicBezTo>
                  <a:pt x="52" y="29"/>
                  <a:pt x="55" y="31"/>
                  <a:pt x="55" y="25"/>
                </a:cubicBezTo>
                <a:cubicBezTo>
                  <a:pt x="55" y="22"/>
                  <a:pt x="54" y="21"/>
                  <a:pt x="54" y="21"/>
                </a:cubicBezTo>
                <a:cubicBezTo>
                  <a:pt x="54" y="21"/>
                  <a:pt x="55" y="17"/>
                  <a:pt x="55" y="14"/>
                </a:cubicBezTo>
                <a:cubicBezTo>
                  <a:pt x="55" y="10"/>
                  <a:pt x="53" y="0"/>
                  <a:pt x="39" y="0"/>
                </a:cubicBezTo>
                <a:cubicBezTo>
                  <a:pt x="25" y="0"/>
                  <a:pt x="22" y="10"/>
                  <a:pt x="22" y="14"/>
                </a:cubicBezTo>
                <a:cubicBezTo>
                  <a:pt x="23" y="17"/>
                  <a:pt x="23" y="21"/>
                  <a:pt x="23" y="21"/>
                </a:cubicBezTo>
                <a:cubicBezTo>
                  <a:pt x="23" y="21"/>
                  <a:pt x="22" y="22"/>
                  <a:pt x="22" y="25"/>
                </a:cubicBezTo>
                <a:cubicBezTo>
                  <a:pt x="22" y="31"/>
                  <a:pt x="25" y="29"/>
                  <a:pt x="26" y="32"/>
                </a:cubicBezTo>
                <a:cubicBezTo>
                  <a:pt x="27" y="39"/>
                  <a:pt x="30" y="38"/>
                  <a:pt x="30" y="42"/>
                </a:cubicBezTo>
                <a:cubicBezTo>
                  <a:pt x="30" y="48"/>
                  <a:pt x="27" y="51"/>
                  <a:pt x="17" y="55"/>
                </a:cubicBezTo>
                <a:cubicBezTo>
                  <a:pt x="7" y="59"/>
                  <a:pt x="0" y="62"/>
                  <a:pt x="0" y="65"/>
                </a:cubicBezTo>
                <a:cubicBezTo>
                  <a:pt x="0" y="68"/>
                  <a:pt x="0" y="74"/>
                  <a:pt x="0" y="74"/>
                </a:cubicBezTo>
                <a:cubicBezTo>
                  <a:pt x="39" y="74"/>
                  <a:pt x="39" y="74"/>
                  <a:pt x="39" y="74"/>
                </a:cubicBezTo>
                <a:cubicBezTo>
                  <a:pt x="77" y="74"/>
                  <a:pt x="77" y="74"/>
                  <a:pt x="77" y="74"/>
                </a:cubicBezTo>
                <a:cubicBezTo>
                  <a:pt x="77" y="74"/>
                  <a:pt x="77" y="68"/>
                  <a:pt x="77" y="65"/>
                </a:cubicBezTo>
                <a:cubicBezTo>
                  <a:pt x="77" y="62"/>
                  <a:pt x="71" y="59"/>
                  <a:pt x="60" y="55"/>
                </a:cubicBezTo>
                <a:close/>
              </a:path>
            </a:pathLst>
          </a:custGeom>
          <a:solidFill>
            <a:srgbClr val="1F4E79"/>
          </a:solidFill>
          <a:ln w="19050">
            <a:noFill/>
            <a:round/>
            <a:headEnd/>
            <a:tailEnd/>
          </a:ln>
        </p:spPr>
        <p:txBody>
          <a:bodyPr vert="horz" wrap="square" lIns="98694" tIns="49347" rIns="98694" bIns="49347" numCol="1" anchor="t" anchorCtr="0" compatLnSpc="1">
            <a:prstTxWarp prst="textNoShape">
              <a:avLst/>
            </a:prstTxWarp>
          </a:bodyPr>
          <a:lstStyle/>
          <a:p>
            <a:pPr defTabSz="986912"/>
            <a:endParaRPr lang="en-GB" sz="28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7034108" y="4966909"/>
            <a:ext cx="5261401" cy="1550024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defTabSz="957263" fontAlgn="auto">
              <a:lnSpc>
                <a:spcPct val="106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Субъекты индивидуального и малого </a:t>
            </a:r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предпринимательства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(ИМП)</a:t>
            </a:r>
            <a:r>
              <a:rPr lang="en-US" sz="1600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*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*, в том числе поставщики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крупнейших заказчиков, определяемых Правительством Российской Федерации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, включенные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в Единый реестр субъектов малого и среднего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предпринимательства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854608" y="5976329"/>
            <a:ext cx="1100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1F4E79"/>
                </a:solidFill>
                <a:latin typeface="Arial Narrow" panose="020B0606020202030204" pitchFamily="34" charset="0"/>
                <a:cs typeface="+mn-cs"/>
              </a:rPr>
              <a:t>Профиль клиента</a:t>
            </a:r>
            <a:endParaRPr lang="ru-RU" sz="1800" b="1" dirty="0">
              <a:solidFill>
                <a:srgbClr val="1F4E79"/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143" name="L-Shape 10"/>
          <p:cNvSpPr/>
          <p:nvPr/>
        </p:nvSpPr>
        <p:spPr>
          <a:xfrm rot="13701821">
            <a:off x="7357137" y="6761497"/>
            <a:ext cx="226876" cy="226876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1F4E7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5622846" y="6705658"/>
            <a:ext cx="180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859536" fontAlgn="t">
              <a:spcBef>
                <a:spcPts val="2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1F4E79"/>
                </a:solidFill>
                <a:latin typeface="Arial Narrow" panose="020B0606020202030204" pitchFamily="34" charset="0"/>
                <a:cs typeface="+mn-cs"/>
              </a:rPr>
              <a:t>Величина дохода</a:t>
            </a:r>
            <a:endParaRPr lang="en-US" sz="1600" b="1" dirty="0">
              <a:solidFill>
                <a:srgbClr val="1F4E79"/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7630725" y="6705658"/>
            <a:ext cx="14366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59536" fontAlgn="t">
              <a:spcBef>
                <a:spcPts val="20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До 800 млн руб.</a:t>
            </a:r>
          </a:p>
        </p:txBody>
      </p:sp>
      <p:sp>
        <p:nvSpPr>
          <p:cNvPr id="146" name="L-Shape 10"/>
          <p:cNvSpPr/>
          <p:nvPr/>
        </p:nvSpPr>
        <p:spPr>
          <a:xfrm rot="13701821">
            <a:off x="7345793" y="7286545"/>
            <a:ext cx="249564" cy="249564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1F4E7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5589259" y="7088162"/>
            <a:ext cx="18339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859536" fontAlgn="t">
              <a:spcBef>
                <a:spcPts val="2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1F4E79"/>
                </a:solidFill>
                <a:latin typeface="Arial Narrow" panose="020B0606020202030204" pitchFamily="34" charset="0"/>
                <a:cs typeface="+mn-cs"/>
              </a:rPr>
              <a:t>Среднесписочная численность сотрудников</a:t>
            </a:r>
          </a:p>
        </p:txBody>
      </p:sp>
      <p:sp>
        <p:nvSpPr>
          <p:cNvPr id="148" name="Прямоугольник 147"/>
          <p:cNvSpPr/>
          <p:nvPr/>
        </p:nvSpPr>
        <p:spPr>
          <a:xfrm>
            <a:off x="7630725" y="7272828"/>
            <a:ext cx="13917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59536" fontAlgn="t">
              <a:spcBef>
                <a:spcPts val="20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До 100 человек</a:t>
            </a:r>
          </a:p>
        </p:txBody>
      </p:sp>
      <p:grpSp>
        <p:nvGrpSpPr>
          <p:cNvPr id="149" name="Группа 148"/>
          <p:cNvGrpSpPr/>
          <p:nvPr/>
        </p:nvGrpSpPr>
        <p:grpSpPr>
          <a:xfrm>
            <a:off x="9359656" y="7290266"/>
            <a:ext cx="2963303" cy="584775"/>
            <a:chOff x="9643864" y="7042001"/>
            <a:chExt cx="2963303" cy="584775"/>
          </a:xfrm>
        </p:grpSpPr>
        <p:sp>
          <p:nvSpPr>
            <p:cNvPr id="150" name="L-Shape 10"/>
            <p:cNvSpPr/>
            <p:nvPr/>
          </p:nvSpPr>
          <p:spPr>
            <a:xfrm rot="13701821">
              <a:off x="10914841" y="7209606"/>
              <a:ext cx="249564" cy="249564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151" name="Прямоугольник 150"/>
            <p:cNvSpPr/>
            <p:nvPr/>
          </p:nvSpPr>
          <p:spPr>
            <a:xfrm>
              <a:off x="9643864" y="7042001"/>
              <a:ext cx="131887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859536" eaLnBrk="1" fontAlgn="t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1F4E79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Место регистрации</a:t>
              </a:r>
            </a:p>
          </p:txBody>
        </p:sp>
        <p:sp>
          <p:nvSpPr>
            <p:cNvPr id="152" name="Прямоугольник 151"/>
            <p:cNvSpPr/>
            <p:nvPr/>
          </p:nvSpPr>
          <p:spPr>
            <a:xfrm>
              <a:off x="11201013" y="7165111"/>
              <a:ext cx="140615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859536" eaLnBrk="1" fontAlgn="t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Резидент РФ*</a:t>
              </a: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*</a:t>
              </a:r>
              <a:r>
                <a:rPr kumimoji="0" lang="ru-RU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*</a:t>
              </a:r>
              <a:endPara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+mn-cs"/>
              </a:endParaRPr>
            </a:p>
          </p:txBody>
        </p:sp>
      </p:grpSp>
      <p:sp>
        <p:nvSpPr>
          <p:cNvPr id="153" name="L-Shape 10"/>
          <p:cNvSpPr/>
          <p:nvPr/>
        </p:nvSpPr>
        <p:spPr>
          <a:xfrm rot="13701821">
            <a:off x="10628395" y="6785510"/>
            <a:ext cx="249564" cy="249564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1F4E7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8865317" y="6617905"/>
            <a:ext cx="18339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859536" fontAlgn="t">
              <a:spcBef>
                <a:spcPts val="2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1F4E79"/>
                </a:solidFill>
                <a:latin typeface="Arial Narrow" panose="020B0606020202030204" pitchFamily="34" charset="0"/>
                <a:cs typeface="+mn-cs"/>
              </a:rPr>
              <a:t>Срок ведения бизнеса</a:t>
            </a:r>
          </a:p>
        </p:txBody>
      </p:sp>
      <p:sp>
        <p:nvSpPr>
          <p:cNvPr id="155" name="Прямоугольник 154"/>
          <p:cNvSpPr/>
          <p:nvPr/>
        </p:nvSpPr>
        <p:spPr>
          <a:xfrm>
            <a:off x="11035405" y="6741015"/>
            <a:ext cx="1119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59536" fontAlgn="t">
              <a:spcBef>
                <a:spcPts val="20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От</a:t>
            </a:r>
            <a:r>
              <a:rPr lang="en-US" sz="1600" dirty="0" smtClean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12 мес.</a:t>
            </a:r>
            <a:endParaRPr lang="ru-RU" sz="160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631046" y="4463491"/>
            <a:ext cx="6687951" cy="330669"/>
          </a:xfrm>
          <a:prstGeom prst="rect">
            <a:avLst/>
          </a:prstGeom>
          <a:solidFill>
            <a:srgbClr val="5B9BD5">
              <a:lumMod val="50000"/>
            </a:srgbClr>
          </a:solidFill>
        </p:spPr>
        <p:txBody>
          <a:bodyPr wrap="square" lIns="0" rtlCol="0" anchor="ctr" anchorCtr="0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</a:defRPr>
            </a:lvl1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  <a:cs typeface="+mn-cs"/>
              </a:rPr>
              <a:t>Требования к лизингополучателю</a:t>
            </a:r>
          </a:p>
        </p:txBody>
      </p:sp>
      <p:sp>
        <p:nvSpPr>
          <p:cNvPr id="157" name="Прямоугольник 156"/>
          <p:cNvSpPr/>
          <p:nvPr/>
        </p:nvSpPr>
        <p:spPr>
          <a:xfrm>
            <a:off x="384715" y="7943778"/>
            <a:ext cx="10947681" cy="596030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Narrow" panose="020B0606020202030204" pitchFamily="34" charset="0"/>
                <a:cs typeface="+mn-cs"/>
              </a:rPr>
              <a:t>* </a:t>
            </a:r>
            <a:r>
              <a:rPr lang="ru-RU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Arial Narrow" panose="020B0606020202030204" pitchFamily="34" charset="0"/>
                <a:cs typeface="+mn-cs"/>
              </a:rPr>
              <a:t>В том числе в рамках реализации мероприятий по развитию сельскохозяйственной кооперации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Narrow" panose="020B0606020202030204" pitchFamily="34" charset="0"/>
                <a:cs typeface="+mn-cs"/>
              </a:rPr>
              <a:t>*</a:t>
            </a:r>
            <a:r>
              <a:rPr lang="ru-RU" sz="1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Narrow" panose="020B0606020202030204" pitchFamily="34" charset="0"/>
                <a:cs typeface="+mn-cs"/>
              </a:rPr>
              <a:t>* </a:t>
            </a:r>
            <a:r>
              <a:rPr lang="ru-RU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Arial Narrow" panose="020B0606020202030204" pitchFamily="34" charset="0"/>
                <a:cs typeface="+mn-cs"/>
              </a:rPr>
              <a:t>ЮЛ и ИП, отнесенные к категории субъекта «</a:t>
            </a:r>
            <a:r>
              <a:rPr lang="ru-RU" sz="10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 Narrow" panose="020B0606020202030204" pitchFamily="34" charset="0"/>
                <a:cs typeface="+mn-cs"/>
              </a:rPr>
              <a:t>Микропредприятия</a:t>
            </a:r>
            <a:r>
              <a:rPr lang="ru-RU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Arial Narrow" panose="020B0606020202030204" pitchFamily="34" charset="0"/>
                <a:cs typeface="+mn-cs"/>
              </a:rPr>
              <a:t>» или «Малые предприятия» в соответствии с Федеральным законом от 24 июля 2007 г. № 209-ФЗ.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Narrow" panose="020B0606020202030204" pitchFamily="34" charset="0"/>
                <a:cs typeface="+mn-cs"/>
              </a:rPr>
              <a:t>*</a:t>
            </a:r>
            <a:r>
              <a:rPr lang="en-US" sz="1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Narrow" panose="020B0606020202030204" pitchFamily="34" charset="0"/>
                <a:cs typeface="+mn-cs"/>
              </a:rPr>
              <a:t>*</a:t>
            </a:r>
            <a:r>
              <a:rPr lang="ru-RU" sz="1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Narrow" panose="020B0606020202030204" pitchFamily="34" charset="0"/>
                <a:cs typeface="+mn-cs"/>
              </a:rPr>
              <a:t>* </a:t>
            </a:r>
            <a:r>
              <a:rPr lang="ru-RU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Arial Narrow" panose="020B0606020202030204" pitchFamily="34" charset="0"/>
                <a:cs typeface="+mn-cs"/>
              </a:rPr>
              <a:t>В соответствии с законодательством РФ о валютном регулировании и валютном контроле</a:t>
            </a:r>
          </a:p>
        </p:txBody>
      </p:sp>
      <p:sp>
        <p:nvSpPr>
          <p:cNvPr id="158" name="Прямоугольник 157"/>
          <p:cNvSpPr/>
          <p:nvPr/>
        </p:nvSpPr>
        <p:spPr>
          <a:xfrm>
            <a:off x="223837" y="1274335"/>
            <a:ext cx="121539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700" b="1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В рамках сводного плана приоритетного проекта «Малый бизнес и поддержка индивидуальной предпринимательской инициативы</a:t>
            </a:r>
            <a:r>
              <a:rPr lang="ru-RU" sz="17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» </a:t>
            </a:r>
            <a:r>
              <a:rPr lang="ru-RU" sz="1700" b="1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созданы первые в России региональные лизинговые компании – АО «РЛК Республики Татарстан» и АО «РЛК Республики Башкортостан» с уставным капиталом каждой компании 2 млрд руб.</a:t>
            </a:r>
          </a:p>
        </p:txBody>
      </p:sp>
    </p:spTree>
    <p:extLst>
      <p:ext uri="{BB962C8B-B14F-4D97-AF65-F5344CB8AC3E}">
        <p14:creationId xmlns:p14="http://schemas.microsoft.com/office/powerpoint/2010/main" val="372233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656" y="229506"/>
            <a:ext cx="7091076" cy="3225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3132137"/>
            <a:ext cx="12599988" cy="3061599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5113" y="3132136"/>
            <a:ext cx="9507428" cy="3061600"/>
          </a:xfrm>
        </p:spPr>
        <p:txBody>
          <a:bodyPr/>
          <a:lstStyle/>
          <a:p>
            <a:r>
              <a:rPr lang="ru-RU" dirty="0" smtClean="0"/>
              <a:t>5</a:t>
            </a:r>
            <a:r>
              <a:rPr lang="ru-RU" dirty="0"/>
              <a:t>. Программа Инвестиционный лифт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245583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363538" y="3278045"/>
            <a:ext cx="118911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Группа 57"/>
          <p:cNvGrpSpPr/>
          <p:nvPr/>
        </p:nvGrpSpPr>
        <p:grpSpPr>
          <a:xfrm>
            <a:off x="377392" y="6590949"/>
            <a:ext cx="2360923" cy="715982"/>
            <a:chOff x="370506" y="3957296"/>
            <a:chExt cx="2391745" cy="715982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370506" y="3957296"/>
              <a:ext cx="2391745" cy="715982"/>
            </a:xfrm>
            <a:prstGeom prst="roundRect">
              <a:avLst>
                <a:gd name="adj" fmla="val 4144"/>
              </a:avLst>
            </a:prstGeom>
            <a:solidFill>
              <a:srgbClr val="E7F5FE"/>
            </a:solidFill>
            <a:ln w="25400" cap="flat" cmpd="sng" algn="ctr">
              <a:noFill/>
              <a:prstDash val="solid"/>
            </a:ln>
            <a:effectLst/>
          </p:spPr>
          <p:txBody>
            <a:bodyPr lIns="900000" rIns="72000"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kern="0" dirty="0" smtClean="0">
                  <a:latin typeface="+mj-lt"/>
                </a:rPr>
                <a:t>Параметры финансирования</a:t>
              </a:r>
              <a:endParaRPr lang="ru-RU" sz="1200" b="1" kern="0" dirty="0">
                <a:latin typeface="+mj-lt"/>
              </a:endParaRPr>
            </a:p>
          </p:txBody>
        </p:sp>
        <p:grpSp>
          <p:nvGrpSpPr>
            <p:cNvPr id="42" name="Группа 41"/>
            <p:cNvGrpSpPr/>
            <p:nvPr/>
          </p:nvGrpSpPr>
          <p:grpSpPr>
            <a:xfrm>
              <a:off x="523994" y="3995396"/>
              <a:ext cx="499365" cy="563436"/>
              <a:chOff x="504944" y="4355696"/>
              <a:chExt cx="499365" cy="563436"/>
            </a:xfrm>
          </p:grpSpPr>
          <p:pic>
            <p:nvPicPr>
              <p:cNvPr id="43" name="Рисунок 4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04944" y="4355696"/>
                <a:ext cx="360820" cy="360820"/>
              </a:xfrm>
              <a:prstGeom prst="rect">
                <a:avLst/>
              </a:prstGeom>
            </p:spPr>
          </p:pic>
          <p:grpSp>
            <p:nvGrpSpPr>
              <p:cNvPr id="44" name="Group 629"/>
              <p:cNvGrpSpPr/>
              <p:nvPr/>
            </p:nvGrpSpPr>
            <p:grpSpPr>
              <a:xfrm>
                <a:off x="657808" y="4451532"/>
                <a:ext cx="346501" cy="467600"/>
                <a:chOff x="8731241" y="4262438"/>
                <a:chExt cx="458788" cy="619125"/>
              </a:xfrm>
              <a:solidFill>
                <a:schemeClr val="tx1"/>
              </a:solidFill>
            </p:grpSpPr>
            <p:sp>
              <p:nvSpPr>
                <p:cNvPr id="46" name="Freeform 857"/>
                <p:cNvSpPr>
                  <a:spLocks noEditPoints="1"/>
                </p:cNvSpPr>
                <p:nvPr/>
              </p:nvSpPr>
              <p:spPr bwMode="auto">
                <a:xfrm>
                  <a:off x="8731241" y="4262438"/>
                  <a:ext cx="458788" cy="619125"/>
                </a:xfrm>
                <a:custGeom>
                  <a:avLst/>
                  <a:gdLst>
                    <a:gd name="T0" fmla="*/ 90 w 157"/>
                    <a:gd name="T1" fmla="*/ 212 h 212"/>
                    <a:gd name="T2" fmla="*/ 18 w 157"/>
                    <a:gd name="T3" fmla="*/ 212 h 212"/>
                    <a:gd name="T4" fmla="*/ 0 w 157"/>
                    <a:gd name="T5" fmla="*/ 194 h 212"/>
                    <a:gd name="T6" fmla="*/ 0 w 157"/>
                    <a:gd name="T7" fmla="*/ 17 h 212"/>
                    <a:gd name="T8" fmla="*/ 18 w 157"/>
                    <a:gd name="T9" fmla="*/ 0 h 212"/>
                    <a:gd name="T10" fmla="*/ 140 w 157"/>
                    <a:gd name="T11" fmla="*/ 0 h 212"/>
                    <a:gd name="T12" fmla="*/ 157 w 157"/>
                    <a:gd name="T13" fmla="*/ 17 h 212"/>
                    <a:gd name="T14" fmla="*/ 157 w 157"/>
                    <a:gd name="T15" fmla="*/ 145 h 212"/>
                    <a:gd name="T16" fmla="*/ 90 w 157"/>
                    <a:gd name="T17" fmla="*/ 212 h 212"/>
                    <a:gd name="T18" fmla="*/ 18 w 157"/>
                    <a:gd name="T19" fmla="*/ 12 h 212"/>
                    <a:gd name="T20" fmla="*/ 12 w 157"/>
                    <a:gd name="T21" fmla="*/ 17 h 212"/>
                    <a:gd name="T22" fmla="*/ 12 w 157"/>
                    <a:gd name="T23" fmla="*/ 194 h 212"/>
                    <a:gd name="T24" fmla="*/ 18 w 157"/>
                    <a:gd name="T25" fmla="*/ 200 h 212"/>
                    <a:gd name="T26" fmla="*/ 85 w 157"/>
                    <a:gd name="T27" fmla="*/ 200 h 212"/>
                    <a:gd name="T28" fmla="*/ 145 w 157"/>
                    <a:gd name="T29" fmla="*/ 140 h 212"/>
                    <a:gd name="T30" fmla="*/ 145 w 157"/>
                    <a:gd name="T31" fmla="*/ 17 h 212"/>
                    <a:gd name="T32" fmla="*/ 140 w 157"/>
                    <a:gd name="T33" fmla="*/ 12 h 212"/>
                    <a:gd name="T34" fmla="*/ 18 w 157"/>
                    <a:gd name="T35" fmla="*/ 12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7" h="212">
                      <a:moveTo>
                        <a:pt x="90" y="212"/>
                      </a:moveTo>
                      <a:cubicBezTo>
                        <a:pt x="18" y="212"/>
                        <a:pt x="18" y="212"/>
                        <a:pt x="18" y="212"/>
                      </a:cubicBezTo>
                      <a:cubicBezTo>
                        <a:pt x="8" y="212"/>
                        <a:pt x="0" y="204"/>
                        <a:pt x="0" y="194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8"/>
                        <a:pt x="8" y="0"/>
                        <a:pt x="18" y="0"/>
                      </a:cubicBezTo>
                      <a:cubicBezTo>
                        <a:pt x="140" y="0"/>
                        <a:pt x="140" y="0"/>
                        <a:pt x="140" y="0"/>
                      </a:cubicBezTo>
                      <a:cubicBezTo>
                        <a:pt x="149" y="0"/>
                        <a:pt x="157" y="8"/>
                        <a:pt x="157" y="17"/>
                      </a:cubicBezTo>
                      <a:cubicBezTo>
                        <a:pt x="157" y="145"/>
                        <a:pt x="157" y="145"/>
                        <a:pt x="157" y="145"/>
                      </a:cubicBezTo>
                      <a:lnTo>
                        <a:pt x="90" y="212"/>
                      </a:lnTo>
                      <a:close/>
                      <a:moveTo>
                        <a:pt x="18" y="12"/>
                      </a:moveTo>
                      <a:cubicBezTo>
                        <a:pt x="15" y="12"/>
                        <a:pt x="12" y="14"/>
                        <a:pt x="12" y="17"/>
                      </a:cubicBezTo>
                      <a:cubicBezTo>
                        <a:pt x="12" y="194"/>
                        <a:pt x="12" y="194"/>
                        <a:pt x="12" y="194"/>
                      </a:cubicBezTo>
                      <a:cubicBezTo>
                        <a:pt x="12" y="197"/>
                        <a:pt x="15" y="200"/>
                        <a:pt x="18" y="200"/>
                      </a:cubicBezTo>
                      <a:cubicBezTo>
                        <a:pt x="85" y="200"/>
                        <a:pt x="85" y="200"/>
                        <a:pt x="85" y="200"/>
                      </a:cubicBezTo>
                      <a:cubicBezTo>
                        <a:pt x="145" y="140"/>
                        <a:pt x="145" y="140"/>
                        <a:pt x="145" y="140"/>
                      </a:cubicBezTo>
                      <a:cubicBezTo>
                        <a:pt x="145" y="17"/>
                        <a:pt x="145" y="17"/>
                        <a:pt x="145" y="17"/>
                      </a:cubicBezTo>
                      <a:cubicBezTo>
                        <a:pt x="145" y="14"/>
                        <a:pt x="143" y="12"/>
                        <a:pt x="140" y="12"/>
                      </a:cubicBezTo>
                      <a:lnTo>
                        <a:pt x="18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00000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47" name="Freeform 858"/>
                <p:cNvSpPr>
                  <a:spLocks/>
                </p:cNvSpPr>
                <p:nvPr/>
              </p:nvSpPr>
              <p:spPr bwMode="auto">
                <a:xfrm>
                  <a:off x="8970963" y="4659313"/>
                  <a:ext cx="201613" cy="204788"/>
                </a:xfrm>
                <a:custGeom>
                  <a:avLst/>
                  <a:gdLst>
                    <a:gd name="T0" fmla="*/ 12 w 69"/>
                    <a:gd name="T1" fmla="*/ 70 h 70"/>
                    <a:gd name="T2" fmla="*/ 0 w 69"/>
                    <a:gd name="T3" fmla="*/ 70 h 70"/>
                    <a:gd name="T4" fmla="*/ 0 w 69"/>
                    <a:gd name="T5" fmla="*/ 18 h 70"/>
                    <a:gd name="T6" fmla="*/ 18 w 69"/>
                    <a:gd name="T7" fmla="*/ 0 h 70"/>
                    <a:gd name="T8" fmla="*/ 69 w 69"/>
                    <a:gd name="T9" fmla="*/ 0 h 70"/>
                    <a:gd name="T10" fmla="*/ 69 w 69"/>
                    <a:gd name="T11" fmla="*/ 12 h 70"/>
                    <a:gd name="T12" fmla="*/ 18 w 69"/>
                    <a:gd name="T13" fmla="*/ 12 h 70"/>
                    <a:gd name="T14" fmla="*/ 12 w 69"/>
                    <a:gd name="T15" fmla="*/ 18 h 70"/>
                    <a:gd name="T16" fmla="*/ 12 w 69"/>
                    <a:gd name="T17" fmla="*/ 7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9" h="70">
                      <a:moveTo>
                        <a:pt x="12" y="70"/>
                      </a:moveTo>
                      <a:cubicBezTo>
                        <a:pt x="0" y="70"/>
                        <a:pt x="0" y="70"/>
                        <a:pt x="0" y="7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0" y="8"/>
                        <a:pt x="8" y="0"/>
                        <a:pt x="18" y="0"/>
                      </a:cubicBezTo>
                      <a:cubicBezTo>
                        <a:pt x="69" y="0"/>
                        <a:pt x="69" y="0"/>
                        <a:pt x="69" y="0"/>
                      </a:cubicBezTo>
                      <a:cubicBezTo>
                        <a:pt x="69" y="12"/>
                        <a:pt x="69" y="12"/>
                        <a:pt x="69" y="12"/>
                      </a:cubicBezTo>
                      <a:cubicBezTo>
                        <a:pt x="18" y="12"/>
                        <a:pt x="18" y="12"/>
                        <a:pt x="18" y="12"/>
                      </a:cubicBezTo>
                      <a:cubicBezTo>
                        <a:pt x="14" y="12"/>
                        <a:pt x="12" y="15"/>
                        <a:pt x="12" y="18"/>
                      </a:cubicBezTo>
                      <a:lnTo>
                        <a:pt x="12" y="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00000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  <a:cs typeface="Arial" pitchFamily="34" charset="0"/>
                  </a:endParaRPr>
                </a:p>
              </p:txBody>
            </p:sp>
          </p:grpSp>
        </p:grpSp>
      </p:grpSp>
      <p:pic>
        <p:nvPicPr>
          <p:cNvPr id="48" name="Изображение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201" y="2821061"/>
            <a:ext cx="1043824" cy="290141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055" y="2700477"/>
            <a:ext cx="2018506" cy="409727"/>
          </a:xfrm>
          <a:prstGeom prst="rect">
            <a:avLst/>
          </a:prstGeom>
        </p:spPr>
      </p:pic>
      <p:graphicFrame>
        <p:nvGraphicFramePr>
          <p:cNvPr id="53" name="Таблица 52"/>
          <p:cNvGraphicFramePr>
            <a:graphicFrameLocks noGrp="1"/>
          </p:cNvGraphicFramePr>
          <p:nvPr>
            <p:extLst/>
          </p:nvPr>
        </p:nvGraphicFramePr>
        <p:xfrm>
          <a:off x="2762251" y="3435810"/>
          <a:ext cx="9492452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907">
                  <a:extLst>
                    <a:ext uri="{9D8B030D-6E8A-4147-A177-3AD203B41FA5}">
                      <a16:colId xmlns:a16="http://schemas.microsoft.com/office/drawing/2014/main" val="2756428174"/>
                    </a:ext>
                  </a:extLst>
                </a:gridCol>
                <a:gridCol w="2362319">
                  <a:extLst>
                    <a:ext uri="{9D8B030D-6E8A-4147-A177-3AD203B41FA5}">
                      <a16:colId xmlns:a16="http://schemas.microsoft.com/office/drawing/2014/main" val="83167896"/>
                    </a:ext>
                  </a:extLst>
                </a:gridCol>
                <a:gridCol w="2373113">
                  <a:extLst>
                    <a:ext uri="{9D8B030D-6E8A-4147-A177-3AD203B41FA5}">
                      <a16:colId xmlns:a16="http://schemas.microsoft.com/office/drawing/2014/main" val="852599335"/>
                    </a:ext>
                  </a:extLst>
                </a:gridCol>
                <a:gridCol w="2373113">
                  <a:extLst>
                    <a:ext uri="{9D8B030D-6E8A-4147-A177-3AD203B41FA5}">
                      <a16:colId xmlns:a16="http://schemas.microsoft.com/office/drawing/2014/main" val="3764770974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Кредитное финансирование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субъектов МСП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Осуществление гарантийной поддержки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субъектов МСП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Вхождение в капитал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субъектов МСП / мезонинное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финансирование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Сопровождение и поддержка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субъектов МСП с экспортным потенциалом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242786"/>
                  </a:ext>
                </a:extLst>
              </a:tr>
              <a:tr h="211925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Основной фокус при отборе проектов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импортозамещение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высокотехнологичные компании.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50% -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софинансирование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от заемщика (включая банковские кредиты)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Не менее 15% средств предоставляет акционер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Обеспечение: гарантия, залог, поручительство.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Соответствие требованиям ст.4 Федерального закона №209-ФЗ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Регистрация бизнеса на территории Российской Федерации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Отсутствие отрицательной кредитной истории и отсутствие просроченной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задолженности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Наличие экспортной выручки или экспортного потенциала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Выручка компании от 0,5 до </a:t>
                      </a:r>
                      <a:b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 млрд руб.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Бюджет проекта от 500 млн </a:t>
                      </a:r>
                      <a:b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до 20 млрд руб.</a:t>
                      </a:r>
                      <a:endParaRPr lang="ru-RU" sz="12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80975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Конечные бенефициары</a:t>
                      </a:r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– резиденты РФ.</a:t>
                      </a: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Ведение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экспортной деятельности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Поддержка только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несырьевого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сектора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Доля российской составляющей в экспортном контракте – не менее 30%.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540156"/>
                  </a:ext>
                </a:extLst>
              </a:tr>
              <a:tr h="161962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Финансирование на проектной основе.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Стоимость финансирования: 1% или 5% годовых (в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зависимости от Программы финансирования)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Срок кредита: 5-7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лет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Объем финансирования: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до 750 млн руб. на одну сделку.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1093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Срок гарантии: до 15 лет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1450" lvl="1" indent="-171450" algn="l" defTabSz="1093357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Вознаграждение за гарантию: 0,75% годовых от суммы гарантии за весь срок действия гарантии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1450" lvl="1" indent="-171450" algn="l" defTabSz="1093357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Сумма гарантии: до 50% от суммы кредита, с возможным участием РГО до 75%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1450" lvl="1" indent="-171450" algn="l" defTabSz="1093357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Программа стимулирования </a:t>
                      </a:r>
                      <a:b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кредитования (9,6%-10,6%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годовых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1093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Участие в акционерном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капитале до 50%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Внутренняя норма доходности превышает 13,5% в рублях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Выход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РФПИ из инвестиции через 5-7 лет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171450" lvl="1" indent="-171450" algn="l" defTabSz="109335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страховых продуктов ЭКСАР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 algn="l" rtl="0" fontAlgn="ctr">
                        <a:buClr>
                          <a:srgbClr val="000000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Кредитование: Размер кредита – до 100% от суммы экспортного контракта.</a:t>
                      </a:r>
                    </a:p>
                    <a:p>
                      <a:pPr marL="171450" marR="0" lvl="0" indent="-17145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Валюта кредита – российский рубль или валюта экспортного контракта.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308875"/>
                  </a:ext>
                </a:extLst>
              </a:tr>
            </a:tbl>
          </a:graphicData>
        </a:graphic>
      </p:graphicFrame>
      <p:grpSp>
        <p:nvGrpSpPr>
          <p:cNvPr id="74" name="Группа 73"/>
          <p:cNvGrpSpPr/>
          <p:nvPr/>
        </p:nvGrpSpPr>
        <p:grpSpPr>
          <a:xfrm>
            <a:off x="377392" y="4909792"/>
            <a:ext cx="2391745" cy="715982"/>
            <a:chOff x="308862" y="2881804"/>
            <a:chExt cx="2391745" cy="715982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308862" y="2881804"/>
              <a:ext cx="2391745" cy="715982"/>
            </a:xfrm>
            <a:prstGeom prst="roundRect">
              <a:avLst>
                <a:gd name="adj" fmla="val 4144"/>
              </a:avLst>
            </a:prstGeom>
            <a:solidFill>
              <a:srgbClr val="E7F5FE"/>
            </a:solidFill>
            <a:ln w="25400" cap="flat" cmpd="sng" algn="ctr">
              <a:noFill/>
              <a:prstDash val="solid"/>
            </a:ln>
            <a:effectLst/>
          </p:spPr>
          <p:txBody>
            <a:bodyPr lIns="900000" rIns="72000"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kern="0" dirty="0" smtClean="0">
                  <a:latin typeface="+mj-lt"/>
                </a:rPr>
                <a:t>Ключевые </a:t>
              </a:r>
              <a:br>
                <a:rPr lang="ru-RU" sz="1200" b="1" kern="0" dirty="0" smtClean="0">
                  <a:latin typeface="+mj-lt"/>
                </a:rPr>
              </a:br>
              <a:r>
                <a:rPr lang="ru-RU" sz="1200" b="1" kern="0" dirty="0" smtClean="0">
                  <a:latin typeface="+mj-lt"/>
                </a:rPr>
                <a:t>требования </a:t>
              </a:r>
              <a:br>
                <a:rPr lang="ru-RU" sz="1200" b="1" kern="0" dirty="0" smtClean="0">
                  <a:latin typeface="+mj-lt"/>
                </a:rPr>
              </a:br>
              <a:r>
                <a:rPr lang="ru-RU" sz="1200" b="1" kern="0" dirty="0" smtClean="0">
                  <a:latin typeface="+mj-lt"/>
                </a:rPr>
                <a:t>к проектам</a:t>
              </a:r>
              <a:endParaRPr lang="ru-RU" sz="1200" kern="0" dirty="0">
                <a:latin typeface="+mj-lt"/>
              </a:endParaRPr>
            </a:p>
          </p:txBody>
        </p:sp>
        <p:pic>
          <p:nvPicPr>
            <p:cNvPr id="62" name="Рисунок 6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350" y="2978008"/>
              <a:ext cx="538349" cy="538349"/>
            </a:xfrm>
            <a:prstGeom prst="rect">
              <a:avLst/>
            </a:prstGeom>
          </p:spPr>
        </p:pic>
      </p:grpSp>
      <p:sp>
        <p:nvSpPr>
          <p:cNvPr id="65" name="Скругленный прямоугольник 64"/>
          <p:cNvSpPr/>
          <p:nvPr/>
        </p:nvSpPr>
        <p:spPr>
          <a:xfrm>
            <a:off x="377392" y="3453898"/>
            <a:ext cx="2360923" cy="715982"/>
          </a:xfrm>
          <a:prstGeom prst="roundRect">
            <a:avLst>
              <a:gd name="adj" fmla="val 4144"/>
            </a:avLst>
          </a:prstGeom>
          <a:solidFill>
            <a:srgbClr val="E7F5FE"/>
          </a:solidFill>
          <a:ln w="25400" cap="flat" cmpd="sng" algn="ctr">
            <a:noFill/>
            <a:prstDash val="solid"/>
          </a:ln>
          <a:effectLst/>
        </p:spPr>
        <p:txBody>
          <a:bodyPr lIns="900000" rIns="72000"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kern="0" dirty="0" smtClean="0">
                <a:latin typeface="+mj-lt"/>
              </a:rPr>
              <a:t>Возможная роль участников</a:t>
            </a:r>
            <a:endParaRPr lang="ru-RU" sz="1200" kern="0" dirty="0">
              <a:latin typeface="+mj-lt"/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444061" y="3682431"/>
            <a:ext cx="556638" cy="490081"/>
            <a:chOff x="501679" y="2578082"/>
            <a:chExt cx="1342949" cy="1182373"/>
          </a:xfrm>
        </p:grpSpPr>
        <p:sp>
          <p:nvSpPr>
            <p:cNvPr id="67" name="Овал 66"/>
            <p:cNvSpPr/>
            <p:nvPr/>
          </p:nvSpPr>
          <p:spPr>
            <a:xfrm>
              <a:off x="794586" y="2805901"/>
              <a:ext cx="470822" cy="470823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₽</a:t>
              </a:r>
              <a:endParaRPr lang="ru-RU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Овал 67"/>
            <p:cNvSpPr/>
            <p:nvPr/>
          </p:nvSpPr>
          <p:spPr>
            <a:xfrm>
              <a:off x="1319939" y="3169718"/>
              <a:ext cx="470822" cy="470823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€</a:t>
              </a:r>
              <a:endParaRPr lang="ru-RU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Овал 68"/>
            <p:cNvSpPr/>
            <p:nvPr/>
          </p:nvSpPr>
          <p:spPr>
            <a:xfrm>
              <a:off x="1373806" y="2578082"/>
              <a:ext cx="470822" cy="470823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£</a:t>
              </a:r>
              <a:endParaRPr lang="ru-RU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Стрелка вниз 69"/>
            <p:cNvSpPr/>
            <p:nvPr/>
          </p:nvSpPr>
          <p:spPr>
            <a:xfrm rot="16200000">
              <a:off x="656132" y="3189478"/>
              <a:ext cx="416524" cy="725429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/>
            </a:p>
          </p:txBody>
        </p:sp>
      </p:grpSp>
      <p:sp>
        <p:nvSpPr>
          <p:cNvPr id="30" name="Заголовок 1"/>
          <p:cNvSpPr txBox="1">
            <a:spLocks/>
          </p:cNvSpPr>
          <p:nvPr/>
        </p:nvSpPr>
        <p:spPr bwMode="auto">
          <a:xfrm>
            <a:off x="3818981" y="359626"/>
            <a:ext cx="7132968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defPPr>
              <a:defRPr lang="en-US"/>
            </a:defPPr>
            <a:lvl1pPr defTabSz="1218602">
              <a:lnSpc>
                <a:spcPct val="100000"/>
              </a:lnSpc>
              <a:defRPr sz="2400" b="1">
                <a:solidFill>
                  <a:srgbClr val="1F4E79"/>
                </a:solidFill>
                <a:latin typeface="Arial Narrow" pitchFamily="34" charset="0"/>
                <a:cs typeface="+mn-cs"/>
              </a:defRPr>
            </a:lvl1pPr>
            <a:lvl2pPr defTabSz="1218602">
              <a:lnSpc>
                <a:spcPts val="4066"/>
              </a:lnSpc>
              <a:defRPr sz="2926" b="1"/>
            </a:lvl2pPr>
            <a:lvl3pPr defTabSz="1218602">
              <a:lnSpc>
                <a:spcPts val="4066"/>
              </a:lnSpc>
              <a:defRPr sz="2926" b="1"/>
            </a:lvl3pPr>
            <a:lvl4pPr defTabSz="1218602">
              <a:lnSpc>
                <a:spcPts val="4066"/>
              </a:lnSpc>
              <a:defRPr sz="2926" b="1"/>
            </a:lvl4pPr>
            <a:lvl5pPr defTabSz="1218602">
              <a:lnSpc>
                <a:spcPts val="4066"/>
              </a:lnSpc>
              <a:defRPr sz="2926" b="1"/>
            </a:lvl5pPr>
            <a:lvl6pPr marL="546662" defTabSz="1218602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/>
            </a:lvl6pPr>
            <a:lvl7pPr marL="1093324" defTabSz="1218602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/>
            </a:lvl7pPr>
            <a:lvl8pPr marL="1639986" defTabSz="1218602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/>
            </a:lvl8pPr>
            <a:lvl9pPr marL="2186649" defTabSz="1218602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/>
            </a:lvl9pPr>
          </a:lstStyle>
          <a:p>
            <a:r>
              <a:rPr lang="ru-RU" dirty="0" smtClean="0"/>
              <a:t>Программа Инвестиционный лифт</a:t>
            </a:r>
            <a:endParaRPr lang="ru-RU" dirty="0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647" y="2576015"/>
            <a:ext cx="1614716" cy="676687"/>
          </a:xfrm>
          <a:prstGeom prst="rect">
            <a:avLst/>
          </a:prstGeom>
        </p:spPr>
      </p:pic>
      <p:sp>
        <p:nvSpPr>
          <p:cNvPr id="27" name="Скругленный прямоугольник 26"/>
          <p:cNvSpPr/>
          <p:nvPr/>
        </p:nvSpPr>
        <p:spPr>
          <a:xfrm>
            <a:off x="0" y="-7765"/>
            <a:ext cx="3517103" cy="998284"/>
          </a:xfrm>
          <a:prstGeom prst="roundRect">
            <a:avLst>
              <a:gd name="adj" fmla="val 4144"/>
            </a:avLst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lIns="900000" rIns="72000"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200" kern="0" dirty="0">
              <a:latin typeface="+mj-lt"/>
            </a:endParaRPr>
          </a:p>
        </p:txBody>
      </p:sp>
      <p:sp>
        <p:nvSpPr>
          <p:cNvPr id="26" name="object 44"/>
          <p:cNvSpPr/>
          <p:nvPr/>
        </p:nvSpPr>
        <p:spPr>
          <a:xfrm>
            <a:off x="104932" y="62623"/>
            <a:ext cx="2717301" cy="123613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275625" y="1218176"/>
            <a:ext cx="1207348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600" dirty="0" smtClean="0"/>
              <a:t>• </a:t>
            </a:r>
            <a:r>
              <a:rPr lang="ru-RU" sz="1400" b="1" dirty="0" smtClean="0">
                <a:latin typeface="+mn-lt"/>
                <a:cs typeface="+mn-cs"/>
              </a:rPr>
              <a:t>Инвестиционный </a:t>
            </a:r>
            <a:r>
              <a:rPr lang="ru-RU" sz="1400" b="1" dirty="0">
                <a:latin typeface="+mn-lt"/>
                <a:cs typeface="+mn-cs"/>
              </a:rPr>
              <a:t>лифт (ИЛ) – программа, нацеленная на оказание поддержки компаниям и инвестиционным проектам в сфере </a:t>
            </a:r>
            <a:r>
              <a:rPr lang="ru-RU" sz="1400" b="1" dirty="0" err="1">
                <a:latin typeface="+mn-lt"/>
                <a:cs typeface="+mn-cs"/>
              </a:rPr>
              <a:t>несырьевого</a:t>
            </a:r>
            <a:r>
              <a:rPr lang="ru-RU" sz="1400" b="1" dirty="0">
                <a:latin typeface="+mn-lt"/>
                <a:cs typeface="+mn-cs"/>
              </a:rPr>
              <a:t> экспорта </a:t>
            </a:r>
          </a:p>
          <a:p>
            <a:pPr>
              <a:spcBef>
                <a:spcPts val="600"/>
              </a:spcBef>
            </a:pPr>
            <a:r>
              <a:rPr lang="ru-RU" sz="1400" b="1" dirty="0" smtClean="0">
                <a:latin typeface="+mn-lt"/>
                <a:cs typeface="+mn-cs"/>
              </a:rPr>
              <a:t>• В </a:t>
            </a:r>
            <a:r>
              <a:rPr lang="ru-RU" sz="1400" b="1" dirty="0">
                <a:latin typeface="+mn-lt"/>
                <a:cs typeface="+mn-cs"/>
              </a:rPr>
              <a:t>рамках ИЛ организовано взаимодействие Федеральной корпорации по развитию малого и среднего предпринимательства (КМСП), Российского фонда прямых инвестиций (РФПИ), Фонда развития промышленности (ФРП) и Российского экспортного центра (РЭЦ) для </a:t>
            </a:r>
            <a:r>
              <a:rPr lang="ru-RU" sz="1400" b="1" dirty="0" smtClean="0">
                <a:latin typeface="+mn-lt"/>
                <a:cs typeface="+mn-cs"/>
              </a:rPr>
              <a:t>оказания </a:t>
            </a:r>
            <a:r>
              <a:rPr lang="ru-RU" sz="1400" b="1" dirty="0">
                <a:latin typeface="+mn-lt"/>
                <a:cs typeface="+mn-cs"/>
              </a:rPr>
              <a:t>финансовой и нефинансовой поддержки участникам программы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460" y="2494479"/>
            <a:ext cx="1959475" cy="78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40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656" y="229506"/>
            <a:ext cx="7091076" cy="3225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3132137"/>
            <a:ext cx="12599988" cy="3061599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5113" y="3132136"/>
            <a:ext cx="9507428" cy="3061600"/>
          </a:xfrm>
        </p:spPr>
        <p:txBody>
          <a:bodyPr/>
          <a:lstStyle/>
          <a:p>
            <a:r>
              <a:rPr lang="ru-RU" dirty="0" smtClean="0"/>
              <a:t>6. </a:t>
            </a:r>
            <a:r>
              <a:rPr lang="ru-RU" dirty="0"/>
              <a:t>Поддержка субъектов МСП через Фонд «МИР»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208645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9176" y="293302"/>
            <a:ext cx="8827415" cy="698685"/>
          </a:xfrm>
        </p:spPr>
        <p:txBody>
          <a:bodyPr/>
          <a:lstStyle/>
          <a:p>
            <a:r>
              <a:rPr lang="ru-RU" dirty="0"/>
              <a:t>Корпорация в цифрах гарантийной поддержки (на </a:t>
            </a:r>
            <a:r>
              <a:rPr lang="ru-RU" dirty="0" smtClean="0"/>
              <a:t>31.03.2018)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374401" y="8204474"/>
            <a:ext cx="2294158" cy="202679"/>
          </a:xfrm>
        </p:spPr>
        <p:txBody>
          <a:bodyPr/>
          <a:lstStyle/>
          <a:p>
            <a:r>
              <a:rPr lang="ru-RU" sz="1000" dirty="0" smtClean="0"/>
              <a:t>*Без показателей АО «МСП Банк»</a:t>
            </a:r>
            <a:endParaRPr lang="ru-RU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9747517" y="2113543"/>
            <a:ext cx="2313500" cy="1080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t"/>
          <a:lstStyle>
            <a:defPPr>
              <a:defRPr lang="en-US"/>
            </a:defPPr>
            <a:lvl1pPr algn="ctr" defTabSz="914373" fontAlgn="auto">
              <a:spcBef>
                <a:spcPts val="0"/>
              </a:spcBef>
              <a:spcAft>
                <a:spcPts val="0"/>
              </a:spcAft>
              <a:defRPr sz="2000" b="1" kern="0">
                <a:solidFill>
                  <a:srgbClr val="1F4E79"/>
                </a:solidFill>
                <a:latin typeface="Arial Narrow" panose="020B0606020202030204" pitchFamily="34" charset="0"/>
                <a:cs typeface="Times New Roman" pitchFamily="18" charset="0"/>
              </a:defRPr>
            </a:lvl1pPr>
          </a:lstStyle>
          <a:p>
            <a:r>
              <a:rPr lang="en-US" sz="4400" dirty="0" smtClean="0"/>
              <a:t>1</a:t>
            </a:r>
            <a:r>
              <a:rPr lang="ru-RU" sz="4400" dirty="0" smtClean="0"/>
              <a:t>82</a:t>
            </a:r>
          </a:p>
          <a:p>
            <a:r>
              <a:rPr lang="ru-RU" dirty="0" smtClean="0"/>
              <a:t>млрд рублей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10036291" y="3288575"/>
            <a:ext cx="1638483" cy="1080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t"/>
          <a:lstStyle>
            <a:defPPr>
              <a:defRPr lang="en-US"/>
            </a:defPPr>
            <a:lvl1pPr algn="ctr" defTabSz="914373" fontAlgn="auto">
              <a:spcBef>
                <a:spcPts val="0"/>
              </a:spcBef>
              <a:spcAft>
                <a:spcPts val="0"/>
              </a:spcAft>
              <a:defRPr sz="2000" b="1" kern="0">
                <a:solidFill>
                  <a:srgbClr val="1F4E79"/>
                </a:solidFill>
                <a:latin typeface="Arial Narrow" panose="020B0606020202030204" pitchFamily="34" charset="0"/>
                <a:cs typeface="Times New Roman" pitchFamily="18" charset="0"/>
              </a:defRPr>
            </a:lvl1pPr>
          </a:lstStyle>
          <a:p>
            <a:r>
              <a:rPr lang="ru-RU" sz="4400" dirty="0" smtClean="0"/>
              <a:t>10,3</a:t>
            </a:r>
          </a:p>
          <a:p>
            <a:r>
              <a:rPr lang="ru-RU" dirty="0" smtClean="0"/>
              <a:t>тыс</a:t>
            </a:r>
            <a:r>
              <a:rPr lang="ru-RU" dirty="0"/>
              <a:t>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795665" y="5265147"/>
            <a:ext cx="2064963" cy="1080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t"/>
          <a:lstStyle>
            <a:defPPr>
              <a:defRPr lang="en-US"/>
            </a:defPPr>
            <a:lvl1pPr algn="ctr" defTabSz="914373" fontAlgn="auto">
              <a:spcBef>
                <a:spcPts val="0"/>
              </a:spcBef>
              <a:spcAft>
                <a:spcPts val="0"/>
              </a:spcAft>
              <a:defRPr sz="2000" b="1" kern="0">
                <a:solidFill>
                  <a:srgbClr val="1F4E79"/>
                </a:solidFill>
                <a:latin typeface="Arial Narrow" panose="020B0606020202030204" pitchFamily="34" charset="0"/>
                <a:cs typeface="Times New Roman" pitchFamily="18" charset="0"/>
              </a:defRPr>
            </a:lvl1pPr>
          </a:lstStyle>
          <a:p>
            <a:r>
              <a:rPr lang="ru-RU" sz="4400" dirty="0" smtClean="0"/>
              <a:t>225</a:t>
            </a:r>
          </a:p>
          <a:p>
            <a:r>
              <a:rPr lang="ru-RU" dirty="0" smtClean="0"/>
              <a:t>млрд рублей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10008906" y="6389209"/>
            <a:ext cx="1638483" cy="1080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t"/>
          <a:lstStyle>
            <a:defPPr>
              <a:defRPr lang="en-US"/>
            </a:defPPr>
            <a:lvl1pPr algn="ctr" defTabSz="914373" fontAlgn="auto">
              <a:spcBef>
                <a:spcPts val="0"/>
              </a:spcBef>
              <a:spcAft>
                <a:spcPts val="0"/>
              </a:spcAft>
              <a:defRPr sz="2000" b="1" kern="0">
                <a:solidFill>
                  <a:srgbClr val="1F4E79"/>
                </a:solidFill>
                <a:latin typeface="Arial Narrow" panose="020B0606020202030204" pitchFamily="34" charset="0"/>
                <a:cs typeface="Times New Roman" pitchFamily="18" charset="0"/>
              </a:defRPr>
            </a:lvl1pPr>
          </a:lstStyle>
          <a:p>
            <a:r>
              <a:rPr lang="ru-RU" sz="4400" dirty="0" smtClean="0"/>
              <a:t>21,1</a:t>
            </a:r>
            <a:r>
              <a:rPr lang="ru-RU" dirty="0" smtClean="0"/>
              <a:t> </a:t>
            </a:r>
          </a:p>
          <a:p>
            <a:r>
              <a:rPr lang="ru-RU" dirty="0" smtClean="0"/>
              <a:t>тыс</a:t>
            </a:r>
            <a:r>
              <a:rPr lang="ru-RU" dirty="0"/>
              <a:t>.</a:t>
            </a:r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47" y="5961025"/>
            <a:ext cx="1154471" cy="1154471"/>
          </a:xfrm>
          <a:prstGeom prst="rect">
            <a:avLst/>
          </a:prstGeom>
        </p:spPr>
      </p:pic>
      <p:sp>
        <p:nvSpPr>
          <p:cNvPr id="54" name="Текст 2"/>
          <p:cNvSpPr txBox="1">
            <a:spLocks/>
          </p:cNvSpPr>
          <p:nvPr/>
        </p:nvSpPr>
        <p:spPr>
          <a:xfrm>
            <a:off x="349025" y="844384"/>
            <a:ext cx="5819547" cy="72573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b="1" kern="0" dirty="0" smtClean="0"/>
              <a:t>Партнерская сеть</a:t>
            </a:r>
            <a:endParaRPr lang="ru-RU" b="1" kern="0" dirty="0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363539" y="1807710"/>
            <a:ext cx="55873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Текст 2"/>
          <p:cNvSpPr txBox="1">
            <a:spLocks/>
          </p:cNvSpPr>
          <p:nvPr/>
        </p:nvSpPr>
        <p:spPr>
          <a:xfrm>
            <a:off x="6420642" y="844323"/>
            <a:ext cx="5819547" cy="72573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b="1" kern="0" dirty="0" smtClean="0"/>
              <a:t>Гарантийная поддержка*</a:t>
            </a:r>
            <a:endParaRPr lang="ru-RU" b="1" kern="0" dirty="0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6435156" y="1807649"/>
            <a:ext cx="58195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1876045" y="5981850"/>
            <a:ext cx="4285627" cy="884218"/>
            <a:chOff x="2432278" y="6236830"/>
            <a:chExt cx="4285627" cy="884218"/>
          </a:xfrm>
        </p:grpSpPr>
        <p:sp>
          <p:nvSpPr>
            <p:cNvPr id="60" name="Скругленный прямоугольник 59"/>
            <p:cNvSpPr/>
            <p:nvPr/>
          </p:nvSpPr>
          <p:spPr>
            <a:xfrm>
              <a:off x="2432278" y="6272648"/>
              <a:ext cx="3597348" cy="812582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kern="0" dirty="0" smtClean="0">
                  <a:latin typeface="Arial Narrow" panose="020B0606020202030204" pitchFamily="34" charset="0"/>
                  <a:cs typeface="Times New Roman" pitchFamily="18" charset="0"/>
                </a:rPr>
                <a:t> 4</a:t>
              </a:r>
              <a:endParaRPr lang="ru-RU" sz="2400" kern="0" dirty="0">
                <a:latin typeface="Arial Narrow" panose="020B0606020202030204" pitchFamily="34" charset="0"/>
                <a:cs typeface="Times New Roman" pitchFamily="18" charset="0"/>
              </a:endParaRPr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3120557" y="6236830"/>
              <a:ext cx="3597348" cy="884218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kern="0" dirty="0" smtClean="0">
                  <a:latin typeface="Arial Narrow" panose="020B0606020202030204" pitchFamily="34" charset="0"/>
                  <a:cs typeface="Times New Roman" pitchFamily="18" charset="0"/>
                </a:rPr>
                <a:t>лизинговых компании</a:t>
              </a:r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6506862" y="2238475"/>
            <a:ext cx="3256270" cy="839705"/>
            <a:chOff x="704616" y="8731785"/>
            <a:chExt cx="1548850" cy="630883"/>
          </a:xfrm>
        </p:grpSpPr>
        <p:sp>
          <p:nvSpPr>
            <p:cNvPr id="64" name="Pentagon 35"/>
            <p:cNvSpPr/>
            <p:nvPr/>
          </p:nvSpPr>
          <p:spPr>
            <a:xfrm>
              <a:off x="850532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rgbClr val="1F4E7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67500" tIns="35100" rIns="67500" bIns="351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65" name="Pentagon 37"/>
            <p:cNvSpPr/>
            <p:nvPr/>
          </p:nvSpPr>
          <p:spPr>
            <a:xfrm>
              <a:off x="704616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rgbClr val="E7F5F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67500" tIns="35100" rIns="67500" bIns="35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800" kern="0" dirty="0" smtClean="0">
                  <a:latin typeface="Arial Narrow" panose="020B0606020202030204" pitchFamily="34" charset="0"/>
                </a:rPr>
                <a:t>Объем </a:t>
              </a:r>
              <a:endParaRPr lang="ru-RU" sz="1800" kern="0" dirty="0">
                <a:latin typeface="Arial Narrow" panose="020B060602020203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800" kern="0" dirty="0">
                  <a:latin typeface="Arial Narrow" panose="020B0606020202030204" pitchFamily="34" charset="0"/>
                </a:rPr>
                <a:t>гарантийной поддержки</a:t>
              </a: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6506862" y="3383464"/>
            <a:ext cx="3256270" cy="839705"/>
            <a:chOff x="704616" y="8731785"/>
            <a:chExt cx="1548850" cy="630883"/>
          </a:xfrm>
        </p:grpSpPr>
        <p:sp>
          <p:nvSpPr>
            <p:cNvPr id="68" name="Pentagon 35"/>
            <p:cNvSpPr/>
            <p:nvPr/>
          </p:nvSpPr>
          <p:spPr>
            <a:xfrm>
              <a:off x="850532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rgbClr val="1F4E7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67500" tIns="35100" rIns="67500" bIns="351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69" name="Pentagon 37"/>
            <p:cNvSpPr/>
            <p:nvPr/>
          </p:nvSpPr>
          <p:spPr>
            <a:xfrm>
              <a:off x="704616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rgbClr val="E7F5F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67500" tIns="35100" rIns="67500" bIns="35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800" kern="0" dirty="0" smtClean="0">
                  <a:latin typeface="Arial Narrow" panose="020B0606020202030204" pitchFamily="34" charset="0"/>
                </a:rPr>
                <a:t>Количество выданных гарантий и поручительств</a:t>
              </a:r>
              <a:endParaRPr lang="ru-RU" sz="1800" kern="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6506862" y="5390649"/>
            <a:ext cx="3256270" cy="839705"/>
            <a:chOff x="704616" y="8731785"/>
            <a:chExt cx="1548850" cy="630883"/>
          </a:xfrm>
        </p:grpSpPr>
        <p:sp>
          <p:nvSpPr>
            <p:cNvPr id="71" name="Pentagon 35"/>
            <p:cNvSpPr/>
            <p:nvPr/>
          </p:nvSpPr>
          <p:spPr>
            <a:xfrm>
              <a:off x="850532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rgbClr val="1F4E7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67500" tIns="35100" rIns="67500" bIns="351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72" name="Pentagon 37"/>
            <p:cNvSpPr/>
            <p:nvPr/>
          </p:nvSpPr>
          <p:spPr>
            <a:xfrm>
              <a:off x="704616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rgbClr val="E7F5F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67500" tIns="35100" rIns="67500" bIns="35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800" kern="0" dirty="0" smtClean="0">
                  <a:latin typeface="Arial Narrow" panose="020B0606020202030204" pitchFamily="34" charset="0"/>
                </a:rPr>
                <a:t>Объем </a:t>
              </a:r>
              <a:r>
                <a:rPr lang="ru-RU" sz="1800" kern="0" dirty="0">
                  <a:latin typeface="Arial Narrow" panose="020B0606020202030204" pitchFamily="34" charset="0"/>
                </a:rPr>
                <a:t>кредитной поддержки </a:t>
              </a:r>
              <a:endParaRPr lang="ru-RU" sz="1800" kern="0" dirty="0" smtClean="0">
                <a:latin typeface="Arial Narrow" panose="020B060602020203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800" kern="0" dirty="0" smtClean="0">
                  <a:latin typeface="Arial Narrow" panose="020B0606020202030204" pitchFamily="34" charset="0"/>
                </a:rPr>
                <a:t>с </a:t>
              </a:r>
              <a:r>
                <a:rPr lang="ru-RU" sz="1800" kern="0" dirty="0">
                  <a:latin typeface="Arial Narrow" panose="020B0606020202030204" pitchFamily="34" charset="0"/>
                </a:rPr>
                <a:t>гарантией</a:t>
              </a:r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6506862" y="6509357"/>
            <a:ext cx="3256270" cy="839705"/>
            <a:chOff x="704616" y="8731785"/>
            <a:chExt cx="1548850" cy="630883"/>
          </a:xfrm>
        </p:grpSpPr>
        <p:sp>
          <p:nvSpPr>
            <p:cNvPr id="74" name="Pentagon 35"/>
            <p:cNvSpPr/>
            <p:nvPr/>
          </p:nvSpPr>
          <p:spPr>
            <a:xfrm>
              <a:off x="850532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rgbClr val="1F4E7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67500" tIns="35100" rIns="67500" bIns="351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75" name="Pentagon 37"/>
            <p:cNvSpPr/>
            <p:nvPr/>
          </p:nvSpPr>
          <p:spPr>
            <a:xfrm>
              <a:off x="704616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rgbClr val="E7F5F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67500" tIns="35100" rIns="67500" bIns="35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800" kern="0" dirty="0" smtClean="0">
                  <a:latin typeface="Arial Narrow" panose="020B0606020202030204" pitchFamily="34" charset="0"/>
                </a:rPr>
                <a:t>Новых рабочих мест</a:t>
              </a:r>
              <a:endParaRPr lang="ru-RU" sz="1800" kern="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876045" y="2446584"/>
            <a:ext cx="4354767" cy="884218"/>
            <a:chOff x="2432278" y="2526226"/>
            <a:chExt cx="4354767" cy="884218"/>
          </a:xfrm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2432278" y="2562044"/>
              <a:ext cx="3597348" cy="812582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0" kern="0" dirty="0" smtClean="0">
                  <a:latin typeface="Arial Narrow" panose="020B0606020202030204" pitchFamily="34" charset="0"/>
                  <a:cs typeface="Times New Roman" pitchFamily="18" charset="0"/>
                </a:rPr>
                <a:t>6</a:t>
              </a:r>
              <a:r>
                <a:rPr lang="ru-RU" sz="6000" kern="0" dirty="0" smtClean="0">
                  <a:latin typeface="Arial Narrow" panose="020B0606020202030204" pitchFamily="34" charset="0"/>
                  <a:cs typeface="Times New Roman" pitchFamily="18" charset="0"/>
                </a:rPr>
                <a:t>2</a:t>
              </a:r>
              <a:endParaRPr lang="ru-RU" sz="2400" kern="0" dirty="0">
                <a:latin typeface="Arial Narrow" panose="020B0606020202030204" pitchFamily="34" charset="0"/>
                <a:cs typeface="Times New Roman" pitchFamily="18" charset="0"/>
              </a:endParaRP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3189697" y="2526226"/>
              <a:ext cx="3597348" cy="884218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kern="0" dirty="0" smtClean="0">
                  <a:latin typeface="Arial Narrow" panose="020B0606020202030204" pitchFamily="34" charset="0"/>
                  <a:cs typeface="Times New Roman" pitchFamily="18" charset="0"/>
                </a:rPr>
                <a:t>банка-партнера</a:t>
              </a:r>
              <a:endParaRPr lang="en-US" sz="2000" kern="0" dirty="0" smtClean="0">
                <a:latin typeface="Arial Narrow" panose="020B0606020202030204" pitchFamily="34" charset="0"/>
                <a:cs typeface="Times New Roman" pitchFamily="18" charset="0"/>
              </a:endParaRP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kern="0" dirty="0" smtClean="0">
                  <a:latin typeface="Arial Narrow" panose="020B0606020202030204" pitchFamily="34" charset="0"/>
                  <a:cs typeface="Times New Roman" pitchFamily="18" charset="0"/>
                </a:rPr>
                <a:t>и уполномоченных банка</a:t>
              </a:r>
              <a:endParaRPr lang="ru-RU" sz="2400" kern="0" dirty="0">
                <a:latin typeface="Arial Narrow" panose="020B0606020202030204" pitchFamily="34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834988" y="4532955"/>
            <a:ext cx="4043935" cy="884218"/>
            <a:chOff x="2391221" y="4693601"/>
            <a:chExt cx="4043935" cy="884218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2391221" y="4729419"/>
              <a:ext cx="3597348" cy="812582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kern="0" dirty="0" smtClean="0">
                  <a:latin typeface="Arial Narrow" panose="020B0606020202030204" pitchFamily="34" charset="0"/>
                  <a:cs typeface="Times New Roman" pitchFamily="18" charset="0"/>
                </a:rPr>
                <a:t>84</a:t>
              </a:r>
              <a:endParaRPr lang="ru-RU" sz="2400" kern="0" dirty="0">
                <a:latin typeface="Arial Narrow" panose="020B0606020202030204" pitchFamily="34" charset="0"/>
                <a:cs typeface="Times New Roman" pitchFamily="18" charset="0"/>
              </a:endParaRP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3164839" y="4693601"/>
              <a:ext cx="3270317" cy="884218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kern="0" dirty="0" smtClean="0">
                  <a:latin typeface="Arial Narrow" panose="020B0606020202030204" pitchFamily="34" charset="0"/>
                  <a:cs typeface="Times New Roman" pitchFamily="18" charset="0"/>
                </a:rPr>
                <a:t>региональных гарантийных организации</a:t>
              </a:r>
              <a:endParaRPr lang="ru-RU" sz="2400" kern="0" dirty="0">
                <a:latin typeface="Arial Narrow" panose="020B0606020202030204" pitchFamily="34" charset="0"/>
                <a:cs typeface="Times New Roman" pitchFamily="18" charset="0"/>
              </a:endParaRPr>
            </a:p>
          </p:txBody>
        </p:sp>
      </p:grpSp>
      <p:sp>
        <p:nvSpPr>
          <p:cNvPr id="43" name="Равнобедренный треугольник 42"/>
          <p:cNvSpPr/>
          <p:nvPr/>
        </p:nvSpPr>
        <p:spPr>
          <a:xfrm flipV="1">
            <a:off x="6589584" y="4615883"/>
            <a:ext cx="5566950" cy="37309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77016" y="5439397"/>
            <a:ext cx="757732" cy="35543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algn="ctr" defTabSz="9143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kern="0" dirty="0" smtClean="0">
                <a:latin typeface="Arial Narrow" panose="020B0606020202030204" pitchFamily="34" charset="0"/>
                <a:cs typeface="Times New Roman" pitchFamily="18" charset="0"/>
              </a:rPr>
              <a:t>РГО</a:t>
            </a:r>
            <a:endParaRPr lang="ru-RU" sz="2000" b="1" kern="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77016" y="3350203"/>
            <a:ext cx="757732" cy="35543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algn="ctr" defTabSz="9143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kern="0" dirty="0" smtClean="0">
                <a:latin typeface="Arial Narrow" panose="020B0606020202030204" pitchFamily="34" charset="0"/>
                <a:cs typeface="Times New Roman" pitchFamily="18" charset="0"/>
              </a:rPr>
              <a:t>Банк</a:t>
            </a:r>
            <a:endParaRPr lang="ru-RU" sz="2000" b="1" kern="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10603" y="7392341"/>
            <a:ext cx="1090556" cy="35543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algn="ctr" defTabSz="9143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kern="0" dirty="0" smtClean="0">
                <a:latin typeface="Arial Narrow" panose="020B0606020202030204" pitchFamily="34" charset="0"/>
                <a:cs typeface="Times New Roman" pitchFamily="18" charset="0"/>
              </a:rPr>
              <a:t>Лизинг </a:t>
            </a:r>
          </a:p>
          <a:p>
            <a:pPr algn="ctr" defTabSz="9143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kern="0" dirty="0" smtClean="0">
                <a:latin typeface="Arial Narrow" panose="020B0606020202030204" pitchFamily="34" charset="0"/>
                <a:cs typeface="Times New Roman" pitchFamily="18" charset="0"/>
              </a:rPr>
              <a:t>и институты развития</a:t>
            </a:r>
            <a:endParaRPr lang="ru-RU" sz="2000" b="1" kern="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67800" y="1892446"/>
            <a:ext cx="1776164" cy="1776164"/>
            <a:chOff x="-1167900" y="2055274"/>
            <a:chExt cx="2233307" cy="2233307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67900" y="2055274"/>
              <a:ext cx="2233307" cy="2233307"/>
            </a:xfrm>
            <a:prstGeom prst="rect">
              <a:avLst/>
            </a:prstGeom>
          </p:spPr>
        </p:pic>
        <p:sp>
          <p:nvSpPr>
            <p:cNvPr id="6" name="Овал 5"/>
            <p:cNvSpPr/>
            <p:nvPr/>
          </p:nvSpPr>
          <p:spPr>
            <a:xfrm>
              <a:off x="-388997" y="2868348"/>
              <a:ext cx="650389" cy="65038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/>
                <a:t>₽</a:t>
              </a:r>
              <a:endParaRPr lang="ru-RU" sz="3600" dirty="0"/>
            </a:p>
          </p:txBody>
        </p:sp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0" y="4178154"/>
            <a:ext cx="1305103" cy="1248548"/>
          </a:xfrm>
          <a:prstGeom prst="rect">
            <a:avLst/>
          </a:prstGeom>
        </p:spPr>
      </p:pic>
      <p:grpSp>
        <p:nvGrpSpPr>
          <p:cNvPr id="47" name="Группа 46"/>
          <p:cNvGrpSpPr/>
          <p:nvPr/>
        </p:nvGrpSpPr>
        <p:grpSpPr>
          <a:xfrm>
            <a:off x="1601159" y="7148185"/>
            <a:ext cx="4560513" cy="884218"/>
            <a:chOff x="2432278" y="6253235"/>
            <a:chExt cx="4289092" cy="884218"/>
          </a:xfrm>
        </p:grpSpPr>
        <p:sp>
          <p:nvSpPr>
            <p:cNvPr id="49" name="Скругленный прямоугольник 48"/>
            <p:cNvSpPr/>
            <p:nvPr/>
          </p:nvSpPr>
          <p:spPr>
            <a:xfrm>
              <a:off x="2432278" y="6272648"/>
              <a:ext cx="3597348" cy="812582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kern="0" dirty="0" smtClean="0">
                  <a:latin typeface="Arial Narrow" panose="020B0606020202030204" pitchFamily="34" charset="0"/>
                  <a:cs typeface="Times New Roman" pitchFamily="18" charset="0"/>
                </a:rPr>
                <a:t> 12</a:t>
              </a:r>
              <a:endParaRPr lang="ru-RU" sz="2400" kern="0" dirty="0">
                <a:latin typeface="Arial Narrow" panose="020B0606020202030204" pitchFamily="34" charset="0"/>
                <a:cs typeface="Times New Roman" pitchFamily="18" charset="0"/>
              </a:endParaRPr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3338120" y="6253235"/>
              <a:ext cx="3383250" cy="884218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kern="0" dirty="0">
                  <a:latin typeface="Arial Narrow" panose="020B0606020202030204" pitchFamily="34" charset="0"/>
                  <a:cs typeface="Times New Roman" pitchFamily="18" charset="0"/>
                </a:rPr>
                <a:t>р</a:t>
              </a:r>
              <a:r>
                <a:rPr lang="ru-RU" sz="2000" kern="0" dirty="0" smtClean="0">
                  <a:latin typeface="Arial Narrow" panose="020B0606020202030204" pitchFamily="34" charset="0"/>
                  <a:cs typeface="Times New Roman" pitchFamily="18" charset="0"/>
                </a:rPr>
                <a:t>оссийских и международных институтов развития</a:t>
              </a:r>
              <a:endParaRPr lang="ru-RU" sz="2400" kern="0" dirty="0">
                <a:latin typeface="Arial Narrow" panose="020B0606020202030204" pitchFamily="34" charset="0"/>
                <a:cs typeface="Times New Roman" pitchFamily="18" charset="0"/>
              </a:endParaRPr>
            </a:p>
          </p:txBody>
        </p:sp>
      </p:grpSp>
      <p:pic>
        <p:nvPicPr>
          <p:cNvPr id="46" name="Рисунок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69717"/>
            <a:ext cx="2717800" cy="1236354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12102955" y="8003568"/>
            <a:ext cx="523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0002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Скругленный прямоугольник 75"/>
          <p:cNvSpPr/>
          <p:nvPr/>
        </p:nvSpPr>
        <p:spPr>
          <a:xfrm>
            <a:off x="0" y="-7765"/>
            <a:ext cx="3517103" cy="998284"/>
          </a:xfrm>
          <a:prstGeom prst="roundRect">
            <a:avLst>
              <a:gd name="adj" fmla="val 4144"/>
            </a:avLst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lIns="900000" rIns="72000"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200" kern="0" dirty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686" y="391395"/>
            <a:ext cx="8827415" cy="698685"/>
          </a:xfrm>
        </p:spPr>
        <p:txBody>
          <a:bodyPr/>
          <a:lstStyle/>
          <a:p>
            <a:pPr algn="ctr"/>
            <a:r>
              <a:rPr lang="ru-RU" dirty="0"/>
              <a:t>Оказание поддержки </a:t>
            </a:r>
            <a:r>
              <a:rPr lang="ru-RU" dirty="0" smtClean="0"/>
              <a:t>проектам субъектов МСП через Фонд «МИР»</a:t>
            </a:r>
            <a:endParaRPr lang="ru-RU" dirty="0"/>
          </a:p>
        </p:txBody>
      </p:sp>
      <p:sp>
        <p:nvSpPr>
          <p:cNvPr id="19" name="object 44"/>
          <p:cNvSpPr/>
          <p:nvPr/>
        </p:nvSpPr>
        <p:spPr>
          <a:xfrm>
            <a:off x="103532" y="69697"/>
            <a:ext cx="2717301" cy="12361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2575" y="1270992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Прямоугольник 157"/>
          <p:cNvSpPr/>
          <p:nvPr/>
        </p:nvSpPr>
        <p:spPr>
          <a:xfrm>
            <a:off x="282574" y="1407897"/>
            <a:ext cx="1203642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1F4E79"/>
                </a:solidFill>
              </a:rPr>
              <a:t>ЗПИФ долгосрочных прямых инвестиций «МИР» (Фонд «МИР») – фонд </a:t>
            </a:r>
            <a:r>
              <a:rPr lang="ru-RU" sz="1600" b="1" dirty="0">
                <a:solidFill>
                  <a:srgbClr val="1F4E79"/>
                </a:solidFill>
              </a:rPr>
              <a:t>широкого профиля, осуществляющий поддержку субъектов МСП путём предоставления прямых инвестиций и/или путём выдачи инвестиционных займов (мезонин</a:t>
            </a:r>
            <a:r>
              <a:rPr lang="ru-RU" sz="1600" b="1" dirty="0" smtClean="0">
                <a:solidFill>
                  <a:srgbClr val="1F4E79"/>
                </a:solidFill>
              </a:rPr>
              <a:t>).</a:t>
            </a:r>
            <a:r>
              <a:rPr lang="en-US" sz="1600" b="1" dirty="0" smtClean="0">
                <a:solidFill>
                  <a:srgbClr val="1F4E79"/>
                </a:solidFill>
              </a:rPr>
              <a:t> </a:t>
            </a:r>
            <a:r>
              <a:rPr lang="ru-RU" sz="1600" b="1" dirty="0" smtClean="0">
                <a:solidFill>
                  <a:srgbClr val="1F4E79"/>
                </a:solidFill>
              </a:rPr>
              <a:t>Пайщик Фонда «МИР» - АО «МСП Банк».</a:t>
            </a:r>
          </a:p>
          <a:p>
            <a:pPr algn="just"/>
            <a:endParaRPr lang="ru-RU" sz="1600" b="1" dirty="0" smtClean="0">
              <a:solidFill>
                <a:srgbClr val="1F4E79"/>
              </a:solidFill>
            </a:endParaRPr>
          </a:p>
          <a:p>
            <a:pPr algn="just"/>
            <a:r>
              <a:rPr lang="ru-RU" sz="1600" b="1" dirty="0" smtClean="0">
                <a:solidFill>
                  <a:srgbClr val="1F4E79"/>
                </a:solidFill>
              </a:rPr>
              <a:t>Управляющая </a:t>
            </a:r>
            <a:r>
              <a:rPr lang="ru-RU" sz="1600" b="1" dirty="0">
                <a:solidFill>
                  <a:srgbClr val="1F4E79"/>
                </a:solidFill>
              </a:rPr>
              <a:t>компания АО «МИР» (УК «МИР») – акционерное общество, осуществляющее управление имуществом Фонда «МИР», 100% акций УК «МИР» принадлежит АО «Корпорация «МСП</a:t>
            </a:r>
            <a:r>
              <a:rPr lang="ru-RU" sz="1600" b="1" dirty="0" smtClean="0">
                <a:solidFill>
                  <a:srgbClr val="1F4E79"/>
                </a:solidFill>
              </a:rPr>
              <a:t>». </a:t>
            </a:r>
            <a:endParaRPr lang="ru-RU" sz="1600" b="1" dirty="0">
              <a:solidFill>
                <a:srgbClr val="1F4E79"/>
              </a:solidFill>
            </a:endParaRPr>
          </a:p>
        </p:txBody>
      </p:sp>
      <p:grpSp>
        <p:nvGrpSpPr>
          <p:cNvPr id="85" name="Group 632"/>
          <p:cNvGrpSpPr/>
          <p:nvPr/>
        </p:nvGrpSpPr>
        <p:grpSpPr>
          <a:xfrm>
            <a:off x="751292" y="5141919"/>
            <a:ext cx="933696" cy="1231619"/>
            <a:chOff x="10260013" y="4238625"/>
            <a:chExt cx="482600" cy="636588"/>
          </a:xfrm>
          <a:solidFill>
            <a:schemeClr val="bg1"/>
          </a:solidFill>
        </p:grpSpPr>
        <p:sp>
          <p:nvSpPr>
            <p:cNvPr id="86" name="Freeform 859"/>
            <p:cNvSpPr>
              <a:spLocks noEditPoints="1"/>
            </p:cNvSpPr>
            <p:nvPr/>
          </p:nvSpPr>
          <p:spPr bwMode="auto">
            <a:xfrm>
              <a:off x="10260013" y="4238625"/>
              <a:ext cx="482600" cy="636588"/>
            </a:xfrm>
            <a:custGeom>
              <a:avLst/>
              <a:gdLst>
                <a:gd name="T0" fmla="*/ 149 w 165"/>
                <a:gd name="T1" fmla="*/ 218 h 218"/>
                <a:gd name="T2" fmla="*/ 17 w 165"/>
                <a:gd name="T3" fmla="*/ 218 h 218"/>
                <a:gd name="T4" fmla="*/ 0 w 165"/>
                <a:gd name="T5" fmla="*/ 202 h 218"/>
                <a:gd name="T6" fmla="*/ 0 w 165"/>
                <a:gd name="T7" fmla="*/ 16 h 218"/>
                <a:gd name="T8" fmla="*/ 17 w 165"/>
                <a:gd name="T9" fmla="*/ 0 h 218"/>
                <a:gd name="T10" fmla="*/ 149 w 165"/>
                <a:gd name="T11" fmla="*/ 0 h 218"/>
                <a:gd name="T12" fmla="*/ 165 w 165"/>
                <a:gd name="T13" fmla="*/ 16 h 218"/>
                <a:gd name="T14" fmla="*/ 165 w 165"/>
                <a:gd name="T15" fmla="*/ 202 h 218"/>
                <a:gd name="T16" fmla="*/ 149 w 165"/>
                <a:gd name="T17" fmla="*/ 218 h 218"/>
                <a:gd name="T18" fmla="*/ 17 w 165"/>
                <a:gd name="T19" fmla="*/ 12 h 218"/>
                <a:gd name="T20" fmla="*/ 12 w 165"/>
                <a:gd name="T21" fmla="*/ 16 h 218"/>
                <a:gd name="T22" fmla="*/ 12 w 165"/>
                <a:gd name="T23" fmla="*/ 202 h 218"/>
                <a:gd name="T24" fmla="*/ 17 w 165"/>
                <a:gd name="T25" fmla="*/ 206 h 218"/>
                <a:gd name="T26" fmla="*/ 149 w 165"/>
                <a:gd name="T27" fmla="*/ 206 h 218"/>
                <a:gd name="T28" fmla="*/ 153 w 165"/>
                <a:gd name="T29" fmla="*/ 202 h 218"/>
                <a:gd name="T30" fmla="*/ 153 w 165"/>
                <a:gd name="T31" fmla="*/ 16 h 218"/>
                <a:gd name="T32" fmla="*/ 149 w 165"/>
                <a:gd name="T33" fmla="*/ 12 h 218"/>
                <a:gd name="T34" fmla="*/ 17 w 165"/>
                <a:gd name="T35" fmla="*/ 12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5" h="218">
                  <a:moveTo>
                    <a:pt x="149" y="218"/>
                  </a:moveTo>
                  <a:cubicBezTo>
                    <a:pt x="17" y="218"/>
                    <a:pt x="17" y="218"/>
                    <a:pt x="17" y="218"/>
                  </a:cubicBezTo>
                  <a:cubicBezTo>
                    <a:pt x="8" y="218"/>
                    <a:pt x="0" y="211"/>
                    <a:pt x="0" y="20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8" y="0"/>
                    <a:pt x="165" y="7"/>
                    <a:pt x="165" y="16"/>
                  </a:cubicBezTo>
                  <a:cubicBezTo>
                    <a:pt x="165" y="202"/>
                    <a:pt x="165" y="202"/>
                    <a:pt x="165" y="202"/>
                  </a:cubicBezTo>
                  <a:cubicBezTo>
                    <a:pt x="165" y="211"/>
                    <a:pt x="158" y="218"/>
                    <a:pt x="149" y="218"/>
                  </a:cubicBezTo>
                  <a:close/>
                  <a:moveTo>
                    <a:pt x="17" y="12"/>
                  </a:moveTo>
                  <a:cubicBezTo>
                    <a:pt x="14" y="12"/>
                    <a:pt x="12" y="14"/>
                    <a:pt x="12" y="16"/>
                  </a:cubicBezTo>
                  <a:cubicBezTo>
                    <a:pt x="12" y="202"/>
                    <a:pt x="12" y="202"/>
                    <a:pt x="12" y="202"/>
                  </a:cubicBezTo>
                  <a:cubicBezTo>
                    <a:pt x="12" y="204"/>
                    <a:pt x="14" y="206"/>
                    <a:pt x="17" y="206"/>
                  </a:cubicBezTo>
                  <a:cubicBezTo>
                    <a:pt x="149" y="206"/>
                    <a:pt x="149" y="206"/>
                    <a:pt x="149" y="206"/>
                  </a:cubicBezTo>
                  <a:cubicBezTo>
                    <a:pt x="151" y="206"/>
                    <a:pt x="153" y="204"/>
                    <a:pt x="153" y="202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3" y="14"/>
                    <a:pt x="151" y="12"/>
                    <a:pt x="149" y="12"/>
                  </a:cubicBezTo>
                  <a:lnTo>
                    <a:pt x="17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87" name="Freeform 860"/>
            <p:cNvSpPr>
              <a:spLocks/>
            </p:cNvSpPr>
            <p:nvPr/>
          </p:nvSpPr>
          <p:spPr bwMode="auto">
            <a:xfrm>
              <a:off x="10344150" y="4519613"/>
              <a:ext cx="312738" cy="34925"/>
            </a:xfrm>
            <a:custGeom>
              <a:avLst/>
              <a:gdLst>
                <a:gd name="T0" fmla="*/ 101 w 107"/>
                <a:gd name="T1" fmla="*/ 12 h 12"/>
                <a:gd name="T2" fmla="*/ 6 w 107"/>
                <a:gd name="T3" fmla="*/ 12 h 12"/>
                <a:gd name="T4" fmla="*/ 0 w 107"/>
                <a:gd name="T5" fmla="*/ 6 h 12"/>
                <a:gd name="T6" fmla="*/ 6 w 107"/>
                <a:gd name="T7" fmla="*/ 0 h 12"/>
                <a:gd name="T8" fmla="*/ 101 w 107"/>
                <a:gd name="T9" fmla="*/ 0 h 12"/>
                <a:gd name="T10" fmla="*/ 107 w 107"/>
                <a:gd name="T11" fmla="*/ 6 h 12"/>
                <a:gd name="T12" fmla="*/ 101 w 107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2">
                  <a:moveTo>
                    <a:pt x="101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5" y="0"/>
                    <a:pt x="107" y="2"/>
                    <a:pt x="107" y="6"/>
                  </a:cubicBezTo>
                  <a:cubicBezTo>
                    <a:pt x="107" y="9"/>
                    <a:pt x="105" y="12"/>
                    <a:pt x="10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88" name="Freeform 861"/>
            <p:cNvSpPr>
              <a:spLocks/>
            </p:cNvSpPr>
            <p:nvPr/>
          </p:nvSpPr>
          <p:spPr bwMode="auto">
            <a:xfrm>
              <a:off x="10344150" y="4451350"/>
              <a:ext cx="312738" cy="36513"/>
            </a:xfrm>
            <a:custGeom>
              <a:avLst/>
              <a:gdLst>
                <a:gd name="T0" fmla="*/ 101 w 107"/>
                <a:gd name="T1" fmla="*/ 12 h 12"/>
                <a:gd name="T2" fmla="*/ 6 w 107"/>
                <a:gd name="T3" fmla="*/ 12 h 12"/>
                <a:gd name="T4" fmla="*/ 0 w 107"/>
                <a:gd name="T5" fmla="*/ 6 h 12"/>
                <a:gd name="T6" fmla="*/ 6 w 107"/>
                <a:gd name="T7" fmla="*/ 0 h 12"/>
                <a:gd name="T8" fmla="*/ 101 w 107"/>
                <a:gd name="T9" fmla="*/ 0 h 12"/>
                <a:gd name="T10" fmla="*/ 107 w 107"/>
                <a:gd name="T11" fmla="*/ 6 h 12"/>
                <a:gd name="T12" fmla="*/ 101 w 107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2">
                  <a:moveTo>
                    <a:pt x="101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5" y="0"/>
                    <a:pt x="107" y="2"/>
                    <a:pt x="107" y="6"/>
                  </a:cubicBezTo>
                  <a:cubicBezTo>
                    <a:pt x="107" y="9"/>
                    <a:pt x="105" y="12"/>
                    <a:pt x="10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59" name="Freeform 862"/>
            <p:cNvSpPr>
              <a:spLocks/>
            </p:cNvSpPr>
            <p:nvPr/>
          </p:nvSpPr>
          <p:spPr bwMode="auto">
            <a:xfrm>
              <a:off x="10344150" y="4384675"/>
              <a:ext cx="312738" cy="34925"/>
            </a:xfrm>
            <a:custGeom>
              <a:avLst/>
              <a:gdLst>
                <a:gd name="T0" fmla="*/ 101 w 107"/>
                <a:gd name="T1" fmla="*/ 12 h 12"/>
                <a:gd name="T2" fmla="*/ 6 w 107"/>
                <a:gd name="T3" fmla="*/ 12 h 12"/>
                <a:gd name="T4" fmla="*/ 0 w 107"/>
                <a:gd name="T5" fmla="*/ 6 h 12"/>
                <a:gd name="T6" fmla="*/ 6 w 107"/>
                <a:gd name="T7" fmla="*/ 0 h 12"/>
                <a:gd name="T8" fmla="*/ 101 w 107"/>
                <a:gd name="T9" fmla="*/ 0 h 12"/>
                <a:gd name="T10" fmla="*/ 107 w 107"/>
                <a:gd name="T11" fmla="*/ 6 h 12"/>
                <a:gd name="T12" fmla="*/ 101 w 107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2">
                  <a:moveTo>
                    <a:pt x="101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5" y="0"/>
                    <a:pt x="107" y="3"/>
                    <a:pt x="107" y="6"/>
                  </a:cubicBezTo>
                  <a:cubicBezTo>
                    <a:pt x="107" y="9"/>
                    <a:pt x="105" y="12"/>
                    <a:pt x="10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60" name="Freeform 863"/>
            <p:cNvSpPr>
              <a:spLocks/>
            </p:cNvSpPr>
            <p:nvPr/>
          </p:nvSpPr>
          <p:spPr bwMode="auto">
            <a:xfrm>
              <a:off x="10344150" y="4583113"/>
              <a:ext cx="312738" cy="34925"/>
            </a:xfrm>
            <a:custGeom>
              <a:avLst/>
              <a:gdLst>
                <a:gd name="T0" fmla="*/ 101 w 107"/>
                <a:gd name="T1" fmla="*/ 12 h 12"/>
                <a:gd name="T2" fmla="*/ 6 w 107"/>
                <a:gd name="T3" fmla="*/ 12 h 12"/>
                <a:gd name="T4" fmla="*/ 0 w 107"/>
                <a:gd name="T5" fmla="*/ 6 h 12"/>
                <a:gd name="T6" fmla="*/ 6 w 107"/>
                <a:gd name="T7" fmla="*/ 0 h 12"/>
                <a:gd name="T8" fmla="*/ 101 w 107"/>
                <a:gd name="T9" fmla="*/ 0 h 12"/>
                <a:gd name="T10" fmla="*/ 107 w 107"/>
                <a:gd name="T11" fmla="*/ 6 h 12"/>
                <a:gd name="T12" fmla="*/ 101 w 107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2">
                  <a:moveTo>
                    <a:pt x="101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5" y="0"/>
                    <a:pt x="107" y="3"/>
                    <a:pt x="107" y="6"/>
                  </a:cubicBezTo>
                  <a:cubicBezTo>
                    <a:pt x="107" y="9"/>
                    <a:pt x="105" y="12"/>
                    <a:pt x="10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61" name="Freeform 864"/>
            <p:cNvSpPr>
              <a:spLocks/>
            </p:cNvSpPr>
            <p:nvPr/>
          </p:nvSpPr>
          <p:spPr bwMode="auto">
            <a:xfrm>
              <a:off x="10344150" y="4651375"/>
              <a:ext cx="176213" cy="34925"/>
            </a:xfrm>
            <a:custGeom>
              <a:avLst/>
              <a:gdLst>
                <a:gd name="T0" fmla="*/ 54 w 60"/>
                <a:gd name="T1" fmla="*/ 12 h 12"/>
                <a:gd name="T2" fmla="*/ 6 w 60"/>
                <a:gd name="T3" fmla="*/ 12 h 12"/>
                <a:gd name="T4" fmla="*/ 0 w 60"/>
                <a:gd name="T5" fmla="*/ 6 h 12"/>
                <a:gd name="T6" fmla="*/ 6 w 60"/>
                <a:gd name="T7" fmla="*/ 0 h 12"/>
                <a:gd name="T8" fmla="*/ 54 w 60"/>
                <a:gd name="T9" fmla="*/ 0 h 12"/>
                <a:gd name="T10" fmla="*/ 60 w 60"/>
                <a:gd name="T11" fmla="*/ 6 h 12"/>
                <a:gd name="T12" fmla="*/ 54 w 6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2">
                  <a:moveTo>
                    <a:pt x="5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10"/>
                    <a:pt x="57" y="12"/>
                    <a:pt x="5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16" name="Прямоугольник 3"/>
          <p:cNvSpPr/>
          <p:nvPr/>
        </p:nvSpPr>
        <p:spPr>
          <a:xfrm>
            <a:off x="333033" y="3045909"/>
            <a:ext cx="120364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b="1" dirty="0" smtClean="0">
                <a:solidFill>
                  <a:srgbClr val="1F4E79"/>
                </a:solidFill>
                <a:latin typeface="+mn-lt"/>
              </a:rPr>
              <a:t>Сегменты работы Фонда «МИР»</a:t>
            </a:r>
            <a:endParaRPr lang="ru-RU" sz="1500" b="1" dirty="0">
              <a:solidFill>
                <a:srgbClr val="1F4E79"/>
              </a:solidFill>
              <a:latin typeface="+mn-lt"/>
            </a:endParaRPr>
          </a:p>
          <a:p>
            <a:pPr marL="0" lvl="1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500" dirty="0">
                <a:latin typeface="+mn-lt"/>
              </a:rPr>
              <a:t>Проекты, получившие поддержку со стороны Корпорации и/или АО «МСП Банк».</a:t>
            </a:r>
          </a:p>
          <a:p>
            <a:pPr marL="0" lvl="1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500" dirty="0" smtClean="0">
                <a:latin typeface="+mn-lt"/>
              </a:rPr>
              <a:t>Проекты</a:t>
            </a:r>
            <a:r>
              <a:rPr lang="ru-RU" sz="1500" dirty="0">
                <a:latin typeface="+mn-lt"/>
              </a:rPr>
              <a:t>, получившие поддержку со стороны партнеров Корпорации: участников Программы «Инвестиционный лифт»; партнёров, реализующих программы поддержки МСП (Сектор Роста Московская биржа, ВЭБ Инновации, Российская венчурная компания, Фонд содействия развитию малых форм предприятий в научно-технической сфере, Национальная технологическая </a:t>
            </a:r>
            <a:r>
              <a:rPr lang="ru-RU" sz="1500" dirty="0" smtClean="0">
                <a:latin typeface="+mn-lt"/>
              </a:rPr>
              <a:t>инициатива).</a:t>
            </a:r>
            <a:endParaRPr lang="ru-RU" sz="1500" dirty="0">
              <a:latin typeface="+mn-lt"/>
              <a:ea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b="1" dirty="0" smtClean="0">
                <a:solidFill>
                  <a:srgbClr val="1F4E79"/>
                </a:solidFill>
                <a:latin typeface="+mn-lt"/>
              </a:rPr>
              <a:t>Критерии и требования к Проектам</a:t>
            </a:r>
          </a:p>
          <a:p>
            <a:pPr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500" dirty="0" smtClean="0">
                <a:latin typeface="+mn-lt"/>
              </a:rPr>
              <a:t>Проект МСП должен находится на этапе роста/расширения </a:t>
            </a:r>
            <a:r>
              <a:rPr lang="ru-RU" sz="1500" dirty="0">
                <a:latin typeface="+mn-lt"/>
              </a:rPr>
              <a:t>бизнеса: завершены НИОКР, начато производство, имеется успешный опыт </a:t>
            </a:r>
            <a:r>
              <a:rPr lang="ru-RU" sz="1500" dirty="0" smtClean="0">
                <a:latin typeface="+mn-lt"/>
              </a:rPr>
              <a:t>реализации продукции и </a:t>
            </a:r>
            <a:r>
              <a:rPr lang="ru-RU" sz="1500" dirty="0">
                <a:latin typeface="+mn-lt"/>
              </a:rPr>
              <a:t>растущий рынок </a:t>
            </a:r>
            <a:r>
              <a:rPr lang="ru-RU" sz="1500" dirty="0" smtClean="0">
                <a:latin typeface="+mn-lt"/>
              </a:rPr>
              <a:t>сбыта.</a:t>
            </a:r>
          </a:p>
          <a:p>
            <a:pPr indent="-360363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500" dirty="0" smtClean="0">
                <a:latin typeface="+mn-lt"/>
              </a:rPr>
              <a:t>Проект МСП масштабируем – способен увеличивать объемы производства и продаж, может быть реализован в других регионах России.</a:t>
            </a:r>
          </a:p>
          <a:p>
            <a:pPr indent="-360363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500" dirty="0">
                <a:latin typeface="+mn-lt"/>
              </a:rPr>
              <a:t>Проект </a:t>
            </a:r>
            <a:r>
              <a:rPr lang="ru-RU" sz="1500" dirty="0" smtClean="0">
                <a:latin typeface="+mn-lt"/>
              </a:rPr>
              <a:t>МСП реализуется </a:t>
            </a:r>
            <a:r>
              <a:rPr lang="ru-RU" sz="1500" dirty="0">
                <a:latin typeface="+mn-lt"/>
              </a:rPr>
              <a:t>в </a:t>
            </a:r>
            <a:r>
              <a:rPr lang="ru-RU" sz="1500" dirty="0" smtClean="0">
                <a:latin typeface="+mn-lt"/>
              </a:rPr>
              <a:t>приоритетной отрасли экономики* </a:t>
            </a:r>
          </a:p>
          <a:p>
            <a:pPr indent="-360363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500" dirty="0" smtClean="0">
                <a:latin typeface="+mn-lt"/>
              </a:rPr>
              <a:t>Команда </a:t>
            </a:r>
            <a:r>
              <a:rPr lang="ru-RU" sz="1500" dirty="0">
                <a:latin typeface="+mn-lt"/>
              </a:rPr>
              <a:t>Проекта располагает необходимым профессиональным опытом </a:t>
            </a:r>
            <a:r>
              <a:rPr lang="ru-RU" sz="1500" dirty="0" smtClean="0">
                <a:latin typeface="+mn-lt"/>
              </a:rPr>
              <a:t>запуска производства </a:t>
            </a:r>
            <a:r>
              <a:rPr lang="ru-RU" sz="1500" dirty="0">
                <a:latin typeface="+mn-lt"/>
              </a:rPr>
              <a:t>и продвижения </a:t>
            </a:r>
            <a:r>
              <a:rPr lang="ru-RU" sz="1500" dirty="0" smtClean="0">
                <a:latin typeface="+mn-lt"/>
              </a:rPr>
              <a:t>продуктов.</a:t>
            </a:r>
          </a:p>
          <a:p>
            <a:pPr indent="-360363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500" dirty="0">
                <a:latin typeface="+mn-lt"/>
              </a:rPr>
              <a:t>К</a:t>
            </a:r>
            <a:r>
              <a:rPr lang="ru-RU" sz="1500" dirty="0" smtClean="0">
                <a:latin typeface="+mn-lt"/>
              </a:rPr>
              <a:t>лючевыми </a:t>
            </a:r>
            <a:r>
              <a:rPr lang="ru-RU" sz="1500" dirty="0">
                <a:latin typeface="+mn-lt"/>
              </a:rPr>
              <a:t>документами по проекту являются бизнес-план и финансовая модель проекта; особое внимание в бизнес-плане должно быть уделено рынку </a:t>
            </a:r>
            <a:r>
              <a:rPr lang="ru-RU" sz="1500" dirty="0" smtClean="0">
                <a:latin typeface="+mn-lt"/>
              </a:rPr>
              <a:t>сбыта и продажам продукции.</a:t>
            </a:r>
            <a:endParaRPr lang="ru-RU" sz="15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82573" y="7560718"/>
            <a:ext cx="1203642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500" dirty="0" smtClean="0">
                <a:latin typeface="+mn-lt"/>
                <a:ea typeface="Times New Roman" panose="02020603050405020304" pitchFamily="18" charset="0"/>
              </a:rPr>
              <a:t>*</a:t>
            </a:r>
            <a:r>
              <a:rPr lang="ru-RU" sz="1500" dirty="0" smtClean="0">
                <a:latin typeface="+mn-lt"/>
                <a:ea typeface="Times New Roman" panose="02020603050405020304" pitchFamily="18" charset="0"/>
              </a:rPr>
              <a:t>В </a:t>
            </a:r>
            <a:r>
              <a:rPr lang="ru-RU" sz="1500" dirty="0">
                <a:latin typeface="+mn-lt"/>
                <a:ea typeface="Times New Roman" panose="02020603050405020304" pitchFamily="18" charset="0"/>
              </a:rPr>
              <a:t>соответствии с Программой деятельности </a:t>
            </a:r>
            <a:r>
              <a:rPr lang="ru-RU" sz="1500" dirty="0" smtClean="0">
                <a:latin typeface="+mn-lt"/>
                <a:ea typeface="Times New Roman" panose="02020603050405020304" pitchFamily="18" charset="0"/>
              </a:rPr>
              <a:t>АО «Корпорация «МСП» на </a:t>
            </a:r>
            <a:r>
              <a:rPr lang="ru-RU" sz="1500" dirty="0">
                <a:latin typeface="+mn-lt"/>
                <a:ea typeface="Times New Roman" panose="02020603050405020304" pitchFamily="18" charset="0"/>
              </a:rPr>
              <a:t>2018 </a:t>
            </a:r>
            <a:r>
              <a:rPr lang="ru-RU" sz="1500" dirty="0" smtClean="0">
                <a:latin typeface="+mn-lt"/>
                <a:ea typeface="Times New Roman" panose="02020603050405020304" pitchFamily="18" charset="0"/>
              </a:rPr>
              <a:t>год.</a:t>
            </a:r>
            <a:endParaRPr lang="ru-RU" sz="1500" dirty="0">
              <a:latin typeface="+mn-lt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33033" y="7496221"/>
            <a:ext cx="11985965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7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Скругленный прямоугольник 75"/>
          <p:cNvSpPr/>
          <p:nvPr/>
        </p:nvSpPr>
        <p:spPr>
          <a:xfrm>
            <a:off x="0" y="-7765"/>
            <a:ext cx="3517103" cy="998284"/>
          </a:xfrm>
          <a:prstGeom prst="roundRect">
            <a:avLst>
              <a:gd name="adj" fmla="val 4144"/>
            </a:avLst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lIns="900000" rIns="72000"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200" kern="0" dirty="0">
              <a:latin typeface="+mj-lt"/>
            </a:endParaRPr>
          </a:p>
        </p:txBody>
      </p:sp>
      <p:sp>
        <p:nvSpPr>
          <p:cNvPr id="19" name="object 44"/>
          <p:cNvSpPr/>
          <p:nvPr/>
        </p:nvSpPr>
        <p:spPr>
          <a:xfrm>
            <a:off x="103532" y="69697"/>
            <a:ext cx="2717301" cy="12361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2575" y="1270992"/>
            <a:ext cx="11743526" cy="3343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Скругленный прямоугольник 61"/>
          <p:cNvSpPr/>
          <p:nvPr/>
        </p:nvSpPr>
        <p:spPr>
          <a:xfrm>
            <a:off x="317990" y="2001814"/>
            <a:ext cx="2605751" cy="1476930"/>
          </a:xfrm>
          <a:prstGeom prst="roundRect">
            <a:avLst>
              <a:gd name="adj" fmla="val 6507"/>
            </a:avLst>
          </a:prstGeom>
          <a:solidFill>
            <a:srgbClr val="F7FAFF"/>
          </a:solidFill>
          <a:ln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800" b="1" dirty="0" smtClean="0">
                <a:solidFill>
                  <a:srgbClr val="1F4E79"/>
                </a:solidFill>
              </a:rPr>
              <a:t>Капитал для МСП</a:t>
            </a:r>
            <a:endParaRPr lang="ru-RU" sz="1800" b="1" dirty="0">
              <a:solidFill>
                <a:srgbClr val="1F4E79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91543" y="2064518"/>
            <a:ext cx="295942" cy="234789"/>
          </a:xfrm>
          <a:prstGeom prst="roundRect">
            <a:avLst>
              <a:gd name="adj" fmla="val 6507"/>
            </a:avLst>
          </a:prstGeom>
          <a:solidFill>
            <a:srgbClr val="1F4E79"/>
          </a:solidFill>
          <a:ln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1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82575" y="5229254"/>
            <a:ext cx="2605751" cy="1476930"/>
          </a:xfrm>
          <a:prstGeom prst="roundRect">
            <a:avLst>
              <a:gd name="adj" fmla="val 6507"/>
            </a:avLst>
          </a:prstGeom>
          <a:solidFill>
            <a:srgbClr val="F7FAFF"/>
          </a:solidFill>
          <a:ln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177800" algn="ctr"/>
            <a:r>
              <a:rPr lang="ru-RU" sz="1800" b="1" dirty="0" smtClean="0">
                <a:solidFill>
                  <a:srgbClr val="1F4E79"/>
                </a:solidFill>
              </a:rPr>
              <a:t>Инвестиционный заем (мезонин)</a:t>
            </a:r>
            <a:endParaRPr lang="ru-RU" sz="1800" b="1" dirty="0">
              <a:solidFill>
                <a:srgbClr val="1F4E79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356128" y="5313244"/>
            <a:ext cx="295942" cy="234789"/>
          </a:xfrm>
          <a:prstGeom prst="roundRect">
            <a:avLst>
              <a:gd name="adj" fmla="val 6507"/>
            </a:avLst>
          </a:prstGeom>
          <a:solidFill>
            <a:srgbClr val="1F4E79"/>
          </a:solidFill>
          <a:ln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2</a:t>
            </a:r>
            <a:endParaRPr lang="ru-RU" sz="1800" b="1" dirty="0">
              <a:solidFill>
                <a:schemeClr val="bg1"/>
              </a:solidFill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282575" y="4825765"/>
            <a:ext cx="11743526" cy="3117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L-Shape 10"/>
          <p:cNvSpPr/>
          <p:nvPr/>
        </p:nvSpPr>
        <p:spPr>
          <a:xfrm rot="13701821">
            <a:off x="3191992" y="2605477"/>
            <a:ext cx="269603" cy="269603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3767172" y="2001814"/>
            <a:ext cx="2083201" cy="315852"/>
          </a:xfrm>
          <a:prstGeom prst="roundRect">
            <a:avLst>
              <a:gd name="adj" fmla="val 6507"/>
            </a:avLst>
          </a:prstGeom>
          <a:solidFill>
            <a:srgbClr val="1F4E79"/>
          </a:solidFill>
          <a:ln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Объем </a:t>
            </a:r>
            <a:r>
              <a:rPr lang="ru-RU" sz="1200" b="1" dirty="0">
                <a:solidFill>
                  <a:schemeClr val="bg1"/>
                </a:solidFill>
              </a:rPr>
              <a:t>финансирования </a:t>
            </a: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3773911" y="2378377"/>
            <a:ext cx="2083201" cy="315852"/>
          </a:xfrm>
          <a:prstGeom prst="roundRect">
            <a:avLst>
              <a:gd name="adj" fmla="val 6507"/>
            </a:avLst>
          </a:prstGeom>
          <a:solidFill>
            <a:srgbClr val="1F4E79"/>
          </a:solidFill>
          <a:ln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Целевая норма доходности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3773910" y="2759538"/>
            <a:ext cx="2083201" cy="315852"/>
          </a:xfrm>
          <a:prstGeom prst="roundRect">
            <a:avLst>
              <a:gd name="adj" fmla="val 6507"/>
            </a:avLst>
          </a:prstGeom>
          <a:solidFill>
            <a:srgbClr val="1F4E79"/>
          </a:solidFill>
          <a:ln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88900" indent="-88900" algn="ctr"/>
            <a:r>
              <a:rPr lang="ru-RU" sz="1200" b="1" dirty="0" smtClean="0">
                <a:solidFill>
                  <a:schemeClr val="bg1"/>
                </a:solidFill>
              </a:rPr>
              <a:t>Целевая доля участия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773910" y="3129171"/>
            <a:ext cx="2083201" cy="315852"/>
          </a:xfrm>
          <a:prstGeom prst="roundRect">
            <a:avLst>
              <a:gd name="adj" fmla="val 6507"/>
            </a:avLst>
          </a:prstGeom>
          <a:solidFill>
            <a:srgbClr val="1F4E79"/>
          </a:solidFill>
          <a:ln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Срок участия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6081519" y="2005820"/>
            <a:ext cx="1986574" cy="315852"/>
          </a:xfrm>
          <a:prstGeom prst="roundRect">
            <a:avLst>
              <a:gd name="adj" fmla="val 6507"/>
            </a:avLst>
          </a:prstGeom>
          <a:noFill/>
          <a:ln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dirty="0" smtClean="0">
                <a:solidFill>
                  <a:srgbClr val="1F4E79"/>
                </a:solidFill>
              </a:rPr>
              <a:t>50-200 млн. руб.</a:t>
            </a:r>
            <a:endParaRPr lang="ru-RU" sz="1200" dirty="0">
              <a:solidFill>
                <a:srgbClr val="1F4E79"/>
              </a:solidFill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6081519" y="2379887"/>
            <a:ext cx="1986574" cy="315852"/>
          </a:xfrm>
          <a:prstGeom prst="roundRect">
            <a:avLst>
              <a:gd name="adj" fmla="val 6507"/>
            </a:avLst>
          </a:prstGeom>
          <a:noFill/>
          <a:ln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dirty="0" smtClean="0">
                <a:solidFill>
                  <a:srgbClr val="1F4E79"/>
                </a:solidFill>
              </a:rPr>
              <a:t>15%</a:t>
            </a:r>
            <a:endParaRPr lang="ru-RU" sz="1200" dirty="0">
              <a:solidFill>
                <a:srgbClr val="1F4E79"/>
              </a:solidFill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6081519" y="2755851"/>
            <a:ext cx="1986574" cy="315852"/>
          </a:xfrm>
          <a:prstGeom prst="roundRect">
            <a:avLst>
              <a:gd name="adj" fmla="val 6507"/>
            </a:avLst>
          </a:prstGeom>
          <a:noFill/>
          <a:ln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dirty="0" smtClean="0">
                <a:solidFill>
                  <a:srgbClr val="1F4E79"/>
                </a:solidFill>
              </a:rPr>
              <a:t>от </a:t>
            </a:r>
            <a:r>
              <a:rPr lang="ru-RU" sz="1200" dirty="0">
                <a:solidFill>
                  <a:srgbClr val="1F4E79"/>
                </a:solidFill>
              </a:rPr>
              <a:t>34% до 49,99</a:t>
            </a:r>
            <a:r>
              <a:rPr lang="ru-RU" sz="1200" dirty="0" smtClean="0">
                <a:solidFill>
                  <a:srgbClr val="1F4E79"/>
                </a:solidFill>
              </a:rPr>
              <a:t>% </a:t>
            </a: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6081519" y="3123240"/>
            <a:ext cx="1986574" cy="315852"/>
          </a:xfrm>
          <a:prstGeom prst="roundRect">
            <a:avLst>
              <a:gd name="adj" fmla="val 6507"/>
            </a:avLst>
          </a:prstGeom>
          <a:noFill/>
          <a:ln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dirty="0">
                <a:solidFill>
                  <a:srgbClr val="1F4E79"/>
                </a:solidFill>
              </a:rPr>
              <a:t>н</a:t>
            </a:r>
            <a:r>
              <a:rPr lang="ru-RU" sz="1200" dirty="0" smtClean="0">
                <a:solidFill>
                  <a:srgbClr val="1F4E79"/>
                </a:solidFill>
              </a:rPr>
              <a:t>е более 5 лет</a:t>
            </a:r>
            <a:endParaRPr lang="ru-RU" sz="1200" dirty="0">
              <a:solidFill>
                <a:srgbClr val="1F4E79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9105711" y="1495600"/>
            <a:ext cx="2480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b="1" dirty="0" smtClean="0">
                <a:solidFill>
                  <a:srgbClr val="1F4E79"/>
                </a:solidFill>
                <a:latin typeface="+mn-lt"/>
                <a:ea typeface="Calibri" panose="020F0502020204030204" pitchFamily="34" charset="0"/>
              </a:rPr>
              <a:t>Схема участия</a:t>
            </a:r>
            <a:endParaRPr lang="ru-RU" sz="2000" b="1" dirty="0">
              <a:solidFill>
                <a:srgbClr val="1F4E79"/>
              </a:solidFill>
              <a:latin typeface="+mn-lt"/>
              <a:ea typeface="Calibri" panose="020F0502020204030204" pitchFamily="34" charset="0"/>
            </a:endParaRPr>
          </a:p>
        </p:txBody>
      </p:sp>
      <p:cxnSp>
        <p:nvCxnSpPr>
          <p:cNvPr id="139" name="Прямая соединительная линия 138"/>
          <p:cNvCxnSpPr/>
          <p:nvPr/>
        </p:nvCxnSpPr>
        <p:spPr>
          <a:xfrm>
            <a:off x="8292500" y="1924883"/>
            <a:ext cx="0" cy="1665933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Прямоугольник 139"/>
          <p:cNvSpPr/>
          <p:nvPr/>
        </p:nvSpPr>
        <p:spPr>
          <a:xfrm>
            <a:off x="3953312" y="1484433"/>
            <a:ext cx="4069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b="1" dirty="0" smtClean="0">
                <a:solidFill>
                  <a:srgbClr val="1F4E79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Параметры продукта</a:t>
            </a:r>
            <a:endParaRPr lang="ru-RU" sz="2000" b="1" dirty="0">
              <a:solidFill>
                <a:srgbClr val="1F4E79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391543" y="1483299"/>
            <a:ext cx="24292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b="1" dirty="0" smtClean="0">
                <a:solidFill>
                  <a:srgbClr val="1F4E79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Продукт</a:t>
            </a:r>
            <a:endParaRPr lang="ru-RU" sz="2000" b="1" dirty="0">
              <a:solidFill>
                <a:srgbClr val="1F4E79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8414788" y="1861325"/>
            <a:ext cx="3581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ru-RU" sz="1200" b="1" dirty="0" smtClean="0">
                <a:latin typeface="+mn-lt"/>
                <a:ea typeface="Calibri" panose="020F0502020204030204" pitchFamily="34" charset="0"/>
              </a:rPr>
              <a:t>Вход в проект</a:t>
            </a:r>
            <a:r>
              <a:rPr lang="en-US" sz="1200" b="1" dirty="0" smtClean="0">
                <a:latin typeface="+mn-lt"/>
                <a:ea typeface="Calibri" panose="020F0502020204030204" pitchFamily="34" charset="0"/>
              </a:rPr>
              <a:t>: </a:t>
            </a:r>
            <a:r>
              <a:rPr lang="ru-RU" sz="1200" dirty="0" smtClean="0">
                <a:latin typeface="+mn-lt"/>
                <a:ea typeface="Calibri" panose="020F0502020204030204" pitchFamily="34" charset="0"/>
              </a:rPr>
              <a:t>вклад в капитал компании </a:t>
            </a:r>
            <a:r>
              <a:rPr lang="en-US" sz="1200" dirty="0" smtClean="0">
                <a:latin typeface="+mn-lt"/>
                <a:ea typeface="Calibri" panose="020F0502020204030204" pitchFamily="34" charset="0"/>
              </a:rPr>
              <a:t>(cash-in)</a:t>
            </a:r>
            <a:r>
              <a:rPr lang="ru-RU" sz="1200" dirty="0" smtClean="0">
                <a:latin typeface="+mn-lt"/>
                <a:ea typeface="Calibri" panose="020F0502020204030204" pitchFamily="34" charset="0"/>
              </a:rPr>
              <a:t>, заключение инвестиционного соглашения и опционов.</a:t>
            </a:r>
          </a:p>
          <a:p>
            <a:pPr algn="just">
              <a:defRPr/>
            </a:pPr>
            <a:r>
              <a:rPr lang="ru-RU" sz="1200" b="1" dirty="0" smtClean="0">
                <a:latin typeface="+mn-lt"/>
                <a:ea typeface="Calibri" panose="020F0502020204030204" pitchFamily="34" charset="0"/>
              </a:rPr>
              <a:t>Выход из проекта</a:t>
            </a:r>
            <a:r>
              <a:rPr lang="en-US" sz="1200" b="1" dirty="0" smtClean="0">
                <a:latin typeface="+mn-lt"/>
                <a:ea typeface="Calibri" panose="020F0502020204030204" pitchFamily="34" charset="0"/>
              </a:rPr>
              <a:t>: </a:t>
            </a:r>
            <a:endParaRPr lang="ru-RU" sz="1200" dirty="0" smtClean="0">
              <a:latin typeface="+mn-lt"/>
              <a:ea typeface="Calibri" panose="020F0502020204030204" pitchFamily="34" charset="0"/>
            </a:endParaRPr>
          </a:p>
          <a:p>
            <a:pPr lvl="0" indent="-228600" algn="just">
              <a:buAutoNum type="arabicPeriod"/>
              <a:defRPr/>
            </a:pPr>
            <a:r>
              <a:rPr lang="ru-RU" sz="1200" dirty="0" smtClean="0">
                <a:latin typeface="+mn-lt"/>
                <a:ea typeface="Calibri" panose="020F0502020204030204" pitchFamily="34" charset="0"/>
              </a:rPr>
              <a:t>Через опционы</a:t>
            </a:r>
            <a:r>
              <a:rPr lang="en-US" sz="1200" dirty="0" smtClean="0">
                <a:latin typeface="+mn-lt"/>
                <a:ea typeface="Calibri" panose="020F0502020204030204" pitchFamily="34" charset="0"/>
              </a:rPr>
              <a:t>:</a:t>
            </a:r>
          </a:p>
          <a:p>
            <a:pPr marL="0" lvl="1" indent="-228600" algn="just">
              <a:buFont typeface="Wingdings" panose="05000000000000000000" pitchFamily="2" charset="2"/>
              <a:buChar char="§"/>
              <a:defRPr/>
            </a:pPr>
            <a:r>
              <a:rPr lang="en-US" sz="1200" dirty="0" smtClean="0">
                <a:latin typeface="+mn-lt"/>
                <a:ea typeface="Calibri" panose="020F0502020204030204" pitchFamily="34" charset="0"/>
              </a:rPr>
              <a:t>PUT</a:t>
            </a:r>
            <a:r>
              <a:rPr lang="ru-RU" sz="1200" dirty="0" smtClean="0">
                <a:latin typeface="+mn-lt"/>
                <a:ea typeface="Calibri" panose="020F0502020204030204" pitchFamily="34" charset="0"/>
              </a:rPr>
              <a:t>-опцион АО «МИР» на продажу своей доли Инициатору проекта; </a:t>
            </a:r>
          </a:p>
          <a:p>
            <a:pPr marL="0" lvl="1" indent="-228600" algn="just">
              <a:buFont typeface="Wingdings" panose="05000000000000000000" pitchFamily="2" charset="2"/>
              <a:buChar char="§"/>
              <a:defRPr/>
            </a:pPr>
            <a:r>
              <a:rPr lang="en-US" sz="1200" dirty="0" smtClean="0">
                <a:latin typeface="+mn-lt"/>
                <a:ea typeface="Calibri" panose="020F0502020204030204" pitchFamily="34" charset="0"/>
              </a:rPr>
              <a:t>CALL</a:t>
            </a:r>
            <a:r>
              <a:rPr lang="ru-RU" sz="1200" dirty="0" smtClean="0">
                <a:latin typeface="+mn-lt"/>
                <a:ea typeface="Calibri" panose="020F0502020204030204" pitchFamily="34" charset="0"/>
              </a:rPr>
              <a:t>-опцион Инициатора проекта на выкуп доли МИР.</a:t>
            </a:r>
          </a:p>
          <a:p>
            <a:pPr algn="just">
              <a:defRPr/>
            </a:pPr>
            <a:r>
              <a:rPr lang="ru-RU" sz="1200" dirty="0" smtClean="0">
                <a:latin typeface="+mn-lt"/>
                <a:ea typeface="Calibri" panose="020F0502020204030204" pitchFamily="34" charset="0"/>
              </a:rPr>
              <a:t>2. Продажа доли стратегическому инвестору.</a:t>
            </a:r>
            <a:endParaRPr lang="ru-RU" sz="1200" dirty="0">
              <a:latin typeface="+mn-lt"/>
              <a:ea typeface="Calibri" panose="020F0502020204030204" pitchFamily="34" charset="0"/>
            </a:endParaRPr>
          </a:p>
        </p:txBody>
      </p:sp>
      <p:sp>
        <p:nvSpPr>
          <p:cNvPr id="143" name="L-Shape 10"/>
          <p:cNvSpPr/>
          <p:nvPr/>
        </p:nvSpPr>
        <p:spPr>
          <a:xfrm rot="13701821">
            <a:off x="3065456" y="5847272"/>
            <a:ext cx="269603" cy="269603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715893" y="5292737"/>
            <a:ext cx="2083201" cy="315852"/>
          </a:xfrm>
          <a:prstGeom prst="roundRect">
            <a:avLst>
              <a:gd name="adj" fmla="val 6507"/>
            </a:avLst>
          </a:prstGeom>
          <a:solidFill>
            <a:srgbClr val="1F4E79"/>
          </a:solidFill>
          <a:ln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177800"/>
            <a:r>
              <a:rPr lang="ru-RU" sz="1200" b="1" dirty="0" smtClean="0">
                <a:solidFill>
                  <a:schemeClr val="bg1"/>
                </a:solidFill>
              </a:rPr>
              <a:t>Объем </a:t>
            </a:r>
            <a:r>
              <a:rPr lang="ru-RU" sz="1200" b="1" dirty="0">
                <a:solidFill>
                  <a:schemeClr val="bg1"/>
                </a:solidFill>
              </a:rPr>
              <a:t>финансирования </a:t>
            </a:r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3715893" y="5650312"/>
            <a:ext cx="2083201" cy="315852"/>
          </a:xfrm>
          <a:prstGeom prst="roundRect">
            <a:avLst>
              <a:gd name="adj" fmla="val 6507"/>
            </a:avLst>
          </a:prstGeom>
          <a:solidFill>
            <a:srgbClr val="1F4E79"/>
          </a:solidFill>
          <a:ln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Целевая ставка 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3715893" y="6007887"/>
            <a:ext cx="2083201" cy="315852"/>
          </a:xfrm>
          <a:prstGeom prst="roundRect">
            <a:avLst>
              <a:gd name="adj" fmla="val 6507"/>
            </a:avLst>
          </a:prstGeom>
          <a:solidFill>
            <a:srgbClr val="1F4E79"/>
          </a:solidFill>
          <a:ln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177800" algn="ctr"/>
            <a:r>
              <a:rPr lang="ru-RU" sz="1200" b="1" dirty="0" smtClean="0">
                <a:solidFill>
                  <a:schemeClr val="bg1"/>
                </a:solidFill>
              </a:rPr>
              <a:t>Возможные условия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3715893" y="6365462"/>
            <a:ext cx="2083201" cy="315852"/>
          </a:xfrm>
          <a:prstGeom prst="roundRect">
            <a:avLst>
              <a:gd name="adj" fmla="val 6507"/>
            </a:avLst>
          </a:prstGeom>
          <a:solidFill>
            <a:srgbClr val="1F4E79"/>
          </a:solidFill>
          <a:ln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177800" algn="ctr"/>
            <a:r>
              <a:rPr lang="ru-RU" sz="1200" b="1" dirty="0" smtClean="0">
                <a:solidFill>
                  <a:schemeClr val="bg1"/>
                </a:solidFill>
              </a:rPr>
              <a:t>Срок участия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5892781" y="5292737"/>
            <a:ext cx="1986574" cy="315852"/>
          </a:xfrm>
          <a:prstGeom prst="roundRect">
            <a:avLst>
              <a:gd name="adj" fmla="val 6507"/>
            </a:avLst>
          </a:prstGeom>
          <a:noFill/>
          <a:ln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dirty="0" smtClean="0">
                <a:solidFill>
                  <a:srgbClr val="1F4E79"/>
                </a:solidFill>
              </a:rPr>
              <a:t>50-200 млн. руб.</a:t>
            </a:r>
            <a:endParaRPr lang="ru-RU" sz="1200" dirty="0">
              <a:solidFill>
                <a:srgbClr val="1F4E79"/>
              </a:solidFill>
            </a:endParaRPr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5892781" y="5650312"/>
            <a:ext cx="1986574" cy="315852"/>
          </a:xfrm>
          <a:prstGeom prst="roundRect">
            <a:avLst>
              <a:gd name="adj" fmla="val 6507"/>
            </a:avLst>
          </a:prstGeom>
          <a:noFill/>
          <a:ln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rgbClr val="1F4E79"/>
                </a:solidFill>
              </a:rPr>
              <a:t>12</a:t>
            </a:r>
            <a:r>
              <a:rPr lang="ru-RU" sz="1200" dirty="0" smtClean="0">
                <a:solidFill>
                  <a:srgbClr val="1F4E79"/>
                </a:solidFill>
              </a:rPr>
              <a:t>%</a:t>
            </a:r>
            <a:endParaRPr lang="ru-RU" sz="1200" dirty="0">
              <a:solidFill>
                <a:srgbClr val="1F4E79"/>
              </a:solidFill>
            </a:endParaRPr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5892781" y="6007887"/>
            <a:ext cx="1986574" cy="315852"/>
          </a:xfrm>
          <a:prstGeom prst="roundRect">
            <a:avLst>
              <a:gd name="adj" fmla="val 6507"/>
            </a:avLst>
          </a:prstGeom>
          <a:noFill/>
          <a:ln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100" dirty="0" smtClean="0">
                <a:solidFill>
                  <a:srgbClr val="1F4E79"/>
                </a:solidFill>
              </a:rPr>
              <a:t>конвертация займа в капитал</a:t>
            </a:r>
            <a:endParaRPr lang="ru-RU" sz="1100" dirty="0">
              <a:solidFill>
                <a:srgbClr val="1F4E79"/>
              </a:solidFill>
            </a:endParaRPr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5892781" y="6365462"/>
            <a:ext cx="1986574" cy="315852"/>
          </a:xfrm>
          <a:prstGeom prst="roundRect">
            <a:avLst>
              <a:gd name="adj" fmla="val 6507"/>
            </a:avLst>
          </a:prstGeom>
          <a:noFill/>
          <a:ln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dirty="0" smtClean="0">
                <a:solidFill>
                  <a:srgbClr val="1F4E79"/>
                </a:solidFill>
              </a:rPr>
              <a:t>не более 5 лет</a:t>
            </a:r>
            <a:endParaRPr lang="ru-RU" sz="1200" dirty="0">
              <a:solidFill>
                <a:srgbClr val="1F4E79"/>
              </a:solidFill>
            </a:endParaRPr>
          </a:p>
        </p:txBody>
      </p:sp>
      <p:cxnSp>
        <p:nvCxnSpPr>
          <p:cNvPr id="152" name="Прямая соединительная линия 151"/>
          <p:cNvCxnSpPr/>
          <p:nvPr/>
        </p:nvCxnSpPr>
        <p:spPr>
          <a:xfrm>
            <a:off x="8257085" y="5229254"/>
            <a:ext cx="0" cy="1665933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Прямоугольник 152"/>
          <p:cNvSpPr/>
          <p:nvPr/>
        </p:nvSpPr>
        <p:spPr>
          <a:xfrm>
            <a:off x="8379373" y="5262627"/>
            <a:ext cx="3581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ru-RU" sz="1200" b="1" dirty="0" smtClean="0">
                <a:latin typeface="+mn-lt"/>
                <a:ea typeface="Calibri" panose="020F0502020204030204" pitchFamily="34" charset="0"/>
              </a:rPr>
              <a:t>Вход в проект</a:t>
            </a:r>
            <a:r>
              <a:rPr lang="en-US" sz="1200" b="1" dirty="0" smtClean="0">
                <a:latin typeface="+mn-lt"/>
                <a:ea typeface="Calibri" panose="020F0502020204030204" pitchFamily="34" charset="0"/>
              </a:rPr>
              <a:t>: </a:t>
            </a:r>
            <a:r>
              <a:rPr lang="ru-RU" sz="1200" dirty="0" smtClean="0">
                <a:latin typeface="+mn-lt"/>
                <a:ea typeface="Calibri" panose="020F0502020204030204" pitchFamily="34" charset="0"/>
              </a:rPr>
              <a:t>инвестиционный заем с возможностью конвертации в капитал, заключение инвестиционного соглашения и опционов.</a:t>
            </a:r>
          </a:p>
          <a:p>
            <a:pPr algn="just">
              <a:defRPr/>
            </a:pPr>
            <a:r>
              <a:rPr lang="ru-RU" sz="1200" b="1" dirty="0" smtClean="0">
                <a:latin typeface="+mn-lt"/>
                <a:ea typeface="Calibri" panose="020F0502020204030204" pitchFamily="34" charset="0"/>
              </a:rPr>
              <a:t>Выход из проекта</a:t>
            </a:r>
            <a:r>
              <a:rPr lang="en-US" sz="1200" b="1" dirty="0" smtClean="0">
                <a:latin typeface="+mn-lt"/>
                <a:ea typeface="Calibri" panose="020F0502020204030204" pitchFamily="34" charset="0"/>
              </a:rPr>
              <a:t>: </a:t>
            </a:r>
            <a:endParaRPr lang="ru-RU" sz="1200" dirty="0" smtClean="0">
              <a:latin typeface="+mn-lt"/>
              <a:ea typeface="Calibri" panose="020F0502020204030204" pitchFamily="34" charset="0"/>
            </a:endParaRPr>
          </a:p>
          <a:p>
            <a:pPr marL="228600" lvl="0" indent="-228600" algn="just">
              <a:buAutoNum type="arabicPeriod"/>
              <a:defRPr/>
            </a:pPr>
            <a:r>
              <a:rPr lang="ru-RU" sz="1200" dirty="0" smtClean="0">
                <a:latin typeface="+mn-lt"/>
                <a:ea typeface="Calibri" panose="020F0502020204030204" pitchFamily="34" charset="0"/>
              </a:rPr>
              <a:t>Погашение займа.</a:t>
            </a:r>
          </a:p>
          <a:p>
            <a:pPr marL="228600" lvl="0" indent="-228600" algn="just">
              <a:buAutoNum type="arabicPeriod"/>
              <a:defRPr/>
            </a:pPr>
            <a:r>
              <a:rPr lang="ru-RU" sz="1200" dirty="0" smtClean="0">
                <a:latin typeface="+mn-lt"/>
                <a:ea typeface="Calibri" panose="020F0502020204030204" pitchFamily="34" charset="0"/>
              </a:rPr>
              <a:t>При конвертации займа в капитал</a:t>
            </a:r>
            <a:r>
              <a:rPr lang="en-US" sz="1200" dirty="0" smtClean="0">
                <a:latin typeface="+mn-lt"/>
                <a:ea typeface="Calibri" panose="020F0502020204030204" pitchFamily="34" charset="0"/>
              </a:rPr>
              <a:t>:</a:t>
            </a:r>
            <a:endParaRPr lang="en-US" sz="1200" dirty="0">
              <a:latin typeface="+mn-lt"/>
              <a:ea typeface="Calibri" panose="020F0502020204030204" pitchFamily="34" charset="0"/>
            </a:endParaRPr>
          </a:p>
          <a:p>
            <a:pPr marL="357188" lvl="1" indent="-228600" algn="just">
              <a:buFont typeface="Wingdings" panose="05000000000000000000" pitchFamily="2" charset="2"/>
              <a:buChar char="§"/>
              <a:defRPr/>
            </a:pPr>
            <a:r>
              <a:rPr lang="ru-RU" sz="1200" dirty="0">
                <a:latin typeface="+mn-lt"/>
                <a:ea typeface="Calibri" panose="020F0502020204030204" pitchFamily="34" charset="0"/>
              </a:rPr>
              <a:t>выход через </a:t>
            </a:r>
            <a:r>
              <a:rPr lang="ru-RU" sz="1200" dirty="0" smtClean="0">
                <a:latin typeface="+mn-lt"/>
                <a:ea typeface="Calibri" panose="020F0502020204030204" pitchFamily="34" charset="0"/>
              </a:rPr>
              <a:t>опционы;</a:t>
            </a:r>
            <a:endParaRPr lang="en-US" sz="1200" dirty="0" smtClean="0">
              <a:latin typeface="+mn-lt"/>
              <a:ea typeface="Calibri" panose="020F0502020204030204" pitchFamily="34" charset="0"/>
            </a:endParaRPr>
          </a:p>
          <a:p>
            <a:pPr marL="357188" lvl="1" indent="-228600" algn="just">
              <a:buFont typeface="Wingdings" panose="05000000000000000000" pitchFamily="2" charset="2"/>
              <a:buChar char="§"/>
              <a:defRPr/>
            </a:pPr>
            <a:r>
              <a:rPr lang="ru-RU" sz="1200" dirty="0" smtClean="0">
                <a:latin typeface="+mn-lt"/>
                <a:ea typeface="Calibri" panose="020F0502020204030204" pitchFamily="34" charset="0"/>
              </a:rPr>
              <a:t>продажа </a:t>
            </a:r>
            <a:r>
              <a:rPr lang="ru-RU" sz="1200" dirty="0">
                <a:latin typeface="+mn-lt"/>
                <a:ea typeface="Calibri" panose="020F0502020204030204" pitchFamily="34" charset="0"/>
              </a:rPr>
              <a:t>доли стратегическому </a:t>
            </a:r>
            <a:r>
              <a:rPr lang="ru-RU" sz="1200" dirty="0" smtClean="0">
                <a:latin typeface="+mn-lt"/>
                <a:ea typeface="Calibri" panose="020F0502020204030204" pitchFamily="34" charset="0"/>
              </a:rPr>
              <a:t>инвестору.</a:t>
            </a:r>
            <a:endParaRPr lang="ru-RU" sz="1200" dirty="0">
              <a:latin typeface="+mn-lt"/>
              <a:ea typeface="Calibri" panose="020F0502020204030204" pitchFamily="34" charset="0"/>
            </a:endParaRPr>
          </a:p>
        </p:txBody>
      </p:sp>
      <p:sp>
        <p:nvSpPr>
          <p:cNvPr id="43" name="Заголовок 1"/>
          <p:cNvSpPr>
            <a:spLocks noGrp="1"/>
          </p:cNvSpPr>
          <p:nvPr>
            <p:ph type="title"/>
          </p:nvPr>
        </p:nvSpPr>
        <p:spPr>
          <a:xfrm>
            <a:off x="2659530" y="391395"/>
            <a:ext cx="6759388" cy="698685"/>
          </a:xfrm>
        </p:spPr>
        <p:txBody>
          <a:bodyPr/>
          <a:lstStyle/>
          <a:p>
            <a:pPr algn="ctr"/>
            <a:r>
              <a:rPr lang="ru-RU" dirty="0" smtClean="0"/>
              <a:t>Продукты для МСП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82573" y="3831121"/>
            <a:ext cx="120364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500" dirty="0" smtClean="0">
                <a:latin typeface="+mn-lt"/>
                <a:ea typeface="Times New Roman" panose="02020603050405020304" pitchFamily="18" charset="0"/>
              </a:rPr>
              <a:t>Субъект МСП должен сформировать капитал на балансе проектной компании в </a:t>
            </a:r>
            <a:r>
              <a:rPr lang="ru-RU" sz="1500" dirty="0">
                <a:latin typeface="+mn-lt"/>
                <a:ea typeface="Times New Roman" panose="02020603050405020304" pitchFamily="18" charset="0"/>
              </a:rPr>
              <a:t>размере </a:t>
            </a:r>
            <a:r>
              <a:rPr lang="ru-RU" sz="1500" dirty="0" smtClean="0">
                <a:latin typeface="+mn-lt"/>
                <a:ea typeface="Times New Roman" panose="02020603050405020304" pitchFamily="18" charset="0"/>
              </a:rPr>
              <a:t>50,01-66% долей.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500" dirty="0" smtClean="0">
                <a:ea typeface="Times New Roman" panose="02020603050405020304" pitchFamily="18" charset="0"/>
              </a:rPr>
              <a:t>Участие в органах управления компании в правом вето по финансовым вопросам.</a:t>
            </a:r>
            <a:endParaRPr lang="ru-RU" sz="1500" dirty="0" smtClean="0">
              <a:latin typeface="+mn-lt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500" dirty="0" smtClean="0">
                <a:latin typeface="+mn-lt"/>
              </a:rPr>
              <a:t>Выход из проекта осуществляется через реализацию опционов или путем продажи доли стратегическому инвестору.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500" dirty="0" smtClean="0">
                <a:latin typeface="+mn-lt"/>
              </a:rPr>
              <a:t>В качестве обеспечения рассматриваются: залог долей проектной компании, залог имущества, поручительство владельца. </a:t>
            </a:r>
            <a:endParaRPr lang="ru-RU" sz="1500" dirty="0">
              <a:latin typeface="+mn-lt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82574" y="7016953"/>
            <a:ext cx="120364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500" dirty="0" smtClean="0">
                <a:latin typeface="+mn-lt"/>
              </a:rPr>
              <a:t>Выход из проекта осуществляется путем погашения займа.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500" dirty="0" smtClean="0">
                <a:latin typeface="+mn-lt"/>
              </a:rPr>
              <a:t>В качестве обеспечения рассматриваются: залог долей проектной компании, залог имущества, поручительство владельца. </a:t>
            </a:r>
            <a:endParaRPr lang="ru-RU" sz="15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076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656" y="229506"/>
            <a:ext cx="7091076" cy="32258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3538" y="3156358"/>
            <a:ext cx="11841162" cy="3111818"/>
          </a:xfrm>
          <a:prstGeom prst="rect">
            <a:avLst/>
          </a:prstGeom>
          <a:solidFill>
            <a:srgbClr val="E7F5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Акционерное общество «Федеральная корпорация </a:t>
            </a:r>
            <a:b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 развитию малого и среднего предпринимательства»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Москва, Славянская площадь, д. 4, стр. 1, тел. +7 495 698 98 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www.corpmsp.ru</a:t>
            </a:r>
            <a:r>
              <a:rPr lang="ru-RU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800" u="sng" dirty="0">
                <a:hlinkClick r:id="rId4"/>
              </a:rPr>
              <a:t>info</a:t>
            </a:r>
            <a:r>
              <a:rPr lang="ru-RU" sz="2800" u="sng" dirty="0">
                <a:hlinkClick r:id="rId4"/>
              </a:rPr>
              <a:t>@</a:t>
            </a:r>
            <a:r>
              <a:rPr lang="en-US" sz="2800" u="sng" dirty="0" err="1">
                <a:hlinkClick r:id="rId4"/>
              </a:rPr>
              <a:t>corpmsp</a:t>
            </a:r>
            <a:r>
              <a:rPr lang="ru-RU" sz="2800" u="sng" dirty="0">
                <a:hlinkClick r:id="rId4"/>
              </a:rPr>
              <a:t>.</a:t>
            </a:r>
            <a:r>
              <a:rPr lang="en-US" sz="2800" u="sng" dirty="0" err="1">
                <a:hlinkClick r:id="rId4"/>
              </a:rPr>
              <a:t>ru</a:t>
            </a:r>
            <a:r>
              <a:rPr lang="ru-RU" sz="2800" dirty="0"/>
              <a:t>.</a:t>
            </a:r>
            <a:endParaRPr lang="en-GB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3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69717"/>
            <a:ext cx="2717800" cy="12363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1702" y="297542"/>
            <a:ext cx="9481346" cy="698685"/>
          </a:xfrm>
        </p:spPr>
        <p:txBody>
          <a:bodyPr/>
          <a:lstStyle/>
          <a:p>
            <a:r>
              <a:rPr lang="ru-RU" dirty="0"/>
              <a:t>Базовые требования к потенциальному </a:t>
            </a:r>
            <a:r>
              <a:rPr lang="ru-RU" dirty="0" smtClean="0"/>
              <a:t>заемщику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8264796" y="1398866"/>
            <a:ext cx="3767590" cy="54968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28600" indent="-228600" defTabSz="91437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2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Соответствие </a:t>
            </a:r>
            <a:r>
              <a:rPr lang="ru-RU" sz="12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требованиям по структуре </a:t>
            </a:r>
            <a:r>
              <a:rPr lang="ru-RU" sz="12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               уставного капитала</a:t>
            </a:r>
            <a:endParaRPr lang="ru-RU" sz="1200" b="1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264797" y="1989361"/>
            <a:ext cx="1887145" cy="40267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28600" indent="-228600" defTabSz="91437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ru-RU" sz="12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Выручка</a:t>
            </a:r>
            <a:endParaRPr lang="ru-RU" sz="1800" kern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336206" y="1986942"/>
            <a:ext cx="1730111" cy="40267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2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Не более 2 </a:t>
            </a:r>
            <a:r>
              <a:rPr lang="ru-RU" sz="12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млрд рублей</a:t>
            </a:r>
            <a:endParaRPr lang="ru-RU" sz="1800" kern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264796" y="2431944"/>
            <a:ext cx="1887145" cy="40267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28600" indent="-228600" defTabSz="91437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ru-RU" sz="12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Персонал</a:t>
            </a:r>
            <a:endParaRPr lang="ru-RU" sz="1800" kern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336205" y="2428004"/>
            <a:ext cx="1730111" cy="40267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2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Не более 250 </a:t>
            </a:r>
            <a:r>
              <a:rPr lang="ru-RU" sz="12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человек</a:t>
            </a:r>
            <a:endParaRPr lang="ru-RU" sz="1200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071946" y="1327862"/>
            <a:ext cx="4132754" cy="1693368"/>
          </a:xfrm>
          <a:prstGeom prst="rect">
            <a:avLst/>
          </a:prstGeom>
          <a:noFill/>
          <a:ln w="25400" cap="flat" cmpd="sng" algn="ctr">
            <a:solidFill>
              <a:srgbClr val="00A1DE"/>
            </a:solidFill>
            <a:prstDash val="sysDot"/>
          </a:ln>
          <a:effectLst/>
        </p:spPr>
        <p:txBody>
          <a:bodyPr rtlCol="0" anchor="ctr"/>
          <a:lstStyle/>
          <a:p>
            <a:pPr algn="ctr" defTabSz="914373" fontAlgn="auto">
              <a:spcBef>
                <a:spcPts val="0"/>
              </a:spcBef>
              <a:spcAft>
                <a:spcPts val="0"/>
              </a:spcAft>
            </a:pPr>
            <a:endParaRPr lang="ru-RU" sz="1800" kern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264797" y="4126203"/>
            <a:ext cx="352529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  <a:cs typeface="+mn-cs"/>
              </a:rPr>
              <a:t>Игорный бизнес;</a:t>
            </a:r>
          </a:p>
          <a:p>
            <a:pPr marL="171450" indent="-17145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  <a:cs typeface="+mn-cs"/>
              </a:rPr>
              <a:t>Производство и реализация подакцизных товаров (</a:t>
            </a:r>
            <a:r>
              <a:rPr lang="ru-RU" sz="1200" i="1" dirty="0">
                <a:latin typeface="Arial Narrow" panose="020B0606020202030204" pitchFamily="34" charset="0"/>
                <a:cs typeface="+mn-cs"/>
              </a:rPr>
              <a:t>ст. </a:t>
            </a:r>
            <a:r>
              <a:rPr lang="ru-RU" sz="1200" i="1" dirty="0" smtClean="0">
                <a:latin typeface="Arial Narrow" panose="020B0606020202030204" pitchFamily="34" charset="0"/>
                <a:cs typeface="+mn-cs"/>
              </a:rPr>
              <a:t>181 </a:t>
            </a:r>
            <a:r>
              <a:rPr lang="ru-RU" sz="1200" i="1" dirty="0">
                <a:latin typeface="Arial Narrow" panose="020B0606020202030204" pitchFamily="34" charset="0"/>
                <a:cs typeface="+mn-cs"/>
              </a:rPr>
              <a:t>НК РФ</a:t>
            </a:r>
            <a:r>
              <a:rPr lang="ru-RU" sz="1200" dirty="0">
                <a:latin typeface="Arial Narrow" panose="020B0606020202030204" pitchFamily="34" charset="0"/>
                <a:cs typeface="+mn-cs"/>
              </a:rPr>
              <a:t>); </a:t>
            </a:r>
          </a:p>
          <a:p>
            <a:pPr marL="171450" indent="-17145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  <a:cs typeface="+mn-cs"/>
              </a:rPr>
              <a:t>Добыча и реализация полезных ископаемых </a:t>
            </a:r>
            <a:r>
              <a:rPr lang="ru-RU" sz="1200" dirty="0" smtClean="0">
                <a:latin typeface="Arial Narrow" panose="020B0606020202030204" pitchFamily="34" charset="0"/>
                <a:cs typeface="+mn-cs"/>
              </a:rPr>
              <a:t>                 </a:t>
            </a:r>
            <a:r>
              <a:rPr lang="ru-RU" sz="1200" i="1" dirty="0" smtClean="0">
                <a:latin typeface="Arial Narrow" panose="020B0606020202030204" pitchFamily="34" charset="0"/>
                <a:cs typeface="+mn-cs"/>
              </a:rPr>
              <a:t>(</a:t>
            </a:r>
            <a:r>
              <a:rPr lang="ru-RU" sz="1200" i="1" dirty="0">
                <a:latin typeface="Arial Narrow" panose="020B0606020202030204" pitchFamily="34" charset="0"/>
                <a:cs typeface="+mn-cs"/>
              </a:rPr>
              <a:t>ст. </a:t>
            </a:r>
            <a:r>
              <a:rPr lang="ru-RU" sz="1200" i="1" dirty="0" smtClean="0">
                <a:latin typeface="Arial Narrow" panose="020B0606020202030204" pitchFamily="34" charset="0"/>
                <a:cs typeface="+mn-cs"/>
              </a:rPr>
              <a:t>337 </a:t>
            </a:r>
            <a:r>
              <a:rPr lang="ru-RU" sz="1200" i="1" dirty="0">
                <a:latin typeface="Arial Narrow" panose="020B0606020202030204" pitchFamily="34" charset="0"/>
                <a:cs typeface="+mn-cs"/>
              </a:rPr>
              <a:t>НК РФ); </a:t>
            </a:r>
            <a:endParaRPr lang="ru-RU" sz="1200" dirty="0">
              <a:latin typeface="Arial Narrow" panose="020B0606020202030204" pitchFamily="34" charset="0"/>
              <a:cs typeface="+mn-cs"/>
            </a:endParaRPr>
          </a:p>
          <a:p>
            <a:pPr marL="171450" indent="-17145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  <a:cs typeface="+mn-cs"/>
              </a:rPr>
              <a:t>Участники соглашений о разделе продукции; </a:t>
            </a:r>
          </a:p>
          <a:p>
            <a:pPr marL="171450" indent="-17145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  <a:cs typeface="+mn-cs"/>
              </a:rPr>
              <a:t>Кредитные организации;</a:t>
            </a:r>
          </a:p>
          <a:p>
            <a:pPr marL="171450" indent="-17145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  <a:cs typeface="+mn-cs"/>
              </a:rPr>
              <a:t>Страховые организации;</a:t>
            </a:r>
          </a:p>
          <a:p>
            <a:pPr marL="171450" indent="-17145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  <a:cs typeface="+mn-cs"/>
              </a:rPr>
              <a:t>Инвестиционные фонды; </a:t>
            </a:r>
          </a:p>
          <a:p>
            <a:pPr marL="171450" indent="-17145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  <a:cs typeface="+mn-cs"/>
              </a:rPr>
              <a:t>Негосударственные пенсионные фонды;</a:t>
            </a:r>
          </a:p>
          <a:p>
            <a:pPr marL="171450" indent="-17145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  <a:cs typeface="+mn-cs"/>
              </a:rPr>
              <a:t>Профессиональные участники рынка ценных бумаг; </a:t>
            </a:r>
          </a:p>
          <a:p>
            <a:pPr marL="171450" indent="-17145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  <a:cs typeface="+mn-cs"/>
              </a:rPr>
              <a:t>Ломбарды.</a:t>
            </a:r>
          </a:p>
        </p:txBody>
      </p:sp>
      <p:grpSp>
        <p:nvGrpSpPr>
          <p:cNvPr id="35" name="Группа 34"/>
          <p:cNvGrpSpPr/>
          <p:nvPr/>
        </p:nvGrpSpPr>
        <p:grpSpPr>
          <a:xfrm>
            <a:off x="11531562" y="2516023"/>
            <a:ext cx="431915" cy="461665"/>
            <a:chOff x="200025" y="5799115"/>
            <a:chExt cx="475107" cy="507831"/>
          </a:xfrm>
        </p:grpSpPr>
        <p:sp>
          <p:nvSpPr>
            <p:cNvPr id="36" name="Равнобедренный треугольник 35"/>
            <p:cNvSpPr/>
            <p:nvPr/>
          </p:nvSpPr>
          <p:spPr>
            <a:xfrm>
              <a:off x="200025" y="5810250"/>
              <a:ext cx="475107" cy="409575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rgbClr val="00A1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 dirty="0">
                <a:solidFill>
                  <a:srgbClr val="00A1DE"/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70234" y="5799115"/>
              <a:ext cx="296589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i="1" dirty="0" err="1" smtClean="0">
                  <a:solidFill>
                    <a:srgbClr val="00A1DE"/>
                  </a:solidFill>
                  <a:latin typeface="Book Antiqua" panose="02040602050305030304" pitchFamily="18" charset="0"/>
                  <a:cs typeface="Aparajita" panose="020B0604020202020204" pitchFamily="34" charset="0"/>
                </a:rPr>
                <a:t>i</a:t>
              </a:r>
              <a:endParaRPr lang="ru-RU" sz="2400" i="1" dirty="0">
                <a:solidFill>
                  <a:srgbClr val="00A1DE"/>
                </a:solidFill>
                <a:latin typeface="Book Antiqua" panose="02040602050305030304" pitchFamily="18" charset="0"/>
                <a:cs typeface="Aparajita" panose="020B0604020202020204" pitchFamily="34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355081" y="1332544"/>
            <a:ext cx="7143404" cy="609908"/>
            <a:chOff x="355081" y="1887057"/>
            <a:chExt cx="7143404" cy="60990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754296" y="1887057"/>
              <a:ext cx="6744189" cy="609908"/>
            </a:xfrm>
            <a:prstGeom prst="round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>
                  <a:latin typeface="+mj-lt"/>
                  <a:cs typeface="+mn-cs"/>
                </a:rPr>
                <a:t>Соответствие требованиям ст.4 Федерального закона </a:t>
              </a:r>
              <a:r>
                <a:rPr lang="ru-RU" sz="1600" kern="0" dirty="0" smtClean="0">
                  <a:latin typeface="+mj-lt"/>
                  <a:cs typeface="+mn-cs"/>
                </a:rPr>
                <a:t>№209-ФЗ</a:t>
              </a:r>
              <a:endParaRPr lang="ru-RU" sz="1600" kern="0" dirty="0">
                <a:latin typeface="+mj-lt"/>
                <a:cs typeface="+mn-cs"/>
              </a:endParaRPr>
            </a:p>
          </p:txBody>
        </p:sp>
        <p:sp>
          <p:nvSpPr>
            <p:cNvPr id="39" name="Teardrop 46"/>
            <p:cNvSpPr/>
            <p:nvPr/>
          </p:nvSpPr>
          <p:spPr>
            <a:xfrm>
              <a:off x="355081" y="1887057"/>
              <a:ext cx="463092" cy="463092"/>
            </a:xfrm>
            <a:prstGeom prst="teardrop">
              <a:avLst/>
            </a:prstGeom>
            <a:solidFill>
              <a:srgbClr val="1F4E7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 smtClean="0"/>
                <a:t>1</a:t>
              </a:r>
              <a:endParaRPr lang="en-US" sz="2800" b="1" dirty="0"/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355081" y="2426290"/>
            <a:ext cx="7143404" cy="609908"/>
            <a:chOff x="355081" y="2864490"/>
            <a:chExt cx="7143404" cy="60990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754297" y="2864490"/>
              <a:ext cx="6744188" cy="609908"/>
            </a:xfrm>
            <a:prstGeom prst="round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>
                  <a:latin typeface="+mj-lt"/>
                  <a:cs typeface="+mn-cs"/>
                </a:rPr>
                <a:t>Любые виды предпринимательской деятельности</a:t>
              </a:r>
            </a:p>
          </p:txBody>
        </p:sp>
        <p:sp>
          <p:nvSpPr>
            <p:cNvPr id="42" name="Teardrop 46"/>
            <p:cNvSpPr/>
            <p:nvPr/>
          </p:nvSpPr>
          <p:spPr>
            <a:xfrm>
              <a:off x="355081" y="2872450"/>
              <a:ext cx="463092" cy="463092"/>
            </a:xfrm>
            <a:prstGeom prst="teardrop">
              <a:avLst/>
            </a:prstGeom>
            <a:solidFill>
              <a:srgbClr val="1F4E7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355081" y="3568260"/>
            <a:ext cx="7143404" cy="617868"/>
            <a:chOff x="355081" y="3892019"/>
            <a:chExt cx="7143404" cy="617868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754297" y="3899979"/>
              <a:ext cx="6744188" cy="609908"/>
            </a:xfrm>
            <a:prstGeom prst="round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>
                  <a:latin typeface="+mj-lt"/>
                  <a:cs typeface="+mn-cs"/>
                </a:rPr>
                <a:t>Регистрация бизнеса на территории Российской Федерации</a:t>
              </a:r>
            </a:p>
          </p:txBody>
        </p:sp>
        <p:sp>
          <p:nvSpPr>
            <p:cNvPr id="43" name="Teardrop 46"/>
            <p:cNvSpPr/>
            <p:nvPr/>
          </p:nvSpPr>
          <p:spPr>
            <a:xfrm>
              <a:off x="355081" y="3892019"/>
              <a:ext cx="463092" cy="463092"/>
            </a:xfrm>
            <a:prstGeom prst="teardrop">
              <a:avLst/>
            </a:prstGeom>
            <a:solidFill>
              <a:srgbClr val="1F4E7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355081" y="4718190"/>
            <a:ext cx="7143403" cy="612786"/>
            <a:chOff x="355081" y="4932590"/>
            <a:chExt cx="7143403" cy="612786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754296" y="4935468"/>
              <a:ext cx="6744188" cy="609908"/>
            </a:xfrm>
            <a:prstGeom prst="round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>
                  <a:latin typeface="+mj-lt"/>
                  <a:cs typeface="+mn-cs"/>
                </a:rPr>
                <a:t>Отсутствие отрицательной кредитной истории по кредитам с гарантией Корпорации</a:t>
              </a:r>
            </a:p>
          </p:txBody>
        </p:sp>
        <p:sp>
          <p:nvSpPr>
            <p:cNvPr id="44" name="Teardrop 46"/>
            <p:cNvSpPr/>
            <p:nvPr/>
          </p:nvSpPr>
          <p:spPr>
            <a:xfrm>
              <a:off x="355081" y="4932590"/>
              <a:ext cx="463092" cy="463092"/>
            </a:xfrm>
            <a:prstGeom prst="teardrop">
              <a:avLst/>
            </a:prstGeom>
            <a:solidFill>
              <a:srgbClr val="1F4E7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 smtClean="0"/>
                <a:t>4</a:t>
              </a:r>
              <a:endParaRPr lang="en-US" sz="2800" b="1" dirty="0"/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355081" y="5863038"/>
            <a:ext cx="7143403" cy="611347"/>
            <a:chOff x="355081" y="5969518"/>
            <a:chExt cx="7143403" cy="611347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754296" y="5970957"/>
              <a:ext cx="6744188" cy="609908"/>
            </a:xfrm>
            <a:prstGeom prst="round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>
                  <a:latin typeface="+mj-lt"/>
                  <a:cs typeface="+mn-cs"/>
                </a:rPr>
                <a:t>Отсутствие просроченной задолженности по налогам, сборам и т.п.</a:t>
              </a:r>
            </a:p>
          </p:txBody>
        </p:sp>
        <p:sp>
          <p:nvSpPr>
            <p:cNvPr id="45" name="Teardrop 46"/>
            <p:cNvSpPr/>
            <p:nvPr/>
          </p:nvSpPr>
          <p:spPr>
            <a:xfrm>
              <a:off x="355081" y="5969518"/>
              <a:ext cx="463092" cy="463092"/>
            </a:xfrm>
            <a:prstGeom prst="teardrop">
              <a:avLst/>
            </a:prstGeom>
            <a:solidFill>
              <a:srgbClr val="1F4E7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 smtClean="0"/>
                <a:t>5</a:t>
              </a:r>
              <a:endParaRPr lang="en-US" sz="2800" b="1" dirty="0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355081" y="7006446"/>
            <a:ext cx="7143403" cy="609909"/>
            <a:chOff x="355081" y="7006446"/>
            <a:chExt cx="7143403" cy="609909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754296" y="7006447"/>
              <a:ext cx="6744188" cy="609908"/>
            </a:xfrm>
            <a:prstGeom prst="round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>
                  <a:latin typeface="+mj-lt"/>
                  <a:cs typeface="+mn-cs"/>
                </a:rPr>
                <a:t>Не применяются процедуры несостоятельности (банкротства)</a:t>
              </a:r>
            </a:p>
          </p:txBody>
        </p:sp>
        <p:sp>
          <p:nvSpPr>
            <p:cNvPr id="46" name="Teardrop 46"/>
            <p:cNvSpPr/>
            <p:nvPr/>
          </p:nvSpPr>
          <p:spPr>
            <a:xfrm>
              <a:off x="355081" y="7006446"/>
              <a:ext cx="463092" cy="463092"/>
            </a:xfrm>
            <a:prstGeom prst="teardrop">
              <a:avLst/>
            </a:prstGeom>
            <a:solidFill>
              <a:srgbClr val="1F4E7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 smtClean="0"/>
                <a:t>6</a:t>
              </a:r>
              <a:endParaRPr lang="en-US" sz="2800" b="1" dirty="0"/>
            </a:p>
          </p:txBody>
        </p:sp>
      </p:grpSp>
      <p:cxnSp>
        <p:nvCxnSpPr>
          <p:cNvPr id="57" name="Прямая соединительная линия 56"/>
          <p:cNvCxnSpPr/>
          <p:nvPr/>
        </p:nvCxnSpPr>
        <p:spPr>
          <a:xfrm>
            <a:off x="9350543" y="2005245"/>
            <a:ext cx="0" cy="366064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9350543" y="2458943"/>
            <a:ext cx="0" cy="366064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Соединительная линия уступом 61"/>
          <p:cNvCxnSpPr>
            <a:stCxn id="4" idx="3"/>
            <a:endCxn id="28" idx="1"/>
          </p:cNvCxnSpPr>
          <p:nvPr/>
        </p:nvCxnSpPr>
        <p:spPr>
          <a:xfrm>
            <a:off x="7498485" y="1637498"/>
            <a:ext cx="573461" cy="537048"/>
          </a:xfrm>
          <a:prstGeom prst="bentConnector3">
            <a:avLst/>
          </a:prstGeom>
          <a:noFill/>
          <a:ln w="25400" cap="flat" cmpd="sng" algn="ctr">
            <a:solidFill>
              <a:srgbClr val="00A1DE"/>
            </a:solidFill>
            <a:prstDash val="sysDot"/>
          </a:ln>
          <a:effectLst/>
        </p:spPr>
      </p:cxnSp>
      <p:sp>
        <p:nvSpPr>
          <p:cNvPr id="64" name="Прямоугольник 63"/>
          <p:cNvSpPr/>
          <p:nvPr/>
        </p:nvSpPr>
        <p:spPr>
          <a:xfrm>
            <a:off x="8071946" y="3436883"/>
            <a:ext cx="4132754" cy="4179472"/>
          </a:xfrm>
          <a:prstGeom prst="rect">
            <a:avLst/>
          </a:prstGeom>
          <a:noFill/>
          <a:ln w="25400" cap="flat" cmpd="sng" algn="ctr">
            <a:solidFill>
              <a:srgbClr val="00A1DE"/>
            </a:solidFill>
            <a:prstDash val="sysDot"/>
          </a:ln>
          <a:effectLst/>
        </p:spPr>
        <p:txBody>
          <a:bodyPr rtlCol="0" anchor="ctr"/>
          <a:lstStyle/>
          <a:p>
            <a:pPr algn="ctr" defTabSz="914373" fontAlgn="auto">
              <a:spcBef>
                <a:spcPts val="0"/>
              </a:spcBef>
              <a:spcAft>
                <a:spcPts val="0"/>
              </a:spcAft>
            </a:pPr>
            <a:endParaRPr lang="ru-RU" sz="1800" kern="0">
              <a:solidFill>
                <a:prstClr val="white"/>
              </a:solidFill>
              <a:latin typeface="Calibri"/>
              <a:cs typeface="+mn-cs"/>
            </a:endParaRPr>
          </a:p>
        </p:txBody>
      </p:sp>
      <p:cxnSp>
        <p:nvCxnSpPr>
          <p:cNvPr id="65" name="Соединительная линия уступом 64"/>
          <p:cNvCxnSpPr>
            <a:stCxn id="5" idx="3"/>
            <a:endCxn id="64" idx="1"/>
          </p:cNvCxnSpPr>
          <p:nvPr/>
        </p:nvCxnSpPr>
        <p:spPr>
          <a:xfrm>
            <a:off x="7498485" y="2731244"/>
            <a:ext cx="573461" cy="2795375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00A1DE"/>
            </a:solidFill>
            <a:prstDash val="sysDot"/>
          </a:ln>
          <a:effectLst/>
        </p:spPr>
      </p:cxnSp>
      <p:grpSp>
        <p:nvGrpSpPr>
          <p:cNvPr id="68" name="Группа 67"/>
          <p:cNvGrpSpPr/>
          <p:nvPr/>
        </p:nvGrpSpPr>
        <p:grpSpPr>
          <a:xfrm>
            <a:off x="11531562" y="7153090"/>
            <a:ext cx="431915" cy="461665"/>
            <a:chOff x="200025" y="5799115"/>
            <a:chExt cx="475107" cy="507831"/>
          </a:xfrm>
        </p:grpSpPr>
        <p:sp>
          <p:nvSpPr>
            <p:cNvPr id="69" name="Равнобедренный треугольник 68"/>
            <p:cNvSpPr/>
            <p:nvPr/>
          </p:nvSpPr>
          <p:spPr>
            <a:xfrm>
              <a:off x="200025" y="5810250"/>
              <a:ext cx="475107" cy="409575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rgbClr val="00A1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 dirty="0">
                <a:solidFill>
                  <a:srgbClr val="00A1DE"/>
                </a:solidFill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270234" y="5799115"/>
              <a:ext cx="296589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i="1" dirty="0" err="1" smtClean="0">
                  <a:solidFill>
                    <a:srgbClr val="00A1DE"/>
                  </a:solidFill>
                  <a:latin typeface="Book Antiqua" panose="02040602050305030304" pitchFamily="18" charset="0"/>
                  <a:cs typeface="Aparajita" panose="020B0604020202020204" pitchFamily="34" charset="0"/>
                </a:rPr>
                <a:t>i</a:t>
              </a:r>
              <a:endParaRPr lang="ru-RU" sz="2400" i="1" dirty="0">
                <a:solidFill>
                  <a:srgbClr val="00A1DE"/>
                </a:solidFill>
                <a:latin typeface="Book Antiqua" panose="02040602050305030304" pitchFamily="18" charset="0"/>
                <a:cs typeface="Aparajita" panose="020B0604020202020204" pitchFamily="34" charset="0"/>
              </a:endParaRPr>
            </a:p>
          </p:txBody>
        </p:sp>
      </p:grpSp>
      <p:sp>
        <p:nvSpPr>
          <p:cNvPr id="71" name="Прямоугольник 70"/>
          <p:cNvSpPr/>
          <p:nvPr/>
        </p:nvSpPr>
        <p:spPr>
          <a:xfrm>
            <a:off x="8264797" y="3563024"/>
            <a:ext cx="3525293" cy="549684"/>
          </a:xfrm>
          <a:prstGeom prst="rect">
            <a:avLst/>
          </a:prstGeom>
          <a:solidFill>
            <a:srgbClr val="FCD7B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kern="0" dirty="0" smtClean="0">
                <a:latin typeface="Arial Narrow" panose="020B0606020202030204" pitchFamily="34" charset="0"/>
                <a:cs typeface="+mn-cs"/>
              </a:rPr>
              <a:t>Поддержка НЕ оказывается</a:t>
            </a:r>
            <a:endParaRPr lang="ru-RU" sz="1800" kern="0" dirty="0">
              <a:latin typeface="Calibri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102955" y="8003568"/>
            <a:ext cx="523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6459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656" y="229506"/>
            <a:ext cx="7091076" cy="3225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3132137"/>
            <a:ext cx="12599988" cy="3061599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6286" y="2595751"/>
            <a:ext cx="9507428" cy="4134370"/>
          </a:xfrm>
        </p:spPr>
        <p:txBody>
          <a:bodyPr/>
          <a:lstStyle/>
          <a:p>
            <a:pPr algn="just"/>
            <a:r>
              <a:rPr lang="ru-RU" dirty="0"/>
              <a:t>1. Механизм гарантийной поддержки </a:t>
            </a:r>
            <a:r>
              <a:rPr lang="ru-RU" dirty="0" smtClean="0"/>
              <a:t>Корпорации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Предоставление независимых гарантий </a:t>
            </a:r>
            <a:r>
              <a:rPr lang="ru-RU" b="0" dirty="0" smtClean="0"/>
              <a:t>Корпорации 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ru-RU" b="0" dirty="0" smtClean="0"/>
              <a:t>для </a:t>
            </a:r>
            <a:r>
              <a:rPr lang="ru-RU" b="0" dirty="0"/>
              <a:t>обеспечения кредитов субъектов </a:t>
            </a:r>
            <a:r>
              <a:rPr lang="ru-RU" b="0" dirty="0" smtClean="0"/>
              <a:t>МСП </a:t>
            </a:r>
            <a:r>
              <a:rPr lang="ru-RU" b="0" dirty="0"/>
              <a:t>в </a:t>
            </a:r>
            <a:r>
              <a:rPr lang="ru-RU" b="0" dirty="0" smtClean="0"/>
              <a:t>банках-партнерах и организациях-партнерах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255604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Рисунок 8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218" y="5697175"/>
            <a:ext cx="1371059" cy="623708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967" y="5195454"/>
            <a:ext cx="1371059" cy="623708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64395"/>
            <a:ext cx="2717800" cy="12363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5779" y="297542"/>
            <a:ext cx="8545609" cy="698685"/>
          </a:xfrm>
        </p:spPr>
        <p:txBody>
          <a:bodyPr/>
          <a:lstStyle/>
          <a:p>
            <a:r>
              <a:rPr lang="ru-RU" dirty="0"/>
              <a:t>Что такое независимая гарантия Корпорации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461379" y="1339835"/>
            <a:ext cx="9742498" cy="102770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lvl="0" algn="just"/>
            <a:r>
              <a:rPr lang="ru-RU" sz="1600" dirty="0" smtClean="0"/>
              <a:t>Оформленная в </a:t>
            </a:r>
            <a:r>
              <a:rPr lang="ru-RU" sz="1600" dirty="0"/>
              <a:t>соответствии с требованиями действующего законодательства Российской Федерации независимая гарантия, в соответствии с которой Корпорация обязывается перед </a:t>
            </a:r>
            <a:r>
              <a:rPr lang="ru-RU" sz="1600" dirty="0" smtClean="0"/>
              <a:t>Банком/Организацией-партнером </a:t>
            </a:r>
            <a:r>
              <a:rPr lang="ru-RU" sz="1600" dirty="0"/>
              <a:t>отвечать за исполнение с</a:t>
            </a:r>
            <a:r>
              <a:rPr lang="ru-RU" sz="1600" dirty="0" smtClean="0"/>
              <a:t>убъектом </a:t>
            </a:r>
            <a:r>
              <a:rPr lang="ru-RU" sz="1600" dirty="0"/>
              <a:t>МСП (Принципалом) его обязательств по кредитному договору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3539" y="1339835"/>
            <a:ext cx="2080722" cy="1027705"/>
          </a:xfrm>
          <a:prstGeom prst="roundRect">
            <a:avLst>
              <a:gd name="adj" fmla="val 0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/>
              <a:t>Независимая гарантия Корпорации 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363539" y="2093974"/>
            <a:ext cx="11891164" cy="751508"/>
            <a:chOff x="363539" y="1128774"/>
            <a:chExt cx="5819547" cy="751508"/>
          </a:xfrm>
        </p:grpSpPr>
        <p:sp>
          <p:nvSpPr>
            <p:cNvPr id="14" name="Текст 2"/>
            <p:cNvSpPr txBox="1">
              <a:spLocks/>
            </p:cNvSpPr>
            <p:nvPr/>
          </p:nvSpPr>
          <p:spPr>
            <a:xfrm>
              <a:off x="363539" y="1128774"/>
              <a:ext cx="5819547" cy="725733"/>
            </a:xfrm>
            <a:prstGeom prst="rect">
              <a:avLst/>
            </a:prstGeom>
          </p:spPr>
          <p:txBody>
            <a:bodyPr lIns="0" tIns="0" rIns="0" bIns="0" anchor="b"/>
            <a:lstStyle>
              <a:lvl1pPr marL="0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272">
                  <a:solidFill>
                    <a:schemeClr val="tx1"/>
                  </a:solidFill>
                  <a:latin typeface="+mn-lt"/>
                </a:defRPr>
              </a:lvl2pPr>
              <a:lvl3pPr marL="242962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272">
                  <a:solidFill>
                    <a:schemeClr val="tx1"/>
                  </a:solidFill>
                  <a:latin typeface="+mn-lt"/>
                </a:defRPr>
              </a:lvl3pPr>
              <a:lvl4pPr marL="476432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145">
                  <a:solidFill>
                    <a:schemeClr val="tx1"/>
                  </a:solidFill>
                  <a:latin typeface="+mn-lt"/>
                </a:defRPr>
              </a:lvl4pPr>
              <a:lvl5pPr marL="719391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145">
                  <a:solidFill>
                    <a:schemeClr val="tx1"/>
                  </a:solidFill>
                  <a:latin typeface="+mn-lt"/>
                </a:defRPr>
              </a:lvl5pPr>
              <a:lvl6pPr marL="1495728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6pPr>
              <a:lvl7pPr marL="2042391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7pPr>
              <a:lvl8pPr marL="2589053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8pPr>
              <a:lvl9pPr marL="3135713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ru-RU" b="1" kern="0" dirty="0" smtClean="0"/>
                <a:t>Схема взаимодействия</a:t>
              </a:r>
              <a:endParaRPr lang="ru-RU" b="1" kern="0" dirty="0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63539" y="1880282"/>
              <a:ext cx="581954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Скругленный прямоугольник 38"/>
          <p:cNvSpPr/>
          <p:nvPr/>
        </p:nvSpPr>
        <p:spPr>
          <a:xfrm>
            <a:off x="2358621" y="5208801"/>
            <a:ext cx="2644303" cy="584988"/>
          </a:xfrm>
          <a:prstGeom prst="roundRect">
            <a:avLst>
              <a:gd name="adj" fmla="val 6507"/>
            </a:avLst>
          </a:prstGeom>
          <a:noFill/>
          <a:ln w="19050">
            <a:solidFill>
              <a:srgbClr val="C0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1703388" algn="ctr">
              <a:tabLst>
                <a:tab pos="1524000" algn="l"/>
              </a:tabLst>
            </a:pPr>
            <a:r>
              <a:rPr lang="ru-RU" sz="1100" b="1" dirty="0" smtClean="0">
                <a:solidFill>
                  <a:schemeClr val="tx1"/>
                </a:solidFill>
              </a:rPr>
              <a:t>Гарант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363540" y="3622738"/>
            <a:ext cx="5721950" cy="4453567"/>
          </a:xfrm>
          <a:prstGeom prst="roundRect">
            <a:avLst>
              <a:gd name="adj" fmla="val 2995"/>
            </a:avLst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94295" y="6613244"/>
            <a:ext cx="5216845" cy="1027706"/>
          </a:xfrm>
          <a:prstGeom prst="rect">
            <a:avLst/>
          </a:prstGeom>
          <a:ln>
            <a:noFill/>
          </a:ln>
        </p:spPr>
        <p:txBody>
          <a:bodyPr wrap="square" anchor="ctr">
            <a:noAutofit/>
          </a:bodyPr>
          <a:lstStyle/>
          <a:p>
            <a:pPr lvl="0"/>
            <a:r>
              <a:rPr lang="ru-RU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Независимая гарантия в размере: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 50% суммы кредита (основной долг)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 60% суммы кредита, выданного сельхозкооперативу или члену сельхозкооператива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050" dirty="0" smtClean="0"/>
              <a:t>До 70% от суммы гарантии исполнения контракта, суммы кредита на исполнение контракта</a:t>
            </a:r>
            <a:endParaRPr lang="ru-RU" sz="105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2644337" y="4202430"/>
            <a:ext cx="1158586" cy="762098"/>
            <a:chOff x="2097996" y="4977591"/>
            <a:chExt cx="2226204" cy="922139"/>
          </a:xfrm>
        </p:grpSpPr>
        <p:grpSp>
          <p:nvGrpSpPr>
            <p:cNvPr id="50" name="Группа 49"/>
            <p:cNvGrpSpPr/>
            <p:nvPr/>
          </p:nvGrpSpPr>
          <p:grpSpPr>
            <a:xfrm>
              <a:off x="2155712" y="5262161"/>
              <a:ext cx="1988198" cy="327551"/>
              <a:chOff x="1997902" y="5521643"/>
              <a:chExt cx="2405720" cy="327551"/>
            </a:xfrm>
          </p:grpSpPr>
          <p:cxnSp>
            <p:nvCxnSpPr>
              <p:cNvPr id="32" name="Прямая со стрелкой 31"/>
              <p:cNvCxnSpPr/>
              <p:nvPr/>
            </p:nvCxnSpPr>
            <p:spPr>
              <a:xfrm flipH="1">
                <a:off x="2283652" y="5521643"/>
                <a:ext cx="2119970" cy="0"/>
              </a:xfrm>
              <a:prstGeom prst="straightConnector1">
                <a:avLst/>
              </a:prstGeom>
              <a:ln w="76200">
                <a:solidFill>
                  <a:srgbClr val="1F4E79"/>
                </a:solidFill>
                <a:headEnd type="none" w="med" len="med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 стрелкой 44"/>
              <p:cNvCxnSpPr/>
              <p:nvPr/>
            </p:nvCxnSpPr>
            <p:spPr>
              <a:xfrm>
                <a:off x="1997902" y="5849194"/>
                <a:ext cx="2119970" cy="0"/>
              </a:xfrm>
              <a:prstGeom prst="straightConnector1">
                <a:avLst/>
              </a:prstGeom>
              <a:ln w="76200">
                <a:solidFill>
                  <a:srgbClr val="00A1DE"/>
                </a:solidFill>
                <a:headEnd type="none" w="med" len="med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Прямоугольник 51"/>
            <p:cNvSpPr/>
            <p:nvPr/>
          </p:nvSpPr>
          <p:spPr>
            <a:xfrm>
              <a:off x="2611312" y="4977591"/>
              <a:ext cx="1712888" cy="228147"/>
            </a:xfrm>
            <a:prstGeom prst="rect">
              <a:avLst/>
            </a:prstGeom>
            <a:ln>
              <a:noFill/>
            </a:ln>
          </p:spPr>
          <p:txBody>
            <a:bodyPr wrap="square" anchor="ctr">
              <a:noAutofit/>
            </a:bodyPr>
            <a:lstStyle/>
            <a:p>
              <a:pPr lvl="0" algn="just"/>
              <a:r>
                <a:rPr lang="ru-RU" sz="1200" dirty="0" smtClean="0">
                  <a:solidFill>
                    <a:srgbClr val="1F4E79"/>
                  </a:solidFill>
                </a:rPr>
                <a:t>Залог</a:t>
              </a:r>
              <a:endParaRPr lang="ru-RU" sz="1200" dirty="0">
                <a:solidFill>
                  <a:srgbClr val="1F4E79"/>
                </a:solidFill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097996" y="5671583"/>
              <a:ext cx="1590314" cy="228147"/>
            </a:xfrm>
            <a:prstGeom prst="rect">
              <a:avLst/>
            </a:prstGeom>
            <a:ln>
              <a:noFill/>
            </a:ln>
          </p:spPr>
          <p:txBody>
            <a:bodyPr wrap="square" anchor="ctr">
              <a:noAutofit/>
            </a:bodyPr>
            <a:lstStyle/>
            <a:p>
              <a:pPr lvl="0" algn="r"/>
              <a:r>
                <a:rPr lang="ru-RU" sz="1200" dirty="0" smtClean="0">
                  <a:solidFill>
                    <a:srgbClr val="00A1DE"/>
                  </a:solidFill>
                </a:rPr>
                <a:t>Кредит</a:t>
              </a:r>
              <a:endParaRPr lang="ru-RU" sz="1200" dirty="0">
                <a:solidFill>
                  <a:srgbClr val="00A1DE"/>
                </a:solidFill>
              </a:endParaRPr>
            </a:p>
          </p:txBody>
        </p:sp>
      </p:grpSp>
      <p:cxnSp>
        <p:nvCxnSpPr>
          <p:cNvPr id="54" name="Elbow Connector 187"/>
          <p:cNvCxnSpPr>
            <a:endCxn id="58" idx="2"/>
          </p:cNvCxnSpPr>
          <p:nvPr/>
        </p:nvCxnSpPr>
        <p:spPr>
          <a:xfrm rot="10800000">
            <a:off x="1259447" y="5103643"/>
            <a:ext cx="1021299" cy="471836"/>
          </a:xfrm>
          <a:prstGeom prst="bentConnector2">
            <a:avLst/>
          </a:prstGeom>
          <a:ln w="76200">
            <a:solidFill>
              <a:srgbClr val="C00000">
                <a:alpha val="50000"/>
              </a:srgb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238"/>
          <p:cNvSpPr/>
          <p:nvPr/>
        </p:nvSpPr>
        <p:spPr>
          <a:xfrm flipH="1">
            <a:off x="1210792" y="5040730"/>
            <a:ext cx="97308" cy="62913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endParaRPr lang="ru-RU" sz="900" b="1" kern="0" dirty="0">
              <a:solidFill>
                <a:schemeClr val="tx2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071987" y="5639358"/>
            <a:ext cx="1076999" cy="228147"/>
          </a:xfrm>
          <a:prstGeom prst="rect">
            <a:avLst/>
          </a:prstGeom>
          <a:ln>
            <a:noFill/>
          </a:ln>
        </p:spPr>
        <p:txBody>
          <a:bodyPr wrap="square" anchor="ctr">
            <a:noAutofit/>
          </a:bodyPr>
          <a:lstStyle/>
          <a:p>
            <a:pPr lvl="0" algn="r"/>
            <a:r>
              <a:rPr lang="ru-RU" sz="1400" dirty="0" smtClean="0">
                <a:solidFill>
                  <a:srgbClr val="C00000"/>
                </a:solidFill>
              </a:rPr>
              <a:t>Гарантия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64" name="Oval 287"/>
          <p:cNvSpPr/>
          <p:nvPr/>
        </p:nvSpPr>
        <p:spPr>
          <a:xfrm>
            <a:off x="1013561" y="5641067"/>
            <a:ext cx="245885" cy="245885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Г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Oval 287"/>
          <p:cNvSpPr/>
          <p:nvPr/>
        </p:nvSpPr>
        <p:spPr>
          <a:xfrm>
            <a:off x="469748" y="6633164"/>
            <a:ext cx="203211" cy="203211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Г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464560" y="6477348"/>
            <a:ext cx="544658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кругленный прямоугольник 39"/>
          <p:cNvSpPr/>
          <p:nvPr/>
        </p:nvSpPr>
        <p:spPr>
          <a:xfrm>
            <a:off x="3739861" y="4165028"/>
            <a:ext cx="2171279" cy="727937"/>
          </a:xfrm>
          <a:prstGeom prst="roundRect">
            <a:avLst>
              <a:gd name="adj" fmla="val 6507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630238"/>
            <a:r>
              <a:rPr lang="ru-RU" sz="1100" b="1" dirty="0" smtClean="0"/>
              <a:t>Субъект МСП</a:t>
            </a:r>
          </a:p>
          <a:p>
            <a:pPr marL="630238"/>
            <a:r>
              <a:rPr lang="ru-RU" sz="1000" dirty="0"/>
              <a:t>(заемщик, принципал </a:t>
            </a:r>
            <a:endParaRPr lang="en-US" sz="1000" dirty="0" smtClean="0"/>
          </a:p>
          <a:p>
            <a:pPr marL="630238"/>
            <a:r>
              <a:rPr lang="ru-RU" sz="1000" dirty="0" smtClean="0"/>
              <a:t>по </a:t>
            </a:r>
            <a:r>
              <a:rPr lang="ru-RU" sz="1000" dirty="0"/>
              <a:t>гарантии Корпорации)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544193" y="3772381"/>
            <a:ext cx="2500662" cy="727937"/>
          </a:xfrm>
          <a:prstGeom prst="roundRect">
            <a:avLst>
              <a:gd name="adj" fmla="val 6507"/>
            </a:avLst>
          </a:prstGeom>
          <a:solidFill>
            <a:srgbClr val="FCD7B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630238"/>
            <a:r>
              <a:rPr lang="ru-RU" sz="1100" b="1" dirty="0" smtClean="0">
                <a:solidFill>
                  <a:schemeClr val="tx1"/>
                </a:solidFill>
              </a:rPr>
              <a:t>Региональная гарантийная организация</a:t>
            </a:r>
          </a:p>
          <a:p>
            <a:pPr marL="630238"/>
            <a:r>
              <a:rPr lang="ru-RU" sz="1000" dirty="0" smtClean="0">
                <a:solidFill>
                  <a:schemeClr val="tx1"/>
                </a:solidFill>
              </a:rPr>
              <a:t>(поручитель)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363538" y="2906894"/>
            <a:ext cx="5721952" cy="639888"/>
          </a:xfrm>
          <a:prstGeom prst="roundRect">
            <a:avLst>
              <a:gd name="adj" fmla="val 16628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dirty="0"/>
              <a:t>Без участия Региональной гарантийной </a:t>
            </a:r>
            <a:r>
              <a:rPr lang="ru-RU" sz="1400" b="1" dirty="0" smtClean="0"/>
              <a:t>организации – 50% от суммы кредита (кроме гарантий для исполнения контрактов и для развития </a:t>
            </a:r>
            <a:r>
              <a:rPr lang="ru-RU" sz="1400" b="1" dirty="0" err="1" smtClean="0"/>
              <a:t>сельхозкооперации</a:t>
            </a:r>
            <a:r>
              <a:rPr lang="ru-RU" sz="1400" b="1" dirty="0" smtClean="0"/>
              <a:t>) </a:t>
            </a:r>
            <a:endParaRPr lang="ru-RU" sz="1400" b="1" dirty="0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6481925" y="2903455"/>
            <a:ext cx="5721952" cy="642675"/>
          </a:xfrm>
          <a:prstGeom prst="roundRect">
            <a:avLst>
              <a:gd name="adj" fmla="val 16628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dirty="0"/>
              <a:t>С участием Региональной гарантийной </a:t>
            </a:r>
            <a:r>
              <a:rPr lang="ru-RU" sz="1400" b="1" dirty="0" smtClean="0"/>
              <a:t>организации – </a:t>
            </a:r>
          </a:p>
          <a:p>
            <a:pPr algn="ctr"/>
            <a:r>
              <a:rPr lang="ru-RU" sz="1400" b="1" dirty="0" smtClean="0"/>
              <a:t>до 75% от суммы кредита</a:t>
            </a:r>
            <a:endParaRPr lang="ru-RU" sz="1400" b="1" dirty="0"/>
          </a:p>
        </p:txBody>
      </p:sp>
      <p:sp>
        <p:nvSpPr>
          <p:cNvPr id="126" name="Скругленный прямоугольник 125"/>
          <p:cNvSpPr/>
          <p:nvPr/>
        </p:nvSpPr>
        <p:spPr>
          <a:xfrm>
            <a:off x="8514716" y="5720534"/>
            <a:ext cx="2644303" cy="584988"/>
          </a:xfrm>
          <a:prstGeom prst="roundRect">
            <a:avLst>
              <a:gd name="adj" fmla="val 6507"/>
            </a:avLst>
          </a:prstGeom>
          <a:noFill/>
          <a:ln w="19050">
            <a:solidFill>
              <a:srgbClr val="C0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1703388" algn="ctr">
              <a:tabLst>
                <a:tab pos="1524000" algn="l"/>
              </a:tabLst>
            </a:pPr>
            <a:r>
              <a:rPr lang="ru-RU" sz="1100" b="1" dirty="0" smtClean="0">
                <a:solidFill>
                  <a:schemeClr val="tx1"/>
                </a:solidFill>
              </a:rPr>
              <a:t>Гарант</a:t>
            </a:r>
          </a:p>
        </p:txBody>
      </p:sp>
      <p:sp>
        <p:nvSpPr>
          <p:cNvPr id="127" name="Скругленный прямоугольник 126"/>
          <p:cNvSpPr/>
          <p:nvPr/>
        </p:nvSpPr>
        <p:spPr>
          <a:xfrm>
            <a:off x="6481927" y="3622738"/>
            <a:ext cx="5721950" cy="4453567"/>
          </a:xfrm>
          <a:prstGeom prst="roundRect">
            <a:avLst>
              <a:gd name="adj" fmla="val 2995"/>
            </a:avLst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6836357" y="7634112"/>
            <a:ext cx="5537916" cy="311252"/>
          </a:xfrm>
          <a:prstGeom prst="rect">
            <a:avLst/>
          </a:prstGeom>
          <a:ln>
            <a:noFill/>
          </a:ln>
        </p:spPr>
        <p:txBody>
          <a:bodyPr wrap="square" anchor="ctr">
            <a:noAutofit/>
          </a:bodyPr>
          <a:lstStyle/>
          <a:p>
            <a:pPr lvl="0"/>
            <a:r>
              <a:rPr lang="ru-RU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* до </a:t>
            </a:r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75% от суммы </a:t>
            </a:r>
            <a:r>
              <a:rPr lang="ru-RU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кредита - при регистрации субъекта МСП в регионах Дальневосточного федерального округа или на территории моногородов, а также если субъект МСП – заемщик является сельхозкооперативом, либо экспортером или производителем сельхозпродукции и продовольствия для экспорта.</a:t>
            </a:r>
            <a:endParaRPr lang="ru-RU" sz="10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29" name="Группа 128"/>
          <p:cNvGrpSpPr/>
          <p:nvPr/>
        </p:nvGrpSpPr>
        <p:grpSpPr>
          <a:xfrm>
            <a:off x="8800432" y="4714163"/>
            <a:ext cx="1158586" cy="762098"/>
            <a:chOff x="2097996" y="4977591"/>
            <a:chExt cx="2226204" cy="922139"/>
          </a:xfrm>
        </p:grpSpPr>
        <p:grpSp>
          <p:nvGrpSpPr>
            <p:cNvPr id="130" name="Группа 129"/>
            <p:cNvGrpSpPr/>
            <p:nvPr/>
          </p:nvGrpSpPr>
          <p:grpSpPr>
            <a:xfrm>
              <a:off x="2155712" y="5262161"/>
              <a:ext cx="1988198" cy="327551"/>
              <a:chOff x="1997902" y="5521643"/>
              <a:chExt cx="2405720" cy="327551"/>
            </a:xfrm>
          </p:grpSpPr>
          <p:cxnSp>
            <p:nvCxnSpPr>
              <p:cNvPr id="133" name="Прямая со стрелкой 132"/>
              <p:cNvCxnSpPr/>
              <p:nvPr/>
            </p:nvCxnSpPr>
            <p:spPr>
              <a:xfrm flipH="1">
                <a:off x="2283652" y="5521643"/>
                <a:ext cx="2119970" cy="0"/>
              </a:xfrm>
              <a:prstGeom prst="straightConnector1">
                <a:avLst/>
              </a:prstGeom>
              <a:ln w="76200">
                <a:solidFill>
                  <a:srgbClr val="1F4E79"/>
                </a:solidFill>
                <a:headEnd type="none" w="med" len="med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Прямая со стрелкой 133"/>
              <p:cNvCxnSpPr/>
              <p:nvPr/>
            </p:nvCxnSpPr>
            <p:spPr>
              <a:xfrm>
                <a:off x="1997902" y="5849194"/>
                <a:ext cx="2119970" cy="0"/>
              </a:xfrm>
              <a:prstGeom prst="straightConnector1">
                <a:avLst/>
              </a:prstGeom>
              <a:ln w="76200">
                <a:solidFill>
                  <a:srgbClr val="00A1DE"/>
                </a:solidFill>
                <a:headEnd type="none" w="med" len="med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1" name="Прямоугольник 130"/>
            <p:cNvSpPr/>
            <p:nvPr/>
          </p:nvSpPr>
          <p:spPr>
            <a:xfrm>
              <a:off x="2611312" y="4977591"/>
              <a:ext cx="1712888" cy="228147"/>
            </a:xfrm>
            <a:prstGeom prst="rect">
              <a:avLst/>
            </a:prstGeom>
            <a:ln>
              <a:noFill/>
            </a:ln>
          </p:spPr>
          <p:txBody>
            <a:bodyPr wrap="square" anchor="ctr">
              <a:noAutofit/>
            </a:bodyPr>
            <a:lstStyle/>
            <a:p>
              <a:pPr lvl="0" algn="just"/>
              <a:r>
                <a:rPr lang="ru-RU" sz="1200" dirty="0" smtClean="0">
                  <a:solidFill>
                    <a:srgbClr val="1F4E79"/>
                  </a:solidFill>
                </a:rPr>
                <a:t>Залог</a:t>
              </a:r>
              <a:endParaRPr lang="ru-RU" sz="1200" dirty="0">
                <a:solidFill>
                  <a:srgbClr val="1F4E79"/>
                </a:solidFill>
              </a:endParaRPr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2097996" y="5671583"/>
              <a:ext cx="1590314" cy="228147"/>
            </a:xfrm>
            <a:prstGeom prst="rect">
              <a:avLst/>
            </a:prstGeom>
            <a:ln>
              <a:noFill/>
            </a:ln>
          </p:spPr>
          <p:txBody>
            <a:bodyPr wrap="square" anchor="ctr">
              <a:noAutofit/>
            </a:bodyPr>
            <a:lstStyle/>
            <a:p>
              <a:pPr lvl="0" algn="r"/>
              <a:r>
                <a:rPr lang="ru-RU" sz="1200" dirty="0" smtClean="0">
                  <a:solidFill>
                    <a:srgbClr val="00A1DE"/>
                  </a:solidFill>
                </a:rPr>
                <a:t>Кредит</a:t>
              </a:r>
              <a:endParaRPr lang="ru-RU" sz="1200" dirty="0">
                <a:solidFill>
                  <a:srgbClr val="00A1DE"/>
                </a:solidFill>
              </a:endParaRPr>
            </a:p>
          </p:txBody>
        </p:sp>
      </p:grpSp>
      <p:cxnSp>
        <p:nvCxnSpPr>
          <p:cNvPr id="135" name="Elbow Connector 187"/>
          <p:cNvCxnSpPr>
            <a:stCxn id="126" idx="1"/>
          </p:cNvCxnSpPr>
          <p:nvPr/>
        </p:nvCxnSpPr>
        <p:spPr>
          <a:xfrm rot="10800000">
            <a:off x="7706294" y="5404698"/>
            <a:ext cx="808422" cy="608330"/>
          </a:xfrm>
          <a:prstGeom prst="bentConnector2">
            <a:avLst/>
          </a:prstGeom>
          <a:ln w="76200">
            <a:solidFill>
              <a:srgbClr val="C00000">
                <a:alpha val="50000"/>
              </a:srgb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Прямоугольник 136"/>
          <p:cNvSpPr/>
          <p:nvPr/>
        </p:nvSpPr>
        <p:spPr>
          <a:xfrm>
            <a:off x="7376295" y="6050193"/>
            <a:ext cx="1076999" cy="228147"/>
          </a:xfrm>
          <a:prstGeom prst="rect">
            <a:avLst/>
          </a:prstGeom>
          <a:ln>
            <a:noFill/>
          </a:ln>
        </p:spPr>
        <p:txBody>
          <a:bodyPr wrap="square" anchor="ctr">
            <a:noAutofit/>
          </a:bodyPr>
          <a:lstStyle/>
          <a:p>
            <a:pPr lvl="0" algn="r"/>
            <a:r>
              <a:rPr lang="ru-RU" sz="1200" dirty="0" smtClean="0">
                <a:solidFill>
                  <a:srgbClr val="C00000"/>
                </a:solidFill>
              </a:rPr>
              <a:t>Гарантия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138" name="Oval 287"/>
          <p:cNvSpPr/>
          <p:nvPr/>
        </p:nvSpPr>
        <p:spPr>
          <a:xfrm>
            <a:off x="7432750" y="6051902"/>
            <a:ext cx="245885" cy="245885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Г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40" name="Прямая соединительная линия 139"/>
          <p:cNvCxnSpPr/>
          <p:nvPr/>
        </p:nvCxnSpPr>
        <p:spPr>
          <a:xfrm>
            <a:off x="6620655" y="6477348"/>
            <a:ext cx="544658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Скругленный прямоугольник 140"/>
          <p:cNvSpPr/>
          <p:nvPr/>
        </p:nvSpPr>
        <p:spPr>
          <a:xfrm>
            <a:off x="9895956" y="4676761"/>
            <a:ext cx="2171279" cy="727937"/>
          </a:xfrm>
          <a:prstGeom prst="roundRect">
            <a:avLst>
              <a:gd name="adj" fmla="val 6507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630238"/>
            <a:r>
              <a:rPr lang="ru-RU" sz="1100" b="1" dirty="0" smtClean="0"/>
              <a:t>Субъект МСП</a:t>
            </a:r>
          </a:p>
          <a:p>
            <a:pPr marL="630238"/>
            <a:r>
              <a:rPr lang="ru-RU" sz="1000" dirty="0"/>
              <a:t>(заемщик, принципал </a:t>
            </a:r>
            <a:endParaRPr lang="en-US" sz="1000" dirty="0" smtClean="0"/>
          </a:p>
          <a:p>
            <a:pPr marL="630238"/>
            <a:r>
              <a:rPr lang="ru-RU" sz="1000" dirty="0" smtClean="0"/>
              <a:t>по </a:t>
            </a:r>
            <a:r>
              <a:rPr lang="ru-RU" sz="1000" dirty="0"/>
              <a:t>гарантии Корпорации)</a:t>
            </a:r>
          </a:p>
        </p:txBody>
      </p:sp>
      <p:cxnSp>
        <p:nvCxnSpPr>
          <p:cNvPr id="143" name="Elbow Connector 187"/>
          <p:cNvCxnSpPr>
            <a:stCxn id="42" idx="1"/>
          </p:cNvCxnSpPr>
          <p:nvPr/>
        </p:nvCxnSpPr>
        <p:spPr>
          <a:xfrm rot="10800000" flipV="1">
            <a:off x="7706295" y="4136349"/>
            <a:ext cx="1837899" cy="540411"/>
          </a:xfrm>
          <a:prstGeom prst="bentConnector2">
            <a:avLst/>
          </a:prstGeom>
          <a:ln w="76200">
            <a:solidFill>
              <a:srgbClr val="FCD7B9">
                <a:alpha val="50000"/>
              </a:srgb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Прямоугольник 143"/>
          <p:cNvSpPr/>
          <p:nvPr/>
        </p:nvSpPr>
        <p:spPr>
          <a:xfrm>
            <a:off x="7251368" y="3840283"/>
            <a:ext cx="1691283" cy="228147"/>
          </a:xfrm>
          <a:prstGeom prst="rect">
            <a:avLst/>
          </a:prstGeom>
          <a:ln>
            <a:noFill/>
          </a:ln>
        </p:spPr>
        <p:txBody>
          <a:bodyPr wrap="square" anchor="ctr">
            <a:noAutofit/>
          </a:bodyPr>
          <a:lstStyle/>
          <a:p>
            <a:pPr lvl="0" algn="r"/>
            <a:r>
              <a:rPr lang="ru-RU" sz="1200" dirty="0" smtClean="0">
                <a:solidFill>
                  <a:srgbClr val="F5750B"/>
                </a:solidFill>
              </a:rPr>
              <a:t>Поручительство</a:t>
            </a:r>
            <a:endParaRPr lang="ru-RU" sz="1200" dirty="0">
              <a:solidFill>
                <a:srgbClr val="F5750B"/>
              </a:solidFill>
            </a:endParaRPr>
          </a:p>
        </p:txBody>
      </p:sp>
      <p:sp>
        <p:nvSpPr>
          <p:cNvPr id="145" name="Oval 287"/>
          <p:cNvSpPr/>
          <p:nvPr/>
        </p:nvSpPr>
        <p:spPr>
          <a:xfrm>
            <a:off x="7432750" y="3841992"/>
            <a:ext cx="245885" cy="245885"/>
          </a:xfrm>
          <a:prstGeom prst="ellipse">
            <a:avLst/>
          </a:prstGeom>
          <a:solidFill>
            <a:srgbClr val="F5750B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6836357" y="6944916"/>
            <a:ext cx="5216845" cy="311252"/>
          </a:xfrm>
          <a:prstGeom prst="rect">
            <a:avLst/>
          </a:prstGeom>
          <a:ln>
            <a:noFill/>
          </a:ln>
        </p:spPr>
        <p:txBody>
          <a:bodyPr wrap="square" anchor="ctr">
            <a:noAutofit/>
          </a:bodyPr>
          <a:lstStyle/>
          <a:p>
            <a:pPr lvl="0"/>
            <a:r>
              <a:rPr lang="ru-RU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Поручительство РГО за исполнение субъектом МСП обязательств в рамках собственного лимита РГО</a:t>
            </a:r>
            <a:endParaRPr lang="ru-RU" sz="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8" name="Oval 287"/>
          <p:cNvSpPr/>
          <p:nvPr/>
        </p:nvSpPr>
        <p:spPr>
          <a:xfrm>
            <a:off x="6620655" y="6958538"/>
            <a:ext cx="203211" cy="203211"/>
          </a:xfrm>
          <a:prstGeom prst="ellipse">
            <a:avLst/>
          </a:prstGeom>
          <a:solidFill>
            <a:srgbClr val="F5750B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6747848" y="6537184"/>
            <a:ext cx="3935245" cy="311252"/>
            <a:chOff x="6747848" y="6797281"/>
            <a:chExt cx="3935245" cy="311252"/>
          </a:xfrm>
        </p:grpSpPr>
        <p:sp>
          <p:nvSpPr>
            <p:cNvPr id="139" name="Oval 287"/>
            <p:cNvSpPr/>
            <p:nvPr/>
          </p:nvSpPr>
          <p:spPr>
            <a:xfrm>
              <a:off x="7376322" y="6829965"/>
              <a:ext cx="245885" cy="245885"/>
            </a:xfrm>
            <a:prstGeom prst="ellipse">
              <a:avLst/>
            </a:prstGeom>
            <a:solidFill>
              <a:srgbClr val="C00000"/>
            </a:solidFill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Г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9" name="Oval 287"/>
            <p:cNvSpPr/>
            <p:nvPr/>
          </p:nvSpPr>
          <p:spPr>
            <a:xfrm>
              <a:off x="6747848" y="6829965"/>
              <a:ext cx="245885" cy="245885"/>
            </a:xfrm>
            <a:prstGeom prst="ellipse">
              <a:avLst/>
            </a:prstGeom>
            <a:solidFill>
              <a:srgbClr val="F5750B"/>
            </a:solidFill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П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0" name="Прямоугольник 149"/>
            <p:cNvSpPr/>
            <p:nvPr/>
          </p:nvSpPr>
          <p:spPr>
            <a:xfrm>
              <a:off x="7936445" y="6797281"/>
              <a:ext cx="2746648" cy="311252"/>
            </a:xfrm>
            <a:prstGeom prst="rect">
              <a:avLst/>
            </a:prstGeom>
            <a:ln>
              <a:noFill/>
            </a:ln>
          </p:spPr>
          <p:txBody>
            <a:bodyPr wrap="square" anchor="ctr">
              <a:noAutofit/>
            </a:bodyPr>
            <a:lstStyle/>
            <a:p>
              <a:pPr lvl="0"/>
              <a:r>
                <a:rPr lang="ru-RU" sz="105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50-70%* суммы кредита</a:t>
              </a:r>
              <a:endParaRPr lang="ru-RU" sz="105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1" name="Oval 287"/>
            <p:cNvSpPr/>
            <p:nvPr/>
          </p:nvSpPr>
          <p:spPr>
            <a:xfrm>
              <a:off x="7690559" y="6829965"/>
              <a:ext cx="245885" cy="245885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=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2" name="Oval 287"/>
            <p:cNvSpPr/>
            <p:nvPr/>
          </p:nvSpPr>
          <p:spPr>
            <a:xfrm>
              <a:off x="7062085" y="6829965"/>
              <a:ext cx="245885" cy="245885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+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55" name="Oval 287"/>
          <p:cNvSpPr/>
          <p:nvPr/>
        </p:nvSpPr>
        <p:spPr>
          <a:xfrm>
            <a:off x="6620655" y="7309156"/>
            <a:ext cx="203211" cy="203211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Г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56" name="Прямая соединительная линия 155"/>
          <p:cNvCxnSpPr/>
          <p:nvPr/>
        </p:nvCxnSpPr>
        <p:spPr>
          <a:xfrm>
            <a:off x="6620655" y="6908272"/>
            <a:ext cx="544658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Freeform 25"/>
          <p:cNvSpPr>
            <a:spLocks noChangeAspect="1" noEditPoints="1"/>
          </p:cNvSpPr>
          <p:nvPr/>
        </p:nvSpPr>
        <p:spPr bwMode="auto">
          <a:xfrm>
            <a:off x="3854689" y="4339979"/>
            <a:ext cx="447758" cy="393691"/>
          </a:xfrm>
          <a:custGeom>
            <a:avLst/>
            <a:gdLst/>
            <a:ahLst/>
            <a:cxnLst>
              <a:cxn ang="0">
                <a:pos x="82" y="72"/>
              </a:cxn>
              <a:cxn ang="0">
                <a:pos x="81" y="55"/>
              </a:cxn>
              <a:cxn ang="0">
                <a:pos x="70" y="49"/>
              </a:cxn>
              <a:cxn ang="0">
                <a:pos x="62" y="39"/>
              </a:cxn>
              <a:cxn ang="0">
                <a:pos x="65" y="32"/>
              </a:cxn>
              <a:cxn ang="0">
                <a:pos x="67" y="28"/>
              </a:cxn>
              <a:cxn ang="0">
                <a:pos x="66" y="25"/>
              </a:cxn>
              <a:cxn ang="0">
                <a:pos x="67" y="20"/>
              </a:cxn>
              <a:cxn ang="0">
                <a:pos x="57" y="11"/>
              </a:cxn>
              <a:cxn ang="0">
                <a:pos x="47" y="20"/>
              </a:cxn>
              <a:cxn ang="0">
                <a:pos x="48" y="25"/>
              </a:cxn>
              <a:cxn ang="0">
                <a:pos x="47" y="28"/>
              </a:cxn>
              <a:cxn ang="0">
                <a:pos x="49" y="32"/>
              </a:cxn>
              <a:cxn ang="0">
                <a:pos x="52" y="39"/>
              </a:cxn>
              <a:cxn ang="0">
                <a:pos x="48" y="46"/>
              </a:cxn>
              <a:cxn ang="0">
                <a:pos x="63" y="60"/>
              </a:cxn>
              <a:cxn ang="0">
                <a:pos x="63" y="72"/>
              </a:cxn>
              <a:cxn ang="0">
                <a:pos x="82" y="72"/>
              </a:cxn>
              <a:cxn ang="0">
                <a:pos x="42" y="51"/>
              </a:cxn>
              <a:cxn ang="0">
                <a:pos x="31" y="39"/>
              </a:cxn>
              <a:cxn ang="0">
                <a:pos x="35" y="29"/>
              </a:cxn>
              <a:cxn ang="0">
                <a:pos x="38" y="23"/>
              </a:cxn>
              <a:cxn ang="0">
                <a:pos x="37" y="20"/>
              </a:cxn>
              <a:cxn ang="0">
                <a:pos x="37" y="13"/>
              </a:cxn>
              <a:cxn ang="0">
                <a:pos x="24" y="0"/>
              </a:cxn>
              <a:cxn ang="0">
                <a:pos x="11" y="13"/>
              </a:cxn>
              <a:cxn ang="0">
                <a:pos x="12" y="20"/>
              </a:cxn>
              <a:cxn ang="0">
                <a:pos x="11" y="23"/>
              </a:cxn>
              <a:cxn ang="0">
                <a:pos x="14" y="29"/>
              </a:cxn>
              <a:cxn ang="0">
                <a:pos x="18" y="39"/>
              </a:cxn>
              <a:cxn ang="0">
                <a:pos x="7" y="51"/>
              </a:cxn>
              <a:cxn ang="0">
                <a:pos x="0" y="57"/>
              </a:cxn>
              <a:cxn ang="0">
                <a:pos x="0" y="72"/>
              </a:cxn>
              <a:cxn ang="0">
                <a:pos x="57" y="72"/>
              </a:cxn>
              <a:cxn ang="0">
                <a:pos x="57" y="61"/>
              </a:cxn>
              <a:cxn ang="0">
                <a:pos x="42" y="51"/>
              </a:cxn>
            </a:cxnLst>
            <a:rect l="0" t="0" r="r" b="b"/>
            <a:pathLst>
              <a:path w="82" h="72">
                <a:moveTo>
                  <a:pt x="82" y="72"/>
                </a:moveTo>
                <a:cubicBezTo>
                  <a:pt x="82" y="72"/>
                  <a:pt x="82" y="57"/>
                  <a:pt x="81" y="55"/>
                </a:cubicBezTo>
                <a:cubicBezTo>
                  <a:pt x="79" y="53"/>
                  <a:pt x="76" y="51"/>
                  <a:pt x="70" y="49"/>
                </a:cubicBezTo>
                <a:cubicBezTo>
                  <a:pt x="64" y="46"/>
                  <a:pt x="62" y="44"/>
                  <a:pt x="62" y="39"/>
                </a:cubicBezTo>
                <a:cubicBezTo>
                  <a:pt x="62" y="37"/>
                  <a:pt x="64" y="37"/>
                  <a:pt x="65" y="32"/>
                </a:cubicBezTo>
                <a:cubicBezTo>
                  <a:pt x="65" y="30"/>
                  <a:pt x="67" y="32"/>
                  <a:pt x="67" y="28"/>
                </a:cubicBezTo>
                <a:cubicBezTo>
                  <a:pt x="67" y="26"/>
                  <a:pt x="66" y="25"/>
                  <a:pt x="66" y="25"/>
                </a:cubicBezTo>
                <a:cubicBezTo>
                  <a:pt x="66" y="25"/>
                  <a:pt x="67" y="22"/>
                  <a:pt x="67" y="20"/>
                </a:cubicBezTo>
                <a:cubicBezTo>
                  <a:pt x="67" y="18"/>
                  <a:pt x="65" y="11"/>
                  <a:pt x="57" y="11"/>
                </a:cubicBezTo>
                <a:cubicBezTo>
                  <a:pt x="49" y="11"/>
                  <a:pt x="47" y="18"/>
                  <a:pt x="47" y="20"/>
                </a:cubicBezTo>
                <a:cubicBezTo>
                  <a:pt x="47" y="22"/>
                  <a:pt x="48" y="25"/>
                  <a:pt x="48" y="25"/>
                </a:cubicBezTo>
                <a:cubicBezTo>
                  <a:pt x="48" y="25"/>
                  <a:pt x="47" y="26"/>
                  <a:pt x="47" y="28"/>
                </a:cubicBezTo>
                <a:cubicBezTo>
                  <a:pt x="47" y="32"/>
                  <a:pt x="49" y="30"/>
                  <a:pt x="49" y="32"/>
                </a:cubicBezTo>
                <a:cubicBezTo>
                  <a:pt x="50" y="37"/>
                  <a:pt x="52" y="37"/>
                  <a:pt x="52" y="39"/>
                </a:cubicBezTo>
                <a:cubicBezTo>
                  <a:pt x="52" y="42"/>
                  <a:pt x="51" y="44"/>
                  <a:pt x="48" y="46"/>
                </a:cubicBezTo>
                <a:cubicBezTo>
                  <a:pt x="62" y="53"/>
                  <a:pt x="63" y="54"/>
                  <a:pt x="63" y="60"/>
                </a:cubicBezTo>
                <a:cubicBezTo>
                  <a:pt x="63" y="72"/>
                  <a:pt x="63" y="72"/>
                  <a:pt x="63" y="72"/>
                </a:cubicBezTo>
                <a:lnTo>
                  <a:pt x="82" y="72"/>
                </a:lnTo>
                <a:close/>
                <a:moveTo>
                  <a:pt x="42" y="51"/>
                </a:moveTo>
                <a:cubicBezTo>
                  <a:pt x="34" y="47"/>
                  <a:pt x="31" y="45"/>
                  <a:pt x="31" y="39"/>
                </a:cubicBezTo>
                <a:cubicBezTo>
                  <a:pt x="31" y="35"/>
                  <a:pt x="34" y="36"/>
                  <a:pt x="35" y="29"/>
                </a:cubicBezTo>
                <a:cubicBezTo>
                  <a:pt x="35" y="27"/>
                  <a:pt x="37" y="29"/>
                  <a:pt x="38" y="23"/>
                </a:cubicBezTo>
                <a:cubicBezTo>
                  <a:pt x="38" y="20"/>
                  <a:pt x="37" y="20"/>
                  <a:pt x="37" y="20"/>
                </a:cubicBezTo>
                <a:cubicBezTo>
                  <a:pt x="37" y="20"/>
                  <a:pt x="37" y="16"/>
                  <a:pt x="37" y="13"/>
                </a:cubicBezTo>
                <a:cubicBezTo>
                  <a:pt x="38" y="10"/>
                  <a:pt x="36" y="0"/>
                  <a:pt x="24" y="0"/>
                </a:cubicBezTo>
                <a:cubicBezTo>
                  <a:pt x="13" y="0"/>
                  <a:pt x="11" y="10"/>
                  <a:pt x="11" y="13"/>
                </a:cubicBezTo>
                <a:cubicBezTo>
                  <a:pt x="12" y="16"/>
                  <a:pt x="12" y="20"/>
                  <a:pt x="12" y="20"/>
                </a:cubicBezTo>
                <a:cubicBezTo>
                  <a:pt x="12" y="20"/>
                  <a:pt x="11" y="20"/>
                  <a:pt x="11" y="23"/>
                </a:cubicBezTo>
                <a:cubicBezTo>
                  <a:pt x="11" y="29"/>
                  <a:pt x="14" y="27"/>
                  <a:pt x="14" y="29"/>
                </a:cubicBezTo>
                <a:cubicBezTo>
                  <a:pt x="15" y="36"/>
                  <a:pt x="18" y="35"/>
                  <a:pt x="18" y="39"/>
                </a:cubicBezTo>
                <a:cubicBezTo>
                  <a:pt x="18" y="45"/>
                  <a:pt x="15" y="47"/>
                  <a:pt x="7" y="51"/>
                </a:cubicBezTo>
                <a:cubicBezTo>
                  <a:pt x="4" y="52"/>
                  <a:pt x="0" y="53"/>
                  <a:pt x="0" y="57"/>
                </a:cubicBezTo>
                <a:cubicBezTo>
                  <a:pt x="0" y="72"/>
                  <a:pt x="0" y="72"/>
                  <a:pt x="0" y="72"/>
                </a:cubicBezTo>
                <a:cubicBezTo>
                  <a:pt x="57" y="72"/>
                  <a:pt x="57" y="72"/>
                  <a:pt x="57" y="72"/>
                </a:cubicBezTo>
                <a:cubicBezTo>
                  <a:pt x="57" y="72"/>
                  <a:pt x="57" y="63"/>
                  <a:pt x="57" y="61"/>
                </a:cubicBezTo>
                <a:cubicBezTo>
                  <a:pt x="57" y="58"/>
                  <a:pt x="50" y="54"/>
                  <a:pt x="42" y="5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8694" tIns="49347" rIns="98694" bIns="49347" numCol="1" anchor="t" anchorCtr="0" compatLnSpc="1">
            <a:prstTxWarp prst="textNoShape">
              <a:avLst/>
            </a:prstTxWarp>
          </a:bodyPr>
          <a:lstStyle/>
          <a:p>
            <a:pPr defTabSz="986912" fontAlgn="base">
              <a:spcBef>
                <a:spcPct val="0"/>
              </a:spcBef>
              <a:spcAft>
                <a:spcPct val="0"/>
              </a:spcAft>
            </a:pPr>
            <a:endParaRPr lang="en-GB" sz="205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9" name="Freeform 25"/>
          <p:cNvSpPr>
            <a:spLocks noChangeAspect="1" noEditPoints="1"/>
          </p:cNvSpPr>
          <p:nvPr/>
        </p:nvSpPr>
        <p:spPr bwMode="auto">
          <a:xfrm>
            <a:off x="10012394" y="4843883"/>
            <a:ext cx="447758" cy="393691"/>
          </a:xfrm>
          <a:custGeom>
            <a:avLst/>
            <a:gdLst/>
            <a:ahLst/>
            <a:cxnLst>
              <a:cxn ang="0">
                <a:pos x="82" y="72"/>
              </a:cxn>
              <a:cxn ang="0">
                <a:pos x="81" y="55"/>
              </a:cxn>
              <a:cxn ang="0">
                <a:pos x="70" y="49"/>
              </a:cxn>
              <a:cxn ang="0">
                <a:pos x="62" y="39"/>
              </a:cxn>
              <a:cxn ang="0">
                <a:pos x="65" y="32"/>
              </a:cxn>
              <a:cxn ang="0">
                <a:pos x="67" y="28"/>
              </a:cxn>
              <a:cxn ang="0">
                <a:pos x="66" y="25"/>
              </a:cxn>
              <a:cxn ang="0">
                <a:pos x="67" y="20"/>
              </a:cxn>
              <a:cxn ang="0">
                <a:pos x="57" y="11"/>
              </a:cxn>
              <a:cxn ang="0">
                <a:pos x="47" y="20"/>
              </a:cxn>
              <a:cxn ang="0">
                <a:pos x="48" y="25"/>
              </a:cxn>
              <a:cxn ang="0">
                <a:pos x="47" y="28"/>
              </a:cxn>
              <a:cxn ang="0">
                <a:pos x="49" y="32"/>
              </a:cxn>
              <a:cxn ang="0">
                <a:pos x="52" y="39"/>
              </a:cxn>
              <a:cxn ang="0">
                <a:pos x="48" y="46"/>
              </a:cxn>
              <a:cxn ang="0">
                <a:pos x="63" y="60"/>
              </a:cxn>
              <a:cxn ang="0">
                <a:pos x="63" y="72"/>
              </a:cxn>
              <a:cxn ang="0">
                <a:pos x="82" y="72"/>
              </a:cxn>
              <a:cxn ang="0">
                <a:pos x="42" y="51"/>
              </a:cxn>
              <a:cxn ang="0">
                <a:pos x="31" y="39"/>
              </a:cxn>
              <a:cxn ang="0">
                <a:pos x="35" y="29"/>
              </a:cxn>
              <a:cxn ang="0">
                <a:pos x="38" y="23"/>
              </a:cxn>
              <a:cxn ang="0">
                <a:pos x="37" y="20"/>
              </a:cxn>
              <a:cxn ang="0">
                <a:pos x="37" y="13"/>
              </a:cxn>
              <a:cxn ang="0">
                <a:pos x="24" y="0"/>
              </a:cxn>
              <a:cxn ang="0">
                <a:pos x="11" y="13"/>
              </a:cxn>
              <a:cxn ang="0">
                <a:pos x="12" y="20"/>
              </a:cxn>
              <a:cxn ang="0">
                <a:pos x="11" y="23"/>
              </a:cxn>
              <a:cxn ang="0">
                <a:pos x="14" y="29"/>
              </a:cxn>
              <a:cxn ang="0">
                <a:pos x="18" y="39"/>
              </a:cxn>
              <a:cxn ang="0">
                <a:pos x="7" y="51"/>
              </a:cxn>
              <a:cxn ang="0">
                <a:pos x="0" y="57"/>
              </a:cxn>
              <a:cxn ang="0">
                <a:pos x="0" y="72"/>
              </a:cxn>
              <a:cxn ang="0">
                <a:pos x="57" y="72"/>
              </a:cxn>
              <a:cxn ang="0">
                <a:pos x="57" y="61"/>
              </a:cxn>
              <a:cxn ang="0">
                <a:pos x="42" y="51"/>
              </a:cxn>
            </a:cxnLst>
            <a:rect l="0" t="0" r="r" b="b"/>
            <a:pathLst>
              <a:path w="82" h="72">
                <a:moveTo>
                  <a:pt x="82" y="72"/>
                </a:moveTo>
                <a:cubicBezTo>
                  <a:pt x="82" y="72"/>
                  <a:pt x="82" y="57"/>
                  <a:pt x="81" y="55"/>
                </a:cubicBezTo>
                <a:cubicBezTo>
                  <a:pt x="79" y="53"/>
                  <a:pt x="76" y="51"/>
                  <a:pt x="70" y="49"/>
                </a:cubicBezTo>
                <a:cubicBezTo>
                  <a:pt x="64" y="46"/>
                  <a:pt x="62" y="44"/>
                  <a:pt x="62" y="39"/>
                </a:cubicBezTo>
                <a:cubicBezTo>
                  <a:pt x="62" y="37"/>
                  <a:pt x="64" y="37"/>
                  <a:pt x="65" y="32"/>
                </a:cubicBezTo>
                <a:cubicBezTo>
                  <a:pt x="65" y="30"/>
                  <a:pt x="67" y="32"/>
                  <a:pt x="67" y="28"/>
                </a:cubicBezTo>
                <a:cubicBezTo>
                  <a:pt x="67" y="26"/>
                  <a:pt x="66" y="25"/>
                  <a:pt x="66" y="25"/>
                </a:cubicBezTo>
                <a:cubicBezTo>
                  <a:pt x="66" y="25"/>
                  <a:pt x="67" y="22"/>
                  <a:pt x="67" y="20"/>
                </a:cubicBezTo>
                <a:cubicBezTo>
                  <a:pt x="67" y="18"/>
                  <a:pt x="65" y="11"/>
                  <a:pt x="57" y="11"/>
                </a:cubicBezTo>
                <a:cubicBezTo>
                  <a:pt x="49" y="11"/>
                  <a:pt x="47" y="18"/>
                  <a:pt x="47" y="20"/>
                </a:cubicBezTo>
                <a:cubicBezTo>
                  <a:pt x="47" y="22"/>
                  <a:pt x="48" y="25"/>
                  <a:pt x="48" y="25"/>
                </a:cubicBezTo>
                <a:cubicBezTo>
                  <a:pt x="48" y="25"/>
                  <a:pt x="47" y="26"/>
                  <a:pt x="47" y="28"/>
                </a:cubicBezTo>
                <a:cubicBezTo>
                  <a:pt x="47" y="32"/>
                  <a:pt x="49" y="30"/>
                  <a:pt x="49" y="32"/>
                </a:cubicBezTo>
                <a:cubicBezTo>
                  <a:pt x="50" y="37"/>
                  <a:pt x="52" y="37"/>
                  <a:pt x="52" y="39"/>
                </a:cubicBezTo>
                <a:cubicBezTo>
                  <a:pt x="52" y="42"/>
                  <a:pt x="51" y="44"/>
                  <a:pt x="48" y="46"/>
                </a:cubicBezTo>
                <a:cubicBezTo>
                  <a:pt x="62" y="53"/>
                  <a:pt x="63" y="54"/>
                  <a:pt x="63" y="60"/>
                </a:cubicBezTo>
                <a:cubicBezTo>
                  <a:pt x="63" y="72"/>
                  <a:pt x="63" y="72"/>
                  <a:pt x="63" y="72"/>
                </a:cubicBezTo>
                <a:lnTo>
                  <a:pt x="82" y="72"/>
                </a:lnTo>
                <a:close/>
                <a:moveTo>
                  <a:pt x="42" y="51"/>
                </a:moveTo>
                <a:cubicBezTo>
                  <a:pt x="34" y="47"/>
                  <a:pt x="31" y="45"/>
                  <a:pt x="31" y="39"/>
                </a:cubicBezTo>
                <a:cubicBezTo>
                  <a:pt x="31" y="35"/>
                  <a:pt x="34" y="36"/>
                  <a:pt x="35" y="29"/>
                </a:cubicBezTo>
                <a:cubicBezTo>
                  <a:pt x="35" y="27"/>
                  <a:pt x="37" y="29"/>
                  <a:pt x="38" y="23"/>
                </a:cubicBezTo>
                <a:cubicBezTo>
                  <a:pt x="38" y="20"/>
                  <a:pt x="37" y="20"/>
                  <a:pt x="37" y="20"/>
                </a:cubicBezTo>
                <a:cubicBezTo>
                  <a:pt x="37" y="20"/>
                  <a:pt x="37" y="16"/>
                  <a:pt x="37" y="13"/>
                </a:cubicBezTo>
                <a:cubicBezTo>
                  <a:pt x="38" y="10"/>
                  <a:pt x="36" y="0"/>
                  <a:pt x="24" y="0"/>
                </a:cubicBezTo>
                <a:cubicBezTo>
                  <a:pt x="13" y="0"/>
                  <a:pt x="11" y="10"/>
                  <a:pt x="11" y="13"/>
                </a:cubicBezTo>
                <a:cubicBezTo>
                  <a:pt x="12" y="16"/>
                  <a:pt x="12" y="20"/>
                  <a:pt x="12" y="20"/>
                </a:cubicBezTo>
                <a:cubicBezTo>
                  <a:pt x="12" y="20"/>
                  <a:pt x="11" y="20"/>
                  <a:pt x="11" y="23"/>
                </a:cubicBezTo>
                <a:cubicBezTo>
                  <a:pt x="11" y="29"/>
                  <a:pt x="14" y="27"/>
                  <a:pt x="14" y="29"/>
                </a:cubicBezTo>
                <a:cubicBezTo>
                  <a:pt x="15" y="36"/>
                  <a:pt x="18" y="35"/>
                  <a:pt x="18" y="39"/>
                </a:cubicBezTo>
                <a:cubicBezTo>
                  <a:pt x="18" y="45"/>
                  <a:pt x="15" y="47"/>
                  <a:pt x="7" y="51"/>
                </a:cubicBezTo>
                <a:cubicBezTo>
                  <a:pt x="4" y="52"/>
                  <a:pt x="0" y="53"/>
                  <a:pt x="0" y="57"/>
                </a:cubicBezTo>
                <a:cubicBezTo>
                  <a:pt x="0" y="72"/>
                  <a:pt x="0" y="72"/>
                  <a:pt x="0" y="72"/>
                </a:cubicBezTo>
                <a:cubicBezTo>
                  <a:pt x="57" y="72"/>
                  <a:pt x="57" y="72"/>
                  <a:pt x="57" y="72"/>
                </a:cubicBezTo>
                <a:cubicBezTo>
                  <a:pt x="57" y="72"/>
                  <a:pt x="57" y="63"/>
                  <a:pt x="57" y="61"/>
                </a:cubicBezTo>
                <a:cubicBezTo>
                  <a:pt x="57" y="58"/>
                  <a:pt x="50" y="54"/>
                  <a:pt x="42" y="5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8694" tIns="49347" rIns="98694" bIns="49347" numCol="1" anchor="t" anchorCtr="0" compatLnSpc="1">
            <a:prstTxWarp prst="textNoShape">
              <a:avLst/>
            </a:prstTxWarp>
          </a:bodyPr>
          <a:lstStyle/>
          <a:p>
            <a:pPr defTabSz="986912" fontAlgn="base">
              <a:spcBef>
                <a:spcPct val="0"/>
              </a:spcBef>
              <a:spcAft>
                <a:spcPct val="0"/>
              </a:spcAft>
            </a:pPr>
            <a:endParaRPr lang="en-GB" sz="205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9681321" y="4256685"/>
            <a:ext cx="372219" cy="174599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algn="ctr" defTabSz="9143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kern="0" dirty="0" smtClean="0">
                <a:latin typeface="Arial Narrow" panose="020B0606020202030204" pitchFamily="34" charset="0"/>
                <a:cs typeface="Times New Roman" pitchFamily="18" charset="0"/>
              </a:rPr>
              <a:t>РГО</a:t>
            </a:r>
            <a:endParaRPr lang="ru-RU" sz="1200" b="1" kern="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32773" y="4064734"/>
            <a:ext cx="2303065" cy="904187"/>
            <a:chOff x="332773" y="3991997"/>
            <a:chExt cx="2303065" cy="904187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464559" y="4092291"/>
              <a:ext cx="2171279" cy="727937"/>
            </a:xfrm>
            <a:prstGeom prst="roundRect">
              <a:avLst>
                <a:gd name="adj" fmla="val 6507"/>
              </a:avLst>
            </a:prstGeom>
            <a:solidFill>
              <a:srgbClr val="E7F5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630238"/>
              <a:r>
                <a:rPr lang="ru-RU" sz="1100" b="1" dirty="0" smtClean="0">
                  <a:solidFill>
                    <a:schemeClr val="tx1"/>
                  </a:solidFill>
                </a:rPr>
                <a:t>Банк-партнер/ Организация-партнер</a:t>
              </a:r>
            </a:p>
            <a:p>
              <a:pPr marL="630238"/>
              <a:r>
                <a:rPr lang="ru-RU" sz="1000" dirty="0" smtClean="0">
                  <a:solidFill>
                    <a:schemeClr val="tx1"/>
                  </a:solidFill>
                </a:rPr>
                <a:t>(бенефициар по гарантии Корпорации)</a:t>
              </a:r>
              <a:endParaRPr lang="ru-RU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70" name="Группа 69"/>
            <p:cNvGrpSpPr/>
            <p:nvPr/>
          </p:nvGrpSpPr>
          <p:grpSpPr>
            <a:xfrm>
              <a:off x="332773" y="3991997"/>
              <a:ext cx="904187" cy="904187"/>
              <a:chOff x="-1167900" y="2055274"/>
              <a:chExt cx="2233307" cy="2233307"/>
            </a:xfrm>
          </p:grpSpPr>
          <p:pic>
            <p:nvPicPr>
              <p:cNvPr id="71" name="Рисунок 7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167900" y="2055274"/>
                <a:ext cx="2233307" cy="2233307"/>
              </a:xfrm>
              <a:prstGeom prst="rect">
                <a:avLst/>
              </a:prstGeom>
            </p:spPr>
          </p:pic>
          <p:sp>
            <p:nvSpPr>
              <p:cNvPr id="72" name="Овал 71"/>
              <p:cNvSpPr/>
              <p:nvPr/>
            </p:nvSpPr>
            <p:spPr>
              <a:xfrm>
                <a:off x="-388997" y="2868348"/>
                <a:ext cx="650389" cy="65038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800" dirty="0" smtClean="0"/>
                  <a:t>₽</a:t>
                </a:r>
                <a:endParaRPr lang="ru-RU" sz="1800" dirty="0"/>
              </a:p>
            </p:txBody>
          </p:sp>
        </p:grpSp>
      </p:grpSp>
      <p:grpSp>
        <p:nvGrpSpPr>
          <p:cNvPr id="73" name="Группа 72"/>
          <p:cNvGrpSpPr/>
          <p:nvPr/>
        </p:nvGrpSpPr>
        <p:grpSpPr>
          <a:xfrm>
            <a:off x="6491570" y="4588362"/>
            <a:ext cx="2303065" cy="904187"/>
            <a:chOff x="332773" y="3991997"/>
            <a:chExt cx="2303065" cy="904187"/>
          </a:xfrm>
        </p:grpSpPr>
        <p:sp>
          <p:nvSpPr>
            <p:cNvPr id="74" name="Скругленный прямоугольник 73"/>
            <p:cNvSpPr/>
            <p:nvPr/>
          </p:nvSpPr>
          <p:spPr>
            <a:xfrm>
              <a:off x="464559" y="4092291"/>
              <a:ext cx="2171279" cy="727937"/>
            </a:xfrm>
            <a:prstGeom prst="roundRect">
              <a:avLst>
                <a:gd name="adj" fmla="val 6507"/>
              </a:avLst>
            </a:prstGeom>
            <a:solidFill>
              <a:srgbClr val="E7F5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630238"/>
              <a:r>
                <a:rPr lang="ru-RU" sz="1100" b="1" dirty="0">
                  <a:solidFill>
                    <a:schemeClr val="tx1"/>
                  </a:solidFill>
                </a:rPr>
                <a:t>Банк-партнер/ Организация-партнер</a:t>
              </a:r>
            </a:p>
            <a:p>
              <a:pPr marL="630238"/>
              <a:r>
                <a:rPr lang="ru-RU" sz="1000" dirty="0" smtClean="0">
                  <a:solidFill>
                    <a:schemeClr val="tx1"/>
                  </a:solidFill>
                </a:rPr>
                <a:t>(бенефициар по гарантии Корпорации)</a:t>
              </a:r>
              <a:endParaRPr lang="ru-RU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75" name="Группа 74"/>
            <p:cNvGrpSpPr/>
            <p:nvPr/>
          </p:nvGrpSpPr>
          <p:grpSpPr>
            <a:xfrm>
              <a:off x="332773" y="3991997"/>
              <a:ext cx="904187" cy="904187"/>
              <a:chOff x="-1167900" y="2055274"/>
              <a:chExt cx="2233307" cy="2233307"/>
            </a:xfrm>
          </p:grpSpPr>
          <p:pic>
            <p:nvPicPr>
              <p:cNvPr id="76" name="Рисунок 7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167900" y="2055274"/>
                <a:ext cx="2233307" cy="2233307"/>
              </a:xfrm>
              <a:prstGeom prst="rect">
                <a:avLst/>
              </a:prstGeom>
            </p:spPr>
          </p:pic>
          <p:sp>
            <p:nvSpPr>
              <p:cNvPr id="77" name="Овал 76"/>
              <p:cNvSpPr/>
              <p:nvPr/>
            </p:nvSpPr>
            <p:spPr>
              <a:xfrm>
                <a:off x="-388997" y="2868348"/>
                <a:ext cx="650389" cy="65038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800" dirty="0" smtClean="0"/>
                  <a:t>₽</a:t>
                </a:r>
                <a:endParaRPr lang="ru-RU" sz="1800" dirty="0"/>
              </a:p>
            </p:txBody>
          </p:sp>
        </p:grpSp>
      </p:grpSp>
      <p:pic>
        <p:nvPicPr>
          <p:cNvPr id="81" name="Рисунок 8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231" y="3830083"/>
            <a:ext cx="433001" cy="414237"/>
          </a:xfrm>
          <a:prstGeom prst="rect">
            <a:avLst/>
          </a:prstGeom>
        </p:spPr>
      </p:pic>
      <p:sp>
        <p:nvSpPr>
          <p:cNvPr id="84" name="Прямоугольник 83"/>
          <p:cNvSpPr/>
          <p:nvPr/>
        </p:nvSpPr>
        <p:spPr>
          <a:xfrm>
            <a:off x="6836357" y="7211423"/>
            <a:ext cx="5721950" cy="311252"/>
          </a:xfrm>
          <a:prstGeom prst="rect">
            <a:avLst/>
          </a:prstGeom>
          <a:ln>
            <a:noFill/>
          </a:ln>
        </p:spPr>
        <p:txBody>
          <a:bodyPr wrap="square" anchor="ctr">
            <a:noAutofit/>
          </a:bodyPr>
          <a:lstStyle/>
          <a:p>
            <a:pPr lvl="0"/>
            <a:r>
              <a:rPr lang="ru-RU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Независимая гарантия Корпорации на часть непокрытой поручительством РГО суммы кредита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2102955" y="8003568"/>
            <a:ext cx="523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7</a:t>
            </a:r>
            <a:endParaRPr lang="ru-RU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6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5" y="69717"/>
            <a:ext cx="2717800" cy="12363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3251" y="338819"/>
            <a:ext cx="8586593" cy="698685"/>
          </a:xfrm>
        </p:spPr>
        <p:txBody>
          <a:bodyPr/>
          <a:lstStyle/>
          <a:p>
            <a:r>
              <a:rPr lang="ru-RU" dirty="0" smtClean="0"/>
              <a:t>Виды независимых гарантий Корпорации</a:t>
            </a:r>
            <a:endParaRPr lang="ru-RU" dirty="0"/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0"/>
          </p:nvPr>
        </p:nvSpPr>
        <p:spPr>
          <a:xfrm>
            <a:off x="341931" y="847907"/>
            <a:ext cx="11884197" cy="725733"/>
          </a:xfrm>
        </p:spPr>
        <p:txBody>
          <a:bodyPr anchor="b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/>
              <a:t>Продукты</a:t>
            </a:r>
            <a:endParaRPr lang="ru-RU" b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63538" y="1656565"/>
            <a:ext cx="79921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12117668" y="10973081"/>
            <a:ext cx="5112568" cy="820786"/>
          </a:xfrm>
          <a:prstGeom prst="rect">
            <a:avLst/>
          </a:prstGeom>
          <a:noFill/>
        </p:spPr>
      </p:sp>
      <p:sp>
        <p:nvSpPr>
          <p:cNvPr id="75" name="Текст 2"/>
          <p:cNvSpPr txBox="1">
            <a:spLocks/>
          </p:cNvSpPr>
          <p:nvPr/>
        </p:nvSpPr>
        <p:spPr>
          <a:xfrm>
            <a:off x="8758783" y="838385"/>
            <a:ext cx="3896694" cy="72573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kern="0" dirty="0" smtClean="0"/>
              <a:t>Условия</a:t>
            </a:r>
            <a:endParaRPr lang="ru-RU" b="1" kern="0" dirty="0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8751814" y="1656565"/>
            <a:ext cx="35028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323751" y="1789021"/>
            <a:ext cx="12276237" cy="6360160"/>
            <a:chOff x="323751" y="2021245"/>
            <a:chExt cx="12276237" cy="6360160"/>
          </a:xfrm>
        </p:grpSpPr>
        <p:sp>
          <p:nvSpPr>
            <p:cNvPr id="124" name="Скругленный прямоугольник 123"/>
            <p:cNvSpPr/>
            <p:nvPr/>
          </p:nvSpPr>
          <p:spPr>
            <a:xfrm>
              <a:off x="8704807" y="2071304"/>
              <a:ext cx="3613720" cy="6310101"/>
            </a:xfrm>
            <a:prstGeom prst="roundRect">
              <a:avLst>
                <a:gd name="adj" fmla="val 2995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11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722085" y="2456637"/>
              <a:ext cx="4687613" cy="668303"/>
            </a:xfrm>
            <a:prstGeom prst="rect">
              <a:avLst/>
            </a:prstGeom>
          </p:spPr>
          <p:txBody>
            <a:bodyPr wrap="square" lIns="72000" tIns="0" rIns="36000" bIns="0" anchor="ctr">
              <a:noAutofit/>
            </a:bodyPr>
            <a:lstStyle/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 smtClean="0">
                  <a:latin typeface="+mj-lt"/>
                  <a:cs typeface="+mn-cs"/>
                </a:rPr>
                <a:t>Прямая гарантия для инвестиций</a:t>
              </a: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 smtClean="0">
                  <a:latin typeface="+mj-lt"/>
                  <a:cs typeface="+mn-cs"/>
                </a:rPr>
                <a:t>Прямая гарантия для обеспечения кредитов для неторгового сектора с целью пополнения оборотных средств</a:t>
              </a: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 smtClean="0">
                  <a:latin typeface="+mj-lt"/>
                  <a:cs typeface="+mn-cs"/>
                </a:rPr>
                <a:t>Прямая гарантия для лизинга</a:t>
              </a: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 err="1" smtClean="0">
                  <a:latin typeface="+mj-lt"/>
                  <a:cs typeface="+mn-cs"/>
                </a:rPr>
                <a:t>Согарантия</a:t>
              </a:r>
              <a:endParaRPr lang="ru-RU" sz="1200" dirty="0" smtClean="0">
                <a:latin typeface="+mj-lt"/>
                <a:cs typeface="+mn-cs"/>
              </a:endParaRP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 smtClean="0">
                  <a:latin typeface="+mj-lt"/>
                  <a:cs typeface="+mn-cs"/>
                </a:rPr>
                <a:t>Синдицированная гарантия</a:t>
              </a: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363537" y="2021245"/>
              <a:ext cx="3297603" cy="1687728"/>
            </a:xfrm>
            <a:prstGeom prst="roundRect">
              <a:avLst>
                <a:gd name="adj" fmla="val 4144"/>
              </a:avLst>
            </a:prstGeom>
            <a:solidFill>
              <a:srgbClr val="E7F5FE"/>
            </a:solidFill>
            <a:ln w="25400" cap="flat" cmpd="sng" algn="ctr">
              <a:noFill/>
              <a:prstDash val="solid"/>
            </a:ln>
            <a:effectLst/>
          </p:spPr>
          <p:txBody>
            <a:bodyPr lIns="1044000" rIns="72000"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kern="0" dirty="0" smtClean="0">
                  <a:latin typeface="+mj-lt"/>
                </a:rPr>
                <a:t>Основные</a:t>
              </a:r>
              <a:r>
                <a:rPr lang="ru-RU" sz="1200" kern="0" dirty="0" smtClean="0">
                  <a:latin typeface="+mj-lt"/>
                </a:rPr>
                <a:t> продукты </a:t>
              </a: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 smtClean="0">
                  <a:latin typeface="+mj-lt"/>
                </a:rPr>
                <a:t>(для субъектов МСП)</a:t>
              </a:r>
              <a:endParaRPr lang="ru-RU" sz="1200" kern="0" dirty="0">
                <a:latin typeface="+mj-lt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722086" y="3867134"/>
              <a:ext cx="4687613" cy="808646"/>
            </a:xfrm>
            <a:prstGeom prst="rect">
              <a:avLst/>
            </a:prstGeom>
          </p:spPr>
          <p:txBody>
            <a:bodyPr wrap="square" lIns="72000" tIns="0" rIns="36000" bIns="0" anchor="ctr">
              <a:noAutofit/>
            </a:bodyPr>
            <a:lstStyle/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+mj-lt"/>
                  <a:cs typeface="+mn-cs"/>
                </a:rPr>
                <a:t>Прямая гарантия для обеспечения гарантии исполнения контракта</a:t>
              </a: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+mj-lt"/>
                  <a:cs typeface="+mn-cs"/>
                </a:rPr>
                <a:t>Прямая гарантия для обеспечения кредитов на исполнение контрактов</a:t>
              </a: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363538" y="3839729"/>
              <a:ext cx="3297602" cy="866338"/>
            </a:xfrm>
            <a:prstGeom prst="roundRect">
              <a:avLst>
                <a:gd name="adj" fmla="val 4144"/>
              </a:avLst>
            </a:prstGeom>
            <a:solidFill>
              <a:srgbClr val="E7F5FE"/>
            </a:solidFill>
            <a:ln w="25400" cap="flat" cmpd="sng" algn="ctr">
              <a:noFill/>
              <a:prstDash val="solid"/>
            </a:ln>
            <a:effectLst/>
          </p:spPr>
          <p:txBody>
            <a:bodyPr lIns="1044000" rIns="72000"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 smtClean="0">
                  <a:latin typeface="+mj-lt"/>
                </a:rPr>
                <a:t>Продукты для участников </a:t>
              </a:r>
              <a:r>
                <a:rPr lang="ru-RU" sz="1200" b="1" kern="0" dirty="0" smtClean="0">
                  <a:latin typeface="+mj-lt"/>
                </a:rPr>
                <a:t>государственных </a:t>
              </a:r>
              <a:r>
                <a:rPr lang="ru-RU" sz="1200" kern="0" dirty="0" smtClean="0">
                  <a:latin typeface="+mj-lt"/>
                </a:rPr>
                <a:t>и</a:t>
              </a:r>
              <a:r>
                <a:rPr lang="ru-RU" sz="1200" b="1" kern="0" dirty="0" smtClean="0">
                  <a:latin typeface="+mj-lt"/>
                </a:rPr>
                <a:t> муниципальных закупок </a:t>
              </a:r>
              <a:r>
                <a:rPr lang="ru-RU" sz="1200" kern="0" dirty="0" smtClean="0">
                  <a:latin typeface="+mj-lt"/>
                </a:rPr>
                <a:t>(44-ФЗ и 223-ФЗ)</a:t>
              </a:r>
              <a:endParaRPr lang="ru-RU" sz="1200" kern="0" dirty="0">
                <a:latin typeface="+mj-lt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708784" y="4977457"/>
              <a:ext cx="4687613" cy="889511"/>
            </a:xfrm>
            <a:prstGeom prst="rect">
              <a:avLst/>
            </a:prstGeom>
          </p:spPr>
          <p:txBody>
            <a:bodyPr wrap="square" lIns="72000" tIns="0" rIns="36000" bIns="0" anchor="ctr">
              <a:noAutofit/>
            </a:bodyPr>
            <a:lstStyle/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+mj-lt"/>
                  <a:cs typeface="+mn-cs"/>
                </a:rPr>
                <a:t>Прямая гарантия для </a:t>
              </a:r>
              <a:r>
                <a:rPr lang="ru-RU" sz="1200" dirty="0" smtClean="0">
                  <a:latin typeface="+mj-lt"/>
                  <a:cs typeface="+mn-cs"/>
                </a:rPr>
                <a:t>застройщиков</a:t>
              </a: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 smtClean="0">
                  <a:latin typeface="+mj-lt"/>
                  <a:cs typeface="+mn-cs"/>
                </a:rPr>
                <a:t>Прямая гарантия для развития </a:t>
              </a:r>
              <a:r>
                <a:rPr lang="ru-RU" sz="1200" dirty="0" err="1" smtClean="0">
                  <a:latin typeface="+mj-lt"/>
                  <a:cs typeface="+mn-cs"/>
                </a:rPr>
                <a:t>сельхозкооперации</a:t>
              </a:r>
              <a:endParaRPr lang="ru-RU" sz="1200" dirty="0" smtClean="0">
                <a:latin typeface="+mj-lt"/>
                <a:cs typeface="+mn-cs"/>
              </a:endParaRP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 smtClean="0">
                  <a:latin typeface="+mj-lt"/>
                  <a:cs typeface="+mn-cs"/>
                </a:rPr>
                <a:t>Прямая гарантия для лизинга в сфере сельского хозяйства</a:t>
              </a:r>
              <a:endParaRPr lang="ru-RU" sz="1200" dirty="0">
                <a:latin typeface="+mj-lt"/>
                <a:cs typeface="+mn-cs"/>
              </a:endParaRP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 err="1" smtClean="0">
                  <a:latin typeface="+mj-lt"/>
                  <a:cs typeface="+mn-cs"/>
                </a:rPr>
                <a:t>Согарантия</a:t>
              </a:r>
              <a:r>
                <a:rPr lang="ru-RU" sz="1200" dirty="0" smtClean="0">
                  <a:latin typeface="+mj-lt"/>
                  <a:cs typeface="+mn-cs"/>
                </a:rPr>
                <a:t> для экспортеров</a:t>
              </a: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 err="1" smtClean="0">
                  <a:latin typeface="+mj-lt"/>
                  <a:cs typeface="+mn-cs"/>
                </a:rPr>
                <a:t>Согарантия</a:t>
              </a:r>
              <a:r>
                <a:rPr lang="ru-RU" sz="1200" dirty="0" smtClean="0">
                  <a:latin typeface="+mj-lt"/>
                  <a:cs typeface="+mn-cs"/>
                </a:rPr>
                <a:t> для сельхозкооперативов</a:t>
              </a: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370506" y="4830775"/>
              <a:ext cx="3297602" cy="1131554"/>
            </a:xfrm>
            <a:prstGeom prst="roundRect">
              <a:avLst>
                <a:gd name="adj" fmla="val 4144"/>
              </a:avLst>
            </a:prstGeom>
            <a:solidFill>
              <a:srgbClr val="E7F5FE"/>
            </a:solidFill>
            <a:ln w="25400" cap="flat" cmpd="sng" algn="ctr">
              <a:noFill/>
              <a:prstDash val="solid"/>
            </a:ln>
            <a:effectLst/>
          </p:spPr>
          <p:txBody>
            <a:bodyPr lIns="1044000" rIns="72000"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 smtClean="0">
                  <a:latin typeface="+mj-lt"/>
                </a:rPr>
                <a:t>Продукты для </a:t>
              </a:r>
              <a:r>
                <a:rPr lang="ru-RU" sz="1200" b="1" kern="0" dirty="0" smtClean="0">
                  <a:latin typeface="+mj-lt"/>
                </a:rPr>
                <a:t>субъектов МСП в приоритетных сферах деятельности</a:t>
              </a:r>
              <a:endParaRPr lang="ru-RU" sz="1200" b="1" kern="0" dirty="0">
                <a:latin typeface="+mj-lt"/>
              </a:endParaRP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3722085" y="6184883"/>
              <a:ext cx="4687613" cy="1076308"/>
            </a:xfrm>
            <a:prstGeom prst="rect">
              <a:avLst/>
            </a:prstGeom>
          </p:spPr>
          <p:txBody>
            <a:bodyPr wrap="square" lIns="72000" tIns="0" rIns="36000" bIns="0" anchor="ctr">
              <a:noAutofit/>
            </a:bodyPr>
            <a:lstStyle/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/>
                <a:t>Прямая гарантия для обеспечения кредитов предприятиям, зарегистрированным в Республике Крым </a:t>
              </a:r>
              <a:r>
                <a:rPr lang="ru-RU" sz="1200" dirty="0" smtClean="0"/>
                <a:t>или г. Севастополь</a:t>
              </a: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 err="1"/>
                <a:t>Согарантия</a:t>
              </a:r>
              <a:r>
                <a:rPr lang="ru-RU" sz="1200" dirty="0"/>
                <a:t> для Дальнего Востока и </a:t>
              </a:r>
              <a:r>
                <a:rPr lang="ru-RU" sz="1200" dirty="0" smtClean="0"/>
                <a:t>моногородов</a:t>
              </a:r>
              <a:endParaRPr lang="ru-RU" sz="1200" dirty="0"/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370506" y="6158282"/>
              <a:ext cx="3297602" cy="1153096"/>
            </a:xfrm>
            <a:prstGeom prst="roundRect">
              <a:avLst>
                <a:gd name="adj" fmla="val 4144"/>
              </a:avLst>
            </a:prstGeom>
            <a:solidFill>
              <a:srgbClr val="E7F5FE"/>
            </a:solidFill>
            <a:ln w="25400" cap="flat" cmpd="sng" algn="ctr">
              <a:noFill/>
              <a:prstDash val="solid"/>
            </a:ln>
            <a:effectLst/>
          </p:spPr>
          <p:txBody>
            <a:bodyPr lIns="1044000" rIns="72000"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 smtClean="0">
                  <a:latin typeface="+mj-lt"/>
                </a:rPr>
                <a:t>Продукты для субъектов МСП, </a:t>
              </a:r>
              <a:r>
                <a:rPr lang="ru-RU" sz="1200" b="1" kern="0" dirty="0" smtClean="0">
                  <a:latin typeface="+mj-lt"/>
                </a:rPr>
                <a:t>зарегистрированных</a:t>
              </a:r>
              <a:r>
                <a:rPr lang="ru-RU" sz="1200" kern="0" dirty="0" smtClean="0">
                  <a:latin typeface="+mj-lt"/>
                </a:rPr>
                <a:t> в </a:t>
              </a:r>
              <a:r>
                <a:rPr lang="ru-RU" sz="1200" b="1" kern="0" dirty="0" smtClean="0">
                  <a:latin typeface="+mj-lt"/>
                </a:rPr>
                <a:t>приоритетных регионах и городах</a:t>
              </a:r>
              <a:endParaRPr lang="ru-RU" sz="1200" b="1" kern="0" dirty="0">
                <a:latin typeface="+mj-lt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3668110" y="7385418"/>
              <a:ext cx="4972872" cy="808646"/>
            </a:xfrm>
            <a:prstGeom prst="rect">
              <a:avLst/>
            </a:prstGeom>
          </p:spPr>
          <p:txBody>
            <a:bodyPr wrap="square" lIns="72000" tIns="0" rIns="36000" bIns="0" anchor="ctr">
              <a:noAutofit/>
            </a:bodyPr>
            <a:lstStyle/>
            <a:p>
              <a:pPr defTabSz="957263">
                <a:lnSpc>
                  <a:spcPct val="106000"/>
                </a:lnSpc>
                <a:spcBef>
                  <a:spcPts val="300"/>
                </a:spcBef>
              </a:pPr>
              <a:endParaRPr lang="ru-RU" sz="1200" dirty="0" smtClean="0">
                <a:latin typeface="+mj-lt"/>
                <a:cs typeface="+mn-cs"/>
              </a:endParaRP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/>
                <a:t>Прямая гарантия для </a:t>
              </a:r>
              <a:r>
                <a:rPr lang="ru-RU" sz="1200" dirty="0" smtClean="0"/>
                <a:t>индустриальных </a:t>
              </a:r>
              <a:r>
                <a:rPr lang="ru-RU" sz="1200" dirty="0"/>
                <a:t>парков</a:t>
              </a: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 smtClean="0">
                  <a:latin typeface="+mj-lt"/>
                  <a:cs typeface="+mn-cs"/>
                </a:rPr>
                <a:t>Прямая гарантия для </a:t>
              </a:r>
              <a:r>
                <a:rPr lang="ru-RU" sz="1200" dirty="0" err="1" smtClean="0">
                  <a:latin typeface="+mj-lt"/>
                  <a:cs typeface="+mn-cs"/>
                </a:rPr>
                <a:t>микрофинансовых</a:t>
              </a:r>
              <a:r>
                <a:rPr lang="ru-RU" sz="1200" dirty="0" smtClean="0">
                  <a:latin typeface="+mj-lt"/>
                  <a:cs typeface="+mn-cs"/>
                </a:rPr>
                <a:t> организаций</a:t>
              </a: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 smtClean="0">
                  <a:latin typeface="+mj-lt"/>
                  <a:cs typeface="+mn-cs"/>
                </a:rPr>
                <a:t>Прямая гарантия для </a:t>
              </a:r>
              <a:r>
                <a:rPr lang="ru-RU" sz="1200" dirty="0" err="1" smtClean="0">
                  <a:latin typeface="+mj-lt"/>
                  <a:cs typeface="+mn-cs"/>
                </a:rPr>
                <a:t>факторинговых</a:t>
              </a:r>
              <a:r>
                <a:rPr lang="ru-RU" sz="1200" dirty="0" smtClean="0">
                  <a:latin typeface="+mj-lt"/>
                  <a:cs typeface="+mn-cs"/>
                </a:rPr>
                <a:t> компаний</a:t>
              </a:r>
              <a:endParaRPr lang="ru-RU" sz="1200" dirty="0">
                <a:latin typeface="+mj-lt"/>
                <a:cs typeface="+mn-cs"/>
              </a:endParaRP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 err="1" smtClean="0">
                  <a:latin typeface="+mj-lt"/>
                  <a:cs typeface="+mn-cs"/>
                </a:rPr>
                <a:t>Согарантия</a:t>
              </a:r>
              <a:r>
                <a:rPr lang="ru-RU" sz="1200" dirty="0" smtClean="0">
                  <a:latin typeface="+mj-lt"/>
                  <a:cs typeface="+mn-cs"/>
                </a:rPr>
                <a:t> (применяется для </a:t>
              </a:r>
              <a:r>
                <a:rPr lang="ru-RU" sz="1200" dirty="0" err="1" smtClean="0">
                  <a:latin typeface="+mj-lt"/>
                  <a:cs typeface="+mn-cs"/>
                </a:rPr>
                <a:t>микрофинансовых</a:t>
              </a:r>
              <a:r>
                <a:rPr lang="ru-RU" sz="1200" dirty="0" smtClean="0">
                  <a:latin typeface="+mj-lt"/>
                  <a:cs typeface="+mn-cs"/>
                </a:rPr>
                <a:t> организаций)</a:t>
              </a:r>
              <a:endParaRPr lang="ru-RU" sz="1200" dirty="0">
                <a:latin typeface="+mj-lt"/>
                <a:cs typeface="+mn-cs"/>
              </a:endParaRPr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370506" y="7453867"/>
              <a:ext cx="3297602" cy="866338"/>
            </a:xfrm>
            <a:prstGeom prst="roundRect">
              <a:avLst>
                <a:gd name="adj" fmla="val 4144"/>
              </a:avLst>
            </a:prstGeom>
            <a:solidFill>
              <a:srgbClr val="E7F5FE"/>
            </a:solidFill>
            <a:ln w="25400" cap="flat" cmpd="sng" algn="ctr">
              <a:noFill/>
              <a:prstDash val="solid"/>
            </a:ln>
            <a:effectLst/>
          </p:spPr>
          <p:txBody>
            <a:bodyPr lIns="1044000" rIns="72000"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 smtClean="0">
                  <a:latin typeface="+mj-lt"/>
                </a:rPr>
                <a:t>Продукты для </a:t>
              </a:r>
              <a:r>
                <a:rPr lang="ru-RU" sz="1200" b="1" kern="0" dirty="0" smtClean="0">
                  <a:latin typeface="+mj-lt"/>
                </a:rPr>
                <a:t>организаций, образующих инфраструктуру поддержки субъектов МСП</a:t>
              </a:r>
              <a:endParaRPr lang="ru-RU" sz="1200" kern="0" dirty="0">
                <a:latin typeface="+mj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9452775" y="7777771"/>
              <a:ext cx="2801927" cy="5043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kern="0" dirty="0" smtClean="0">
                  <a:solidFill>
                    <a:srgbClr val="1F4E79"/>
                  </a:solidFill>
                  <a:latin typeface="Arial Narrow" panose="020B0606020202030204" pitchFamily="34" charset="0"/>
                </a:rPr>
                <a:t>С подробным описанием гарантийных продуктов можно ознакомиться на </a:t>
              </a:r>
              <a:r>
                <a:rPr lang="ru-RU" sz="1200" b="1" kern="0" dirty="0">
                  <a:solidFill>
                    <a:srgbClr val="1F4E79"/>
                  </a:solidFill>
                  <a:latin typeface="Arial Narrow" panose="020B0606020202030204" pitchFamily="34" charset="0"/>
                </a:rPr>
                <a:t>официальном сайте Корпорации</a:t>
              </a:r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8758783" y="2300823"/>
              <a:ext cx="1492693" cy="4026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t"/>
            <a:lstStyle/>
            <a:p>
              <a:pPr algn="r"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400" b="1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Срок гарантии</a:t>
              </a: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10251476" y="2245239"/>
              <a:ext cx="2003227" cy="4026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до 15 лет </a:t>
              </a:r>
              <a:endParaRPr lang="ru-RU" sz="16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endParaRP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в </a:t>
              </a: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зависимости от условий конкретного </a:t>
              </a:r>
              <a:r>
                <a:rPr lang="ru-RU" sz="12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продукта</a:t>
              </a:r>
              <a:endParaRPr lang="ru-RU" sz="12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endParaRPr>
            </a:p>
          </p:txBody>
        </p:sp>
        <p:cxnSp>
          <p:nvCxnSpPr>
            <p:cNvPr id="79" name="Прямая соединительная линия 78"/>
            <p:cNvCxnSpPr/>
            <p:nvPr/>
          </p:nvCxnSpPr>
          <p:spPr>
            <a:xfrm>
              <a:off x="10251476" y="2130593"/>
              <a:ext cx="0" cy="668303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Прямоугольник 108"/>
            <p:cNvSpPr/>
            <p:nvPr/>
          </p:nvSpPr>
          <p:spPr>
            <a:xfrm>
              <a:off x="8758783" y="2941477"/>
              <a:ext cx="1492693" cy="78469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t"/>
            <a:lstStyle/>
            <a:p>
              <a:pPr algn="r"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400" b="1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Вознаграждение за гарантию</a:t>
              </a: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10251476" y="2787903"/>
              <a:ext cx="2003227" cy="78469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0,75</a:t>
              </a:r>
              <a:r>
                <a:rPr lang="ru-RU" sz="16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%</a:t>
              </a:r>
              <a:r>
                <a:rPr lang="ru-RU" sz="11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 </a:t>
              </a:r>
              <a:r>
                <a:rPr lang="ru-RU" sz="16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годовых</a:t>
              </a:r>
              <a:r>
                <a:rPr lang="ru-RU" sz="11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 </a:t>
              </a: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от </a:t>
              </a: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суммы гарантии за весь срок действия гарантии</a:t>
              </a:r>
            </a:p>
          </p:txBody>
        </p:sp>
        <p:cxnSp>
          <p:nvCxnSpPr>
            <p:cNvPr id="111" name="Прямая соединительная линия 110"/>
            <p:cNvCxnSpPr/>
            <p:nvPr/>
          </p:nvCxnSpPr>
          <p:spPr>
            <a:xfrm>
              <a:off x="10251476" y="2894230"/>
              <a:ext cx="0" cy="591557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Прямоугольник 112"/>
            <p:cNvSpPr/>
            <p:nvPr/>
          </p:nvSpPr>
          <p:spPr>
            <a:xfrm>
              <a:off x="8758783" y="3637469"/>
              <a:ext cx="1492693" cy="58954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t"/>
            <a:lstStyle/>
            <a:p>
              <a:pPr algn="r"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400" b="1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Порядок уплаты вознаграждения</a:t>
              </a:r>
            </a:p>
          </p:txBody>
        </p:sp>
        <p:sp>
          <p:nvSpPr>
            <p:cNvPr id="114" name="Прямоугольник 113"/>
            <p:cNvSpPr/>
            <p:nvPr/>
          </p:nvSpPr>
          <p:spPr>
            <a:xfrm>
              <a:off x="10251476" y="3550799"/>
              <a:ext cx="2148368" cy="58954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Единовременно / ежегодно / </a:t>
              </a:r>
              <a:endParaRPr lang="ru-RU" sz="12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endParaRP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1 </a:t>
              </a: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раз в полгода </a:t>
              </a:r>
              <a:r>
                <a:rPr lang="ru-RU" sz="12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/ ежеквартально</a:t>
              </a:r>
              <a:endParaRPr lang="ru-RU" sz="12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endParaRPr>
            </a:p>
          </p:txBody>
        </p: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10251476" y="3580772"/>
              <a:ext cx="0" cy="589549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Прямоугольник 116"/>
            <p:cNvSpPr/>
            <p:nvPr/>
          </p:nvSpPr>
          <p:spPr>
            <a:xfrm>
              <a:off x="8758783" y="5677949"/>
              <a:ext cx="1492693" cy="168205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t"/>
            <a:lstStyle/>
            <a:p>
              <a:pPr algn="r"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400" b="1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Сумма </a:t>
              </a:r>
              <a:r>
                <a:rPr lang="ru-RU" sz="1400" b="1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гарантийного покрытия</a:t>
              </a:r>
              <a:endParaRPr lang="ru-RU" sz="14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endParaRP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10251476" y="4934653"/>
              <a:ext cx="2348512" cy="168205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до 50% </a:t>
              </a: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от суммы кредита </a:t>
              </a:r>
              <a:endParaRPr lang="ru-RU" sz="12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endParaRP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endParaRPr lang="ru-RU" sz="12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endParaRP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до </a:t>
              </a:r>
              <a:r>
                <a:rPr lang="ru-RU" sz="16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60</a:t>
              </a:r>
              <a:r>
                <a:rPr lang="ru-RU" sz="16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% </a:t>
              </a: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от суммы </a:t>
              </a:r>
              <a:r>
                <a:rPr lang="ru-RU" sz="12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кредита в рамках гарантии для развития </a:t>
              </a:r>
              <a:r>
                <a:rPr lang="ru-RU" sz="1200" kern="0" dirty="0" err="1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сельхозкооперации</a:t>
              </a:r>
              <a:endParaRPr lang="ru-RU" sz="12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endParaRP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endParaRPr lang="ru-RU" sz="12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endParaRP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до </a:t>
              </a:r>
              <a:r>
                <a:rPr lang="ru-RU" sz="16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70% </a:t>
              </a: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в рамках продуктов </a:t>
              </a:r>
              <a:endParaRPr lang="ru-RU" sz="12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endParaRP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для </a:t>
              </a: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участников </a:t>
              </a:r>
              <a:r>
                <a:rPr lang="ru-RU" sz="12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закупок и </a:t>
              </a: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в </a:t>
              </a: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рамках продукта «</a:t>
              </a:r>
              <a:r>
                <a:rPr lang="ru-RU" sz="1200" kern="0" dirty="0" err="1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Согарантия</a:t>
              </a:r>
              <a:r>
                <a:rPr lang="ru-RU" sz="12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»</a:t>
              </a: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endParaRPr lang="ru-RU" sz="12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endParaRP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до </a:t>
              </a:r>
              <a:r>
                <a:rPr lang="ru-RU" sz="16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75% </a:t>
              </a: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в рамках </a:t>
              </a:r>
              <a:r>
                <a:rPr lang="ru-RU" sz="12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продуктов «</a:t>
              </a:r>
              <a:r>
                <a:rPr lang="ru-RU" sz="1200" kern="0" dirty="0" err="1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Согарантия</a:t>
              </a:r>
              <a:r>
                <a:rPr lang="ru-RU" sz="12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 для Дальнего </a:t>
              </a: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Востока и моногородов», «</a:t>
              </a:r>
              <a:r>
                <a:rPr lang="ru-RU" sz="1200" kern="0" dirty="0" err="1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Согарантия</a:t>
              </a: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 </a:t>
              </a:r>
              <a:r>
                <a:rPr lang="ru-RU" sz="12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для экспортеров», «</a:t>
              </a:r>
              <a:r>
                <a:rPr lang="ru-RU" sz="1200" kern="0" dirty="0" err="1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Согарантия</a:t>
              </a:r>
              <a:r>
                <a:rPr lang="ru-RU" sz="12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 для сельхозкооперативов»</a:t>
              </a:r>
              <a:endParaRPr lang="ru-RU" sz="12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endParaRPr>
            </a:p>
          </p:txBody>
        </p:sp>
        <p:cxnSp>
          <p:nvCxnSpPr>
            <p:cNvPr id="119" name="Прямая соединительная линия 118"/>
            <p:cNvCxnSpPr/>
            <p:nvPr/>
          </p:nvCxnSpPr>
          <p:spPr>
            <a:xfrm>
              <a:off x="10251476" y="4227018"/>
              <a:ext cx="0" cy="3082868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Прямоугольник 120"/>
            <p:cNvSpPr/>
            <p:nvPr/>
          </p:nvSpPr>
          <p:spPr>
            <a:xfrm>
              <a:off x="8758783" y="7439089"/>
              <a:ext cx="1492693" cy="4026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ctr"/>
            <a:lstStyle/>
            <a:p>
              <a:pPr algn="r"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400" b="1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Обеспечение</a:t>
              </a: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10251476" y="7419834"/>
              <a:ext cx="2003227" cy="4026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не требуется</a:t>
              </a:r>
            </a:p>
          </p:txBody>
        </p: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10251476" y="7415159"/>
              <a:ext cx="0" cy="402670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5" name="Группа 124"/>
            <p:cNvGrpSpPr/>
            <p:nvPr/>
          </p:nvGrpSpPr>
          <p:grpSpPr>
            <a:xfrm>
              <a:off x="8957035" y="7904927"/>
              <a:ext cx="431915" cy="461932"/>
              <a:chOff x="200025" y="6074472"/>
              <a:chExt cx="475107" cy="508125"/>
            </a:xfrm>
          </p:grpSpPr>
          <p:sp>
            <p:nvSpPr>
              <p:cNvPr id="126" name="Равнобедренный треугольник 125"/>
              <p:cNvSpPr/>
              <p:nvPr/>
            </p:nvSpPr>
            <p:spPr>
              <a:xfrm>
                <a:off x="200025" y="6074472"/>
                <a:ext cx="475107" cy="409576"/>
              </a:xfrm>
              <a:prstGeom prst="triangle">
                <a:avLst/>
              </a:prstGeom>
              <a:noFill/>
              <a:ln w="19050">
                <a:solidFill>
                  <a:srgbClr val="1F4E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 dirty="0">
                  <a:solidFill>
                    <a:srgbClr val="00A1DE"/>
                  </a:solidFill>
                </a:endParaRPr>
              </a:p>
            </p:txBody>
          </p:sp>
          <p:sp>
            <p:nvSpPr>
              <p:cNvPr id="127" name="Прямоугольник 126"/>
              <p:cNvSpPr/>
              <p:nvPr/>
            </p:nvSpPr>
            <p:spPr>
              <a:xfrm>
                <a:off x="270234" y="6074765"/>
                <a:ext cx="296589" cy="507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i="1" dirty="0" err="1" smtClean="0">
                    <a:solidFill>
                      <a:srgbClr val="1F4E79"/>
                    </a:solidFill>
                    <a:latin typeface="Book Antiqua" panose="02040602050305030304" pitchFamily="18" charset="0"/>
                    <a:cs typeface="Aparajita" panose="020B0604020202020204" pitchFamily="34" charset="0"/>
                  </a:rPr>
                  <a:t>i</a:t>
                </a:r>
                <a:endParaRPr lang="ru-RU" sz="2400" i="1" dirty="0">
                  <a:solidFill>
                    <a:srgbClr val="1F4E79"/>
                  </a:solidFill>
                  <a:latin typeface="Book Antiqua" panose="02040602050305030304" pitchFamily="18" charset="0"/>
                  <a:cs typeface="Aparajita" panose="020B0604020202020204" pitchFamily="34" charset="0"/>
                </a:endParaRPr>
              </a:p>
            </p:txBody>
          </p:sp>
        </p:grpSp>
        <p:cxnSp>
          <p:nvCxnSpPr>
            <p:cNvPr id="48" name="Прямая соединительная линия 47"/>
            <p:cNvCxnSpPr/>
            <p:nvPr/>
          </p:nvCxnSpPr>
          <p:spPr>
            <a:xfrm>
              <a:off x="3573517" y="3757886"/>
              <a:ext cx="478220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3614191" y="4768290"/>
              <a:ext cx="478220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3573517" y="6087037"/>
              <a:ext cx="478220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3573517" y="7309886"/>
              <a:ext cx="478220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Прямоугольник 66"/>
            <p:cNvSpPr/>
            <p:nvPr/>
          </p:nvSpPr>
          <p:spPr>
            <a:xfrm>
              <a:off x="323751" y="6731343"/>
              <a:ext cx="1048200" cy="524186"/>
            </a:xfrm>
            <a:prstGeom prst="rect">
              <a:avLst/>
            </a:prstGeom>
            <a:noFill/>
          </p:spPr>
          <p:txBody>
            <a:bodyPr wrap="square" lIns="72000" tIns="0" rIns="36000" bIns="0" anchor="ctr">
              <a:noAutofit/>
            </a:bodyPr>
            <a:lstStyle/>
            <a:p>
              <a:pPr algn="ctr" defTabSz="957263">
                <a:lnSpc>
                  <a:spcPct val="106000"/>
                </a:lnSpc>
                <a:spcBef>
                  <a:spcPts val="1800"/>
                </a:spcBef>
              </a:pPr>
              <a:r>
                <a:rPr lang="ru-RU" sz="800" b="1" dirty="0" smtClean="0">
                  <a:latin typeface="+mj-lt"/>
                  <a:cs typeface="+mn-cs"/>
                </a:rPr>
                <a:t>КРЫМ </a:t>
              </a:r>
              <a:r>
                <a:rPr lang="ru-RU" sz="800" b="1" dirty="0">
                  <a:latin typeface="+mj-lt"/>
                  <a:cs typeface="+mn-cs"/>
                </a:rPr>
                <a:t> </a:t>
              </a:r>
              <a:r>
                <a:rPr lang="ru-RU" sz="800" b="1" dirty="0" smtClean="0">
                  <a:latin typeface="+mj-lt"/>
                  <a:cs typeface="+mn-cs"/>
                </a:rPr>
                <a:t>                      ДФО МОНОГОРОДА</a:t>
              </a:r>
            </a:p>
          </p:txBody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694615" y="6296809"/>
              <a:ext cx="306472" cy="467500"/>
            </a:xfrm>
            <a:custGeom>
              <a:avLst/>
              <a:gdLst>
                <a:gd name="T0" fmla="*/ 48 w 96"/>
                <a:gd name="T1" fmla="*/ 147 h 147"/>
                <a:gd name="T2" fmla="*/ 43 w 96"/>
                <a:gd name="T3" fmla="*/ 144 h 147"/>
                <a:gd name="T4" fmla="*/ 0 w 96"/>
                <a:gd name="T5" fmla="*/ 48 h 147"/>
                <a:gd name="T6" fmla="*/ 48 w 96"/>
                <a:gd name="T7" fmla="*/ 0 h 147"/>
                <a:gd name="T8" fmla="*/ 96 w 96"/>
                <a:gd name="T9" fmla="*/ 48 h 147"/>
                <a:gd name="T10" fmla="*/ 52 w 96"/>
                <a:gd name="T11" fmla="*/ 144 h 147"/>
                <a:gd name="T12" fmla="*/ 48 w 96"/>
                <a:gd name="T13" fmla="*/ 147 h 147"/>
                <a:gd name="T14" fmla="*/ 48 w 96"/>
                <a:gd name="T15" fmla="*/ 12 h 147"/>
                <a:gd name="T16" fmla="*/ 12 w 96"/>
                <a:gd name="T17" fmla="*/ 48 h 147"/>
                <a:gd name="T18" fmla="*/ 48 w 96"/>
                <a:gd name="T19" fmla="*/ 131 h 147"/>
                <a:gd name="T20" fmla="*/ 84 w 96"/>
                <a:gd name="T21" fmla="*/ 48 h 147"/>
                <a:gd name="T22" fmla="*/ 48 w 96"/>
                <a:gd name="T23" fmla="*/ 12 h 147"/>
                <a:gd name="T24" fmla="*/ 48 w 96"/>
                <a:gd name="T25" fmla="*/ 77 h 147"/>
                <a:gd name="T26" fmla="*/ 19 w 96"/>
                <a:gd name="T27" fmla="*/ 49 h 147"/>
                <a:gd name="T28" fmla="*/ 48 w 96"/>
                <a:gd name="T29" fmla="*/ 20 h 147"/>
                <a:gd name="T30" fmla="*/ 76 w 96"/>
                <a:gd name="T31" fmla="*/ 49 h 147"/>
                <a:gd name="T32" fmla="*/ 48 w 96"/>
                <a:gd name="T33" fmla="*/ 77 h 147"/>
                <a:gd name="T34" fmla="*/ 48 w 96"/>
                <a:gd name="T35" fmla="*/ 32 h 147"/>
                <a:gd name="T36" fmla="*/ 31 w 96"/>
                <a:gd name="T37" fmla="*/ 49 h 147"/>
                <a:gd name="T38" fmla="*/ 48 w 96"/>
                <a:gd name="T39" fmla="*/ 65 h 147"/>
                <a:gd name="T40" fmla="*/ 64 w 96"/>
                <a:gd name="T41" fmla="*/ 49 h 147"/>
                <a:gd name="T42" fmla="*/ 48 w 96"/>
                <a:gd name="T43" fmla="*/ 3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" h="147">
                  <a:moveTo>
                    <a:pt x="48" y="147"/>
                  </a:moveTo>
                  <a:cubicBezTo>
                    <a:pt x="46" y="147"/>
                    <a:pt x="44" y="146"/>
                    <a:pt x="43" y="144"/>
                  </a:cubicBezTo>
                  <a:cubicBezTo>
                    <a:pt x="41" y="142"/>
                    <a:pt x="0" y="90"/>
                    <a:pt x="0" y="48"/>
                  </a:cubicBezTo>
                  <a:cubicBezTo>
                    <a:pt x="0" y="22"/>
                    <a:pt x="21" y="0"/>
                    <a:pt x="48" y="0"/>
                  </a:cubicBezTo>
                  <a:cubicBezTo>
                    <a:pt x="74" y="0"/>
                    <a:pt x="96" y="22"/>
                    <a:pt x="96" y="48"/>
                  </a:cubicBezTo>
                  <a:cubicBezTo>
                    <a:pt x="96" y="90"/>
                    <a:pt x="54" y="142"/>
                    <a:pt x="52" y="144"/>
                  </a:cubicBezTo>
                  <a:cubicBezTo>
                    <a:pt x="51" y="146"/>
                    <a:pt x="49" y="147"/>
                    <a:pt x="48" y="147"/>
                  </a:cubicBezTo>
                  <a:close/>
                  <a:moveTo>
                    <a:pt x="48" y="12"/>
                  </a:moveTo>
                  <a:cubicBezTo>
                    <a:pt x="28" y="12"/>
                    <a:pt x="12" y="28"/>
                    <a:pt x="12" y="48"/>
                  </a:cubicBezTo>
                  <a:cubicBezTo>
                    <a:pt x="12" y="78"/>
                    <a:pt x="37" y="116"/>
                    <a:pt x="48" y="131"/>
                  </a:cubicBezTo>
                  <a:cubicBezTo>
                    <a:pt x="58" y="116"/>
                    <a:pt x="84" y="78"/>
                    <a:pt x="84" y="48"/>
                  </a:cubicBezTo>
                  <a:cubicBezTo>
                    <a:pt x="84" y="28"/>
                    <a:pt x="67" y="12"/>
                    <a:pt x="48" y="12"/>
                  </a:cubicBezTo>
                  <a:close/>
                  <a:moveTo>
                    <a:pt x="48" y="77"/>
                  </a:moveTo>
                  <a:cubicBezTo>
                    <a:pt x="32" y="77"/>
                    <a:pt x="19" y="64"/>
                    <a:pt x="19" y="49"/>
                  </a:cubicBezTo>
                  <a:cubicBezTo>
                    <a:pt x="19" y="33"/>
                    <a:pt x="32" y="20"/>
                    <a:pt x="48" y="20"/>
                  </a:cubicBezTo>
                  <a:cubicBezTo>
                    <a:pt x="63" y="20"/>
                    <a:pt x="76" y="33"/>
                    <a:pt x="76" y="49"/>
                  </a:cubicBezTo>
                  <a:cubicBezTo>
                    <a:pt x="76" y="64"/>
                    <a:pt x="63" y="77"/>
                    <a:pt x="48" y="77"/>
                  </a:cubicBezTo>
                  <a:close/>
                  <a:moveTo>
                    <a:pt x="48" y="32"/>
                  </a:moveTo>
                  <a:cubicBezTo>
                    <a:pt x="38" y="32"/>
                    <a:pt x="31" y="39"/>
                    <a:pt x="31" y="49"/>
                  </a:cubicBezTo>
                  <a:cubicBezTo>
                    <a:pt x="31" y="58"/>
                    <a:pt x="38" y="65"/>
                    <a:pt x="48" y="65"/>
                  </a:cubicBezTo>
                  <a:cubicBezTo>
                    <a:pt x="57" y="65"/>
                    <a:pt x="64" y="58"/>
                    <a:pt x="64" y="49"/>
                  </a:cubicBezTo>
                  <a:cubicBezTo>
                    <a:pt x="64" y="39"/>
                    <a:pt x="57" y="32"/>
                    <a:pt x="48" y="3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cs typeface="Arial" pitchFamily="34" charset="0"/>
              </a:endParaRPr>
            </a:p>
          </p:txBody>
        </p:sp>
        <p:sp>
          <p:nvSpPr>
            <p:cNvPr id="81" name="Скругленный прямоугольник 80"/>
            <p:cNvSpPr/>
            <p:nvPr/>
          </p:nvSpPr>
          <p:spPr>
            <a:xfrm>
              <a:off x="404228" y="8080392"/>
              <a:ext cx="867582" cy="239813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anchor="ctr"/>
            <a:lstStyle/>
            <a:p>
              <a:pPr algn="ctr" defTabSz="91437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" b="1" kern="0" dirty="0" smtClean="0">
                  <a:latin typeface="Arial Narrow" panose="020B0606020202030204" pitchFamily="34" charset="0"/>
                  <a:cs typeface="Times New Roman" pitchFamily="18" charset="0"/>
                </a:rPr>
                <a:t>ИНФРАСТРУКТУРА МСП</a:t>
              </a:r>
              <a:endParaRPr lang="ru-RU" sz="1050" b="1" kern="0" dirty="0">
                <a:latin typeface="Arial Narrow" panose="020B0606020202030204" pitchFamily="34" charset="0"/>
                <a:cs typeface="Times New Roman" pitchFamily="18" charset="0"/>
              </a:endParaRPr>
            </a:p>
          </p:txBody>
        </p:sp>
        <p:sp>
          <p:nvSpPr>
            <p:cNvPr id="93" name="Freeform 9"/>
            <p:cNvSpPr>
              <a:spLocks noEditPoints="1"/>
            </p:cNvSpPr>
            <p:nvPr/>
          </p:nvSpPr>
          <p:spPr bwMode="auto">
            <a:xfrm>
              <a:off x="566274" y="4104098"/>
              <a:ext cx="506770" cy="408169"/>
            </a:xfrm>
            <a:custGeom>
              <a:avLst/>
              <a:gdLst>
                <a:gd name="T0" fmla="*/ 308 w 445"/>
                <a:gd name="T1" fmla="*/ 41 h 358"/>
                <a:gd name="T2" fmla="*/ 288 w 445"/>
                <a:gd name="T3" fmla="*/ 12 h 358"/>
                <a:gd name="T4" fmla="*/ 183 w 445"/>
                <a:gd name="T5" fmla="*/ 31 h 358"/>
                <a:gd name="T6" fmla="*/ 89 w 445"/>
                <a:gd name="T7" fmla="*/ 49 h 358"/>
                <a:gd name="T8" fmla="*/ 34 w 445"/>
                <a:gd name="T9" fmla="*/ 158 h 358"/>
                <a:gd name="T10" fmla="*/ 223 w 445"/>
                <a:gd name="T11" fmla="*/ 355 h 358"/>
                <a:gd name="T12" fmla="*/ 239 w 445"/>
                <a:gd name="T13" fmla="*/ 354 h 358"/>
                <a:gd name="T14" fmla="*/ 68 w 445"/>
                <a:gd name="T15" fmla="*/ 193 h 358"/>
                <a:gd name="T16" fmla="*/ 72 w 445"/>
                <a:gd name="T17" fmla="*/ 102 h 358"/>
                <a:gd name="T18" fmla="*/ 175 w 445"/>
                <a:gd name="T19" fmla="*/ 53 h 358"/>
                <a:gd name="T20" fmla="*/ 252 w 445"/>
                <a:gd name="T21" fmla="*/ 35 h 358"/>
                <a:gd name="T22" fmla="*/ 271 w 445"/>
                <a:gd name="T23" fmla="*/ 48 h 358"/>
                <a:gd name="T24" fmla="*/ 227 w 445"/>
                <a:gd name="T25" fmla="*/ 72 h 358"/>
                <a:gd name="T26" fmla="*/ 159 w 445"/>
                <a:gd name="T27" fmla="*/ 95 h 358"/>
                <a:gd name="T28" fmla="*/ 131 w 445"/>
                <a:gd name="T29" fmla="*/ 144 h 358"/>
                <a:gd name="T30" fmla="*/ 234 w 445"/>
                <a:gd name="T31" fmla="*/ 153 h 358"/>
                <a:gd name="T32" fmla="*/ 357 w 445"/>
                <a:gd name="T33" fmla="*/ 256 h 358"/>
                <a:gd name="T34" fmla="*/ 364 w 445"/>
                <a:gd name="T35" fmla="*/ 237 h 358"/>
                <a:gd name="T36" fmla="*/ 220 w 445"/>
                <a:gd name="T37" fmla="*/ 132 h 358"/>
                <a:gd name="T38" fmla="*/ 143 w 445"/>
                <a:gd name="T39" fmla="*/ 121 h 358"/>
                <a:gd name="T40" fmla="*/ 230 w 445"/>
                <a:gd name="T41" fmla="*/ 96 h 358"/>
                <a:gd name="T42" fmla="*/ 305 w 445"/>
                <a:gd name="T43" fmla="*/ 63 h 358"/>
                <a:gd name="T44" fmla="*/ 390 w 445"/>
                <a:gd name="T45" fmla="*/ 111 h 358"/>
                <a:gd name="T46" fmla="*/ 360 w 445"/>
                <a:gd name="T47" fmla="*/ 205 h 358"/>
                <a:gd name="T48" fmla="*/ 378 w 445"/>
                <a:gd name="T49" fmla="*/ 217 h 358"/>
                <a:gd name="T50" fmla="*/ 407 w 445"/>
                <a:gd name="T51" fmla="*/ 97 h 358"/>
                <a:gd name="T52" fmla="*/ 85 w 445"/>
                <a:gd name="T53" fmla="*/ 40 h 358"/>
                <a:gd name="T54" fmla="*/ 73 w 445"/>
                <a:gd name="T55" fmla="*/ 21 h 358"/>
                <a:gd name="T56" fmla="*/ 13 w 445"/>
                <a:gd name="T57" fmla="*/ 160 h 358"/>
                <a:gd name="T58" fmla="*/ 24 w 445"/>
                <a:gd name="T59" fmla="*/ 149 h 358"/>
                <a:gd name="T60" fmla="*/ 443 w 445"/>
                <a:gd name="T61" fmla="*/ 95 h 358"/>
                <a:gd name="T62" fmla="*/ 314 w 445"/>
                <a:gd name="T63" fmla="*/ 16 h 358"/>
                <a:gd name="T64" fmla="*/ 422 w 445"/>
                <a:gd name="T65" fmla="*/ 102 h 358"/>
                <a:gd name="T66" fmla="*/ 436 w 445"/>
                <a:gd name="T67" fmla="*/ 109 h 358"/>
                <a:gd name="T68" fmla="*/ 249 w 445"/>
                <a:gd name="T69" fmla="*/ 188 h 358"/>
                <a:gd name="T70" fmla="*/ 234 w 445"/>
                <a:gd name="T71" fmla="*/ 205 h 358"/>
                <a:gd name="T72" fmla="*/ 336 w 445"/>
                <a:gd name="T73" fmla="*/ 292 h 358"/>
                <a:gd name="T74" fmla="*/ 344 w 445"/>
                <a:gd name="T75" fmla="*/ 272 h 358"/>
                <a:gd name="T76" fmla="*/ 217 w 445"/>
                <a:gd name="T77" fmla="*/ 214 h 358"/>
                <a:gd name="T78" fmla="*/ 202 w 445"/>
                <a:gd name="T79" fmla="*/ 231 h 358"/>
                <a:gd name="T80" fmla="*/ 308 w 445"/>
                <a:gd name="T81" fmla="*/ 318 h 358"/>
                <a:gd name="T82" fmla="*/ 315 w 445"/>
                <a:gd name="T83" fmla="*/ 299 h 358"/>
                <a:gd name="T84" fmla="*/ 180 w 445"/>
                <a:gd name="T85" fmla="*/ 237 h 358"/>
                <a:gd name="T86" fmla="*/ 166 w 445"/>
                <a:gd name="T87" fmla="*/ 254 h 358"/>
                <a:gd name="T88" fmla="*/ 273 w 445"/>
                <a:gd name="T89" fmla="*/ 340 h 358"/>
                <a:gd name="T90" fmla="*/ 280 w 445"/>
                <a:gd name="T91" fmla="*/ 321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45" h="358">
                  <a:moveTo>
                    <a:pt x="361" y="57"/>
                  </a:moveTo>
                  <a:cubicBezTo>
                    <a:pt x="341" y="47"/>
                    <a:pt x="310" y="41"/>
                    <a:pt x="308" y="41"/>
                  </a:cubicBezTo>
                  <a:cubicBezTo>
                    <a:pt x="304" y="41"/>
                    <a:pt x="300" y="41"/>
                    <a:pt x="296" y="41"/>
                  </a:cubicBezTo>
                  <a:cubicBezTo>
                    <a:pt x="297" y="31"/>
                    <a:pt x="294" y="20"/>
                    <a:pt x="288" y="12"/>
                  </a:cubicBezTo>
                  <a:cubicBezTo>
                    <a:pt x="280" y="0"/>
                    <a:pt x="265" y="6"/>
                    <a:pt x="244" y="14"/>
                  </a:cubicBezTo>
                  <a:cubicBezTo>
                    <a:pt x="226" y="21"/>
                    <a:pt x="204" y="29"/>
                    <a:pt x="183" y="31"/>
                  </a:cubicBezTo>
                  <a:cubicBezTo>
                    <a:pt x="181" y="31"/>
                    <a:pt x="178" y="31"/>
                    <a:pt x="174" y="31"/>
                  </a:cubicBezTo>
                  <a:cubicBezTo>
                    <a:pt x="139" y="33"/>
                    <a:pt x="105" y="35"/>
                    <a:pt x="89" y="49"/>
                  </a:cubicBezTo>
                  <a:cubicBezTo>
                    <a:pt x="88" y="50"/>
                    <a:pt x="65" y="71"/>
                    <a:pt x="53" y="91"/>
                  </a:cubicBezTo>
                  <a:cubicBezTo>
                    <a:pt x="42" y="110"/>
                    <a:pt x="36" y="138"/>
                    <a:pt x="34" y="158"/>
                  </a:cubicBezTo>
                  <a:cubicBezTo>
                    <a:pt x="32" y="177"/>
                    <a:pt x="39" y="196"/>
                    <a:pt x="54" y="209"/>
                  </a:cubicBezTo>
                  <a:cubicBezTo>
                    <a:pt x="223" y="355"/>
                    <a:pt x="223" y="355"/>
                    <a:pt x="223" y="355"/>
                  </a:cubicBezTo>
                  <a:cubicBezTo>
                    <a:pt x="225" y="357"/>
                    <a:pt x="228" y="358"/>
                    <a:pt x="230" y="358"/>
                  </a:cubicBezTo>
                  <a:cubicBezTo>
                    <a:pt x="234" y="358"/>
                    <a:pt x="237" y="356"/>
                    <a:pt x="239" y="354"/>
                  </a:cubicBezTo>
                  <a:cubicBezTo>
                    <a:pt x="243" y="349"/>
                    <a:pt x="242" y="342"/>
                    <a:pt x="238" y="338"/>
                  </a:cubicBezTo>
                  <a:cubicBezTo>
                    <a:pt x="68" y="193"/>
                    <a:pt x="68" y="193"/>
                    <a:pt x="68" y="193"/>
                  </a:cubicBezTo>
                  <a:cubicBezTo>
                    <a:pt x="59" y="185"/>
                    <a:pt x="55" y="173"/>
                    <a:pt x="56" y="161"/>
                  </a:cubicBezTo>
                  <a:cubicBezTo>
                    <a:pt x="59" y="135"/>
                    <a:pt x="65" y="115"/>
                    <a:pt x="72" y="102"/>
                  </a:cubicBezTo>
                  <a:cubicBezTo>
                    <a:pt x="82" y="85"/>
                    <a:pt x="104" y="66"/>
                    <a:pt x="104" y="66"/>
                  </a:cubicBezTo>
                  <a:cubicBezTo>
                    <a:pt x="115" y="56"/>
                    <a:pt x="154" y="54"/>
                    <a:pt x="175" y="53"/>
                  </a:cubicBezTo>
                  <a:cubicBezTo>
                    <a:pt x="179" y="53"/>
                    <a:pt x="182" y="53"/>
                    <a:pt x="184" y="53"/>
                  </a:cubicBezTo>
                  <a:cubicBezTo>
                    <a:pt x="209" y="51"/>
                    <a:pt x="234" y="42"/>
                    <a:pt x="252" y="35"/>
                  </a:cubicBezTo>
                  <a:cubicBezTo>
                    <a:pt x="259" y="32"/>
                    <a:pt x="267" y="29"/>
                    <a:pt x="272" y="27"/>
                  </a:cubicBezTo>
                  <a:cubicBezTo>
                    <a:pt x="275" y="34"/>
                    <a:pt x="274" y="43"/>
                    <a:pt x="271" y="48"/>
                  </a:cubicBezTo>
                  <a:cubicBezTo>
                    <a:pt x="271" y="48"/>
                    <a:pt x="271" y="49"/>
                    <a:pt x="270" y="49"/>
                  </a:cubicBezTo>
                  <a:cubicBezTo>
                    <a:pt x="257" y="55"/>
                    <a:pt x="242" y="63"/>
                    <a:pt x="227" y="72"/>
                  </a:cubicBezTo>
                  <a:cubicBezTo>
                    <a:pt x="219" y="76"/>
                    <a:pt x="219" y="76"/>
                    <a:pt x="219" y="76"/>
                  </a:cubicBezTo>
                  <a:cubicBezTo>
                    <a:pt x="201" y="87"/>
                    <a:pt x="178" y="91"/>
                    <a:pt x="159" y="95"/>
                  </a:cubicBezTo>
                  <a:cubicBezTo>
                    <a:pt x="137" y="99"/>
                    <a:pt x="121" y="102"/>
                    <a:pt x="120" y="117"/>
                  </a:cubicBezTo>
                  <a:cubicBezTo>
                    <a:pt x="120" y="128"/>
                    <a:pt x="124" y="138"/>
                    <a:pt x="131" y="144"/>
                  </a:cubicBezTo>
                  <a:cubicBezTo>
                    <a:pt x="152" y="163"/>
                    <a:pt x="196" y="158"/>
                    <a:pt x="223" y="154"/>
                  </a:cubicBezTo>
                  <a:cubicBezTo>
                    <a:pt x="227" y="154"/>
                    <a:pt x="231" y="153"/>
                    <a:pt x="234" y="153"/>
                  </a:cubicBezTo>
                  <a:cubicBezTo>
                    <a:pt x="251" y="168"/>
                    <a:pt x="325" y="233"/>
                    <a:pt x="350" y="254"/>
                  </a:cubicBezTo>
                  <a:cubicBezTo>
                    <a:pt x="352" y="256"/>
                    <a:pt x="354" y="256"/>
                    <a:pt x="357" y="256"/>
                  </a:cubicBezTo>
                  <a:cubicBezTo>
                    <a:pt x="360" y="256"/>
                    <a:pt x="363" y="255"/>
                    <a:pt x="365" y="253"/>
                  </a:cubicBezTo>
                  <a:cubicBezTo>
                    <a:pt x="369" y="248"/>
                    <a:pt x="369" y="241"/>
                    <a:pt x="364" y="237"/>
                  </a:cubicBezTo>
                  <a:cubicBezTo>
                    <a:pt x="319" y="198"/>
                    <a:pt x="251" y="139"/>
                    <a:pt x="247" y="135"/>
                  </a:cubicBezTo>
                  <a:cubicBezTo>
                    <a:pt x="242" y="129"/>
                    <a:pt x="236" y="130"/>
                    <a:pt x="220" y="132"/>
                  </a:cubicBezTo>
                  <a:cubicBezTo>
                    <a:pt x="200" y="135"/>
                    <a:pt x="159" y="140"/>
                    <a:pt x="146" y="128"/>
                  </a:cubicBezTo>
                  <a:cubicBezTo>
                    <a:pt x="145" y="127"/>
                    <a:pt x="143" y="125"/>
                    <a:pt x="143" y="121"/>
                  </a:cubicBezTo>
                  <a:cubicBezTo>
                    <a:pt x="147" y="120"/>
                    <a:pt x="156" y="118"/>
                    <a:pt x="163" y="117"/>
                  </a:cubicBezTo>
                  <a:cubicBezTo>
                    <a:pt x="182" y="113"/>
                    <a:pt x="208" y="108"/>
                    <a:pt x="230" y="96"/>
                  </a:cubicBezTo>
                  <a:cubicBezTo>
                    <a:pt x="232" y="94"/>
                    <a:pt x="235" y="93"/>
                    <a:pt x="238" y="91"/>
                  </a:cubicBezTo>
                  <a:cubicBezTo>
                    <a:pt x="256" y="81"/>
                    <a:pt x="290" y="61"/>
                    <a:pt x="305" y="63"/>
                  </a:cubicBezTo>
                  <a:cubicBezTo>
                    <a:pt x="305" y="63"/>
                    <a:pt x="334" y="68"/>
                    <a:pt x="352" y="77"/>
                  </a:cubicBezTo>
                  <a:cubicBezTo>
                    <a:pt x="363" y="83"/>
                    <a:pt x="376" y="95"/>
                    <a:pt x="390" y="111"/>
                  </a:cubicBezTo>
                  <a:cubicBezTo>
                    <a:pt x="401" y="123"/>
                    <a:pt x="402" y="140"/>
                    <a:pt x="394" y="152"/>
                  </a:cubicBezTo>
                  <a:cubicBezTo>
                    <a:pt x="360" y="205"/>
                    <a:pt x="360" y="205"/>
                    <a:pt x="360" y="205"/>
                  </a:cubicBezTo>
                  <a:cubicBezTo>
                    <a:pt x="356" y="210"/>
                    <a:pt x="358" y="217"/>
                    <a:pt x="363" y="220"/>
                  </a:cubicBezTo>
                  <a:cubicBezTo>
                    <a:pt x="368" y="223"/>
                    <a:pt x="375" y="222"/>
                    <a:pt x="378" y="217"/>
                  </a:cubicBezTo>
                  <a:cubicBezTo>
                    <a:pt x="412" y="164"/>
                    <a:pt x="412" y="164"/>
                    <a:pt x="412" y="164"/>
                  </a:cubicBezTo>
                  <a:cubicBezTo>
                    <a:pt x="426" y="143"/>
                    <a:pt x="424" y="116"/>
                    <a:pt x="407" y="97"/>
                  </a:cubicBezTo>
                  <a:cubicBezTo>
                    <a:pt x="391" y="78"/>
                    <a:pt x="375" y="64"/>
                    <a:pt x="361" y="57"/>
                  </a:cubicBezTo>
                  <a:close/>
                  <a:moveTo>
                    <a:pt x="85" y="40"/>
                  </a:moveTo>
                  <a:cubicBezTo>
                    <a:pt x="90" y="36"/>
                    <a:pt x="92" y="29"/>
                    <a:pt x="88" y="24"/>
                  </a:cubicBezTo>
                  <a:cubicBezTo>
                    <a:pt x="85" y="19"/>
                    <a:pt x="78" y="18"/>
                    <a:pt x="73" y="21"/>
                  </a:cubicBezTo>
                  <a:cubicBezTo>
                    <a:pt x="38" y="44"/>
                    <a:pt x="0" y="105"/>
                    <a:pt x="2" y="150"/>
                  </a:cubicBezTo>
                  <a:cubicBezTo>
                    <a:pt x="2" y="156"/>
                    <a:pt x="7" y="160"/>
                    <a:pt x="13" y="160"/>
                  </a:cubicBezTo>
                  <a:cubicBezTo>
                    <a:pt x="13" y="160"/>
                    <a:pt x="13" y="160"/>
                    <a:pt x="13" y="160"/>
                  </a:cubicBezTo>
                  <a:cubicBezTo>
                    <a:pt x="19" y="160"/>
                    <a:pt x="24" y="155"/>
                    <a:pt x="24" y="149"/>
                  </a:cubicBezTo>
                  <a:cubicBezTo>
                    <a:pt x="22" y="113"/>
                    <a:pt x="56" y="59"/>
                    <a:pt x="85" y="40"/>
                  </a:cubicBezTo>
                  <a:close/>
                  <a:moveTo>
                    <a:pt x="443" y="95"/>
                  </a:moveTo>
                  <a:cubicBezTo>
                    <a:pt x="428" y="51"/>
                    <a:pt x="366" y="16"/>
                    <a:pt x="327" y="8"/>
                  </a:cubicBezTo>
                  <a:cubicBezTo>
                    <a:pt x="321" y="7"/>
                    <a:pt x="316" y="10"/>
                    <a:pt x="314" y="16"/>
                  </a:cubicBezTo>
                  <a:cubicBezTo>
                    <a:pt x="313" y="22"/>
                    <a:pt x="317" y="28"/>
                    <a:pt x="323" y="30"/>
                  </a:cubicBezTo>
                  <a:cubicBezTo>
                    <a:pt x="357" y="37"/>
                    <a:pt x="411" y="68"/>
                    <a:pt x="422" y="102"/>
                  </a:cubicBezTo>
                  <a:cubicBezTo>
                    <a:pt x="424" y="106"/>
                    <a:pt x="428" y="109"/>
                    <a:pt x="433" y="109"/>
                  </a:cubicBezTo>
                  <a:cubicBezTo>
                    <a:pt x="434" y="109"/>
                    <a:pt x="435" y="109"/>
                    <a:pt x="436" y="109"/>
                  </a:cubicBezTo>
                  <a:cubicBezTo>
                    <a:pt x="442" y="107"/>
                    <a:pt x="445" y="100"/>
                    <a:pt x="443" y="95"/>
                  </a:cubicBezTo>
                  <a:close/>
                  <a:moveTo>
                    <a:pt x="249" y="188"/>
                  </a:moveTo>
                  <a:cubicBezTo>
                    <a:pt x="244" y="184"/>
                    <a:pt x="237" y="184"/>
                    <a:pt x="233" y="189"/>
                  </a:cubicBezTo>
                  <a:cubicBezTo>
                    <a:pt x="229" y="194"/>
                    <a:pt x="229" y="201"/>
                    <a:pt x="234" y="205"/>
                  </a:cubicBezTo>
                  <a:cubicBezTo>
                    <a:pt x="329" y="289"/>
                    <a:pt x="329" y="289"/>
                    <a:pt x="329" y="289"/>
                  </a:cubicBezTo>
                  <a:cubicBezTo>
                    <a:pt x="331" y="291"/>
                    <a:pt x="334" y="292"/>
                    <a:pt x="336" y="292"/>
                  </a:cubicBezTo>
                  <a:cubicBezTo>
                    <a:pt x="339" y="292"/>
                    <a:pt x="343" y="290"/>
                    <a:pt x="345" y="288"/>
                  </a:cubicBezTo>
                  <a:cubicBezTo>
                    <a:pt x="349" y="283"/>
                    <a:pt x="348" y="276"/>
                    <a:pt x="344" y="272"/>
                  </a:cubicBezTo>
                  <a:lnTo>
                    <a:pt x="249" y="188"/>
                  </a:lnTo>
                  <a:close/>
                  <a:moveTo>
                    <a:pt x="217" y="214"/>
                  </a:moveTo>
                  <a:cubicBezTo>
                    <a:pt x="212" y="210"/>
                    <a:pt x="205" y="210"/>
                    <a:pt x="201" y="215"/>
                  </a:cubicBezTo>
                  <a:cubicBezTo>
                    <a:pt x="197" y="220"/>
                    <a:pt x="198" y="227"/>
                    <a:pt x="202" y="231"/>
                  </a:cubicBezTo>
                  <a:cubicBezTo>
                    <a:pt x="301" y="315"/>
                    <a:pt x="301" y="315"/>
                    <a:pt x="301" y="315"/>
                  </a:cubicBezTo>
                  <a:cubicBezTo>
                    <a:pt x="303" y="317"/>
                    <a:pt x="306" y="318"/>
                    <a:pt x="308" y="318"/>
                  </a:cubicBezTo>
                  <a:cubicBezTo>
                    <a:pt x="311" y="318"/>
                    <a:pt x="314" y="317"/>
                    <a:pt x="316" y="314"/>
                  </a:cubicBezTo>
                  <a:cubicBezTo>
                    <a:pt x="320" y="310"/>
                    <a:pt x="320" y="303"/>
                    <a:pt x="315" y="299"/>
                  </a:cubicBezTo>
                  <a:lnTo>
                    <a:pt x="217" y="214"/>
                  </a:lnTo>
                  <a:close/>
                  <a:moveTo>
                    <a:pt x="180" y="237"/>
                  </a:moveTo>
                  <a:cubicBezTo>
                    <a:pt x="175" y="233"/>
                    <a:pt x="168" y="233"/>
                    <a:pt x="165" y="238"/>
                  </a:cubicBezTo>
                  <a:cubicBezTo>
                    <a:pt x="161" y="243"/>
                    <a:pt x="161" y="250"/>
                    <a:pt x="166" y="254"/>
                  </a:cubicBezTo>
                  <a:cubicBezTo>
                    <a:pt x="266" y="338"/>
                    <a:pt x="266" y="338"/>
                    <a:pt x="266" y="338"/>
                  </a:cubicBezTo>
                  <a:cubicBezTo>
                    <a:pt x="268" y="339"/>
                    <a:pt x="270" y="340"/>
                    <a:pt x="273" y="340"/>
                  </a:cubicBezTo>
                  <a:cubicBezTo>
                    <a:pt x="276" y="340"/>
                    <a:pt x="279" y="339"/>
                    <a:pt x="281" y="336"/>
                  </a:cubicBezTo>
                  <a:cubicBezTo>
                    <a:pt x="285" y="332"/>
                    <a:pt x="285" y="325"/>
                    <a:pt x="280" y="321"/>
                  </a:cubicBezTo>
                  <a:lnTo>
                    <a:pt x="180" y="23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cs typeface="Arial" pitchFamily="34" charset="0"/>
              </a:endParaRPr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118" y="4911972"/>
              <a:ext cx="464917" cy="464917"/>
            </a:xfrm>
            <a:prstGeom prst="rect">
              <a:avLst/>
            </a:prstGeom>
          </p:spPr>
        </p:pic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491" y="2473884"/>
              <a:ext cx="855087" cy="855087"/>
            </a:xfrm>
            <a:prstGeom prst="rect">
              <a:avLst/>
            </a:prstGeom>
          </p:spPr>
        </p:pic>
        <p:pic>
          <p:nvPicPr>
            <p:cNvPr id="94" name="Рисунок 9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994" y="7502304"/>
              <a:ext cx="569715" cy="545027"/>
            </a:xfrm>
            <a:prstGeom prst="rect">
              <a:avLst/>
            </a:prstGeom>
          </p:spPr>
        </p:pic>
      </p:grpSp>
      <p:sp>
        <p:nvSpPr>
          <p:cNvPr id="60" name="TextBox 59"/>
          <p:cNvSpPr txBox="1"/>
          <p:nvPr/>
        </p:nvSpPr>
        <p:spPr>
          <a:xfrm>
            <a:off x="12102955" y="8163060"/>
            <a:ext cx="523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10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77" y="5081501"/>
            <a:ext cx="585142" cy="58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7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ый прямоугольник 20"/>
          <p:cNvSpPr/>
          <p:nvPr/>
        </p:nvSpPr>
        <p:spPr>
          <a:xfrm>
            <a:off x="5842000" y="2327561"/>
            <a:ext cx="6376191" cy="3169227"/>
          </a:xfrm>
          <a:prstGeom prst="roundRect">
            <a:avLst>
              <a:gd name="adj" fmla="val 2995"/>
            </a:avLst>
          </a:prstGeom>
          <a:solidFill>
            <a:srgbClr val="E7F5FE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47781" y="404706"/>
            <a:ext cx="8608254" cy="698685"/>
          </a:xfrm>
        </p:spPr>
        <p:txBody>
          <a:bodyPr/>
          <a:lstStyle/>
          <a:p>
            <a:pPr algn="ctr"/>
            <a:r>
              <a:rPr lang="ru-RU" dirty="0"/>
              <a:t>Технология предоставления </a:t>
            </a:r>
            <a:r>
              <a:rPr lang="ru-RU" dirty="0" smtClean="0"/>
              <a:t>гарантий участниками НГС.</a:t>
            </a:r>
            <a:br>
              <a:rPr lang="ru-RU" dirty="0" smtClean="0"/>
            </a:br>
            <a:r>
              <a:rPr lang="ru-RU" dirty="0" smtClean="0"/>
              <a:t>Стандартная процедура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54111" y="1286436"/>
            <a:ext cx="11854653" cy="725733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/>
              <a:t>Взаимодействие с </a:t>
            </a:r>
            <a:r>
              <a:rPr lang="ru-RU" sz="1600" dirty="0" smtClean="0"/>
              <a:t>участниками НГС </a:t>
            </a:r>
            <a:r>
              <a:rPr lang="ru-RU" sz="1600" dirty="0"/>
              <a:t>по вопросу получения гарантии осуществляет </a:t>
            </a:r>
            <a:r>
              <a:rPr lang="ru-RU" sz="1600" dirty="0" smtClean="0"/>
              <a:t>Банк-партнер или Организация-партнер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Комплект документов для получения гарантии аналогичен комплекту документов для получения кредита (дополнительные документы не запрашиваются)</a:t>
            </a:r>
            <a:endParaRPr lang="ru-RU" sz="1600" dirty="0"/>
          </a:p>
        </p:txBody>
      </p:sp>
      <p:graphicFrame>
        <p:nvGraphicFramePr>
          <p:cNvPr id="11" name="Схема 10"/>
          <p:cNvGraphicFramePr/>
          <p:nvPr>
            <p:extLst/>
          </p:nvPr>
        </p:nvGraphicFramePr>
        <p:xfrm>
          <a:off x="-228600" y="1261087"/>
          <a:ext cx="8414764" cy="5363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6" name="Группа 45"/>
          <p:cNvGrpSpPr/>
          <p:nvPr/>
        </p:nvGrpSpPr>
        <p:grpSpPr>
          <a:xfrm>
            <a:off x="8728436" y="2408957"/>
            <a:ext cx="3223715" cy="2823297"/>
            <a:chOff x="9033236" y="2527589"/>
            <a:chExt cx="3223715" cy="2823297"/>
          </a:xfrm>
        </p:grpSpPr>
        <p:grpSp>
          <p:nvGrpSpPr>
            <p:cNvPr id="47" name="Группа 46"/>
            <p:cNvGrpSpPr/>
            <p:nvPr/>
          </p:nvGrpSpPr>
          <p:grpSpPr>
            <a:xfrm>
              <a:off x="9036234" y="2527589"/>
              <a:ext cx="3220716" cy="2823297"/>
              <a:chOff x="7124699" y="2596568"/>
              <a:chExt cx="2556218" cy="1911995"/>
            </a:xfrm>
            <a:solidFill>
              <a:srgbClr val="5B9BD5">
                <a:lumMod val="60000"/>
                <a:lumOff val="40000"/>
              </a:srgbClr>
            </a:solidFill>
          </p:grpSpPr>
          <p:sp>
            <p:nvSpPr>
              <p:cNvPr id="57" name="Rectangle 1"/>
              <p:cNvSpPr>
                <a:spLocks/>
              </p:cNvSpPr>
              <p:nvPr/>
            </p:nvSpPr>
            <p:spPr bwMode="auto">
              <a:xfrm rot="5400000">
                <a:off x="8277423" y="3105069"/>
                <a:ext cx="1911995" cy="894993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txBody>
              <a:bodyPr lIns="0" tIns="0" rIns="0" bIns="0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12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  <p:sp>
            <p:nvSpPr>
              <p:cNvPr id="58" name="Прямоугольник 57"/>
              <p:cNvSpPr/>
              <p:nvPr/>
            </p:nvSpPr>
            <p:spPr>
              <a:xfrm rot="5400000">
                <a:off x="6940280" y="3554518"/>
                <a:ext cx="1137564" cy="768726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12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9" name="Rectangle 1"/>
              <p:cNvSpPr>
                <a:spLocks/>
              </p:cNvSpPr>
              <p:nvPr/>
            </p:nvSpPr>
            <p:spPr bwMode="auto">
              <a:xfrm rot="5400000">
                <a:off x="7612597" y="3310747"/>
                <a:ext cx="1452920" cy="820202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txBody>
              <a:bodyPr lIns="0" tIns="0" rIns="0" bIns="0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12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p:grpSp>
        <p:sp>
          <p:nvSpPr>
            <p:cNvPr id="48" name="Rectangle 6"/>
            <p:cNvSpPr>
              <a:spLocks noChangeArrowheads="1"/>
            </p:cNvSpPr>
            <p:nvPr/>
          </p:nvSpPr>
          <p:spPr bwMode="auto">
            <a:xfrm>
              <a:off x="9053637" y="4015033"/>
              <a:ext cx="962918" cy="465341"/>
            </a:xfrm>
            <a:prstGeom prst="rect">
              <a:avLst/>
            </a:prstGeom>
            <a:solidFill>
              <a:srgbClr val="5B9BD5">
                <a:lumMod val="60000"/>
                <a:lumOff val="4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ctr">
              <a:no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64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&lt; </a:t>
              </a:r>
              <a:r>
                <a:rPr kumimoji="0" lang="ru-RU" sz="1764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2</a:t>
              </a:r>
              <a:r>
                <a:rPr kumimoji="0" lang="en-US" sz="1764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5 </a:t>
              </a:r>
              <a:endParaRPr kumimoji="0" lang="ru-RU" sz="1764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cs typeface="+mn-cs"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23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млн руб.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3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cs typeface="+mn-cs"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23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до </a:t>
              </a:r>
              <a:r>
                <a:rPr kumimoji="0" lang="ru-RU" sz="2400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3</a:t>
              </a:r>
              <a:r>
                <a:rPr kumimoji="0" lang="ru-RU" sz="1323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 дней</a:t>
              </a:r>
            </a:p>
          </p:txBody>
        </p:sp>
        <p:sp>
          <p:nvSpPr>
            <p:cNvPr id="49" name="Rectangle 6"/>
            <p:cNvSpPr>
              <a:spLocks noChangeArrowheads="1"/>
            </p:cNvSpPr>
            <p:nvPr/>
          </p:nvSpPr>
          <p:spPr bwMode="auto">
            <a:xfrm>
              <a:off x="10075294" y="3447537"/>
              <a:ext cx="1006844" cy="465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ctr">
              <a:no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64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25 </a:t>
              </a:r>
              <a:r>
                <a:rPr kumimoji="0" lang="ru-RU" sz="1764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-</a:t>
              </a:r>
              <a:r>
                <a:rPr kumimoji="0" lang="en-US" sz="1764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 </a:t>
              </a:r>
              <a:r>
                <a:rPr kumimoji="0" lang="ru-RU" sz="1764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10</a:t>
              </a:r>
              <a:r>
                <a:rPr kumimoji="0" lang="en-US" sz="1764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0 </a:t>
              </a:r>
              <a:endParaRPr kumimoji="0" lang="ru-RU" sz="1764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cs typeface="+mn-cs"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23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млн руб. 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3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cs typeface="+mn-cs"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23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до </a:t>
              </a:r>
              <a:r>
                <a:rPr kumimoji="0" lang="ru-RU" sz="2400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5</a:t>
              </a:r>
              <a:r>
                <a:rPr kumimoji="0" lang="ru-RU" sz="1323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 дней</a:t>
              </a:r>
            </a:p>
          </p:txBody>
        </p:sp>
        <p:sp>
          <p:nvSpPr>
            <p:cNvPr id="50" name="Rectangle 6"/>
            <p:cNvSpPr>
              <a:spLocks noChangeArrowheads="1"/>
            </p:cNvSpPr>
            <p:nvPr/>
          </p:nvSpPr>
          <p:spPr bwMode="auto">
            <a:xfrm>
              <a:off x="11155742" y="2967925"/>
              <a:ext cx="1081451" cy="465341"/>
            </a:xfrm>
            <a:prstGeom prst="rect">
              <a:avLst/>
            </a:prstGeom>
            <a:solidFill>
              <a:srgbClr val="5B9BD5">
                <a:lumMod val="60000"/>
                <a:lumOff val="4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ctr">
              <a:no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64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&gt; </a:t>
              </a:r>
              <a:r>
                <a:rPr kumimoji="0" lang="ru-RU" sz="1764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10</a:t>
              </a:r>
              <a:r>
                <a:rPr kumimoji="0" lang="en-US" sz="1764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0 </a:t>
              </a:r>
              <a:endParaRPr kumimoji="0" lang="ru-RU" sz="1764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cs typeface="+mn-cs"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23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млн руб. 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3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cs typeface="+mn-cs"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23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до </a:t>
              </a:r>
              <a:r>
                <a:rPr kumimoji="0" lang="ru-RU" sz="2400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10</a:t>
              </a:r>
              <a:r>
                <a:rPr kumimoji="0" lang="ru-RU" sz="1323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+mn-cs"/>
                </a:rPr>
                <a:t> дней</a:t>
              </a:r>
            </a:p>
          </p:txBody>
        </p:sp>
        <p:sp>
          <p:nvSpPr>
            <p:cNvPr id="51" name="Прямоугольник 50"/>
            <p:cNvSpPr/>
            <p:nvPr/>
          </p:nvSpPr>
          <p:spPr>
            <a:xfrm rot="10800000">
              <a:off x="9033236" y="4875129"/>
              <a:ext cx="3223715" cy="475755"/>
            </a:xfrm>
            <a:prstGeom prst="rect">
              <a:avLst/>
            </a:prstGeom>
            <a:solidFill>
              <a:srgbClr val="00206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12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9037697" y="5013468"/>
              <a:ext cx="978858" cy="203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23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cs typeface="+mn-cs"/>
                </a:rPr>
                <a:t>РГО</a:t>
              </a:r>
              <a:endParaRPr kumimoji="0" lang="ru-RU" sz="1323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53" name="Rectangle 1"/>
            <p:cNvSpPr>
              <a:spLocks/>
            </p:cNvSpPr>
            <p:nvPr/>
          </p:nvSpPr>
          <p:spPr bwMode="auto">
            <a:xfrm rot="5400000">
              <a:off x="8914158" y="4200908"/>
              <a:ext cx="2239697" cy="57604"/>
            </a:xfrm>
            <a:prstGeom prst="rect">
              <a:avLst/>
            </a:prstGeom>
            <a:solidFill>
              <a:sysClr val="window" lastClr="FFFFFF"/>
            </a:solidFill>
            <a:ln>
              <a:noFill/>
            </a:ln>
            <a:extLst/>
          </p:spPr>
          <p:txBody>
            <a:bodyPr lIns="0" tIns="0" rIns="0" bIns="0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54" name="Rectangle 1"/>
            <p:cNvSpPr>
              <a:spLocks/>
            </p:cNvSpPr>
            <p:nvPr/>
          </p:nvSpPr>
          <p:spPr bwMode="auto">
            <a:xfrm rot="5400000">
              <a:off x="9699957" y="3909773"/>
              <a:ext cx="2821968" cy="57604"/>
            </a:xfrm>
            <a:prstGeom prst="rect">
              <a:avLst/>
            </a:prstGeom>
            <a:solidFill>
              <a:sysClr val="window" lastClr="FFFFFF"/>
            </a:solidFill>
            <a:ln>
              <a:noFill/>
            </a:ln>
            <a:extLst/>
          </p:spPr>
          <p:txBody>
            <a:bodyPr lIns="0" tIns="0" rIns="0" bIns="0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55" name="Rectangle 6"/>
            <p:cNvSpPr>
              <a:spLocks noChangeArrowheads="1"/>
            </p:cNvSpPr>
            <p:nvPr/>
          </p:nvSpPr>
          <p:spPr bwMode="auto">
            <a:xfrm>
              <a:off x="10076839" y="4911678"/>
              <a:ext cx="978858" cy="40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23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cs typeface="+mn-cs"/>
                </a:rPr>
                <a:t>АО «МСП Банк»</a:t>
              </a:r>
              <a:endParaRPr kumimoji="0" lang="ru-RU" sz="1323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56" name="Rectangle 6"/>
            <p:cNvSpPr>
              <a:spLocks noChangeArrowheads="1"/>
            </p:cNvSpPr>
            <p:nvPr/>
          </p:nvSpPr>
          <p:spPr bwMode="auto">
            <a:xfrm>
              <a:off x="11187250" y="5013468"/>
              <a:ext cx="978858" cy="203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23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cs typeface="+mn-cs"/>
                </a:rPr>
                <a:t>Корпорация</a:t>
              </a:r>
              <a:endParaRPr kumimoji="0" lang="ru-RU" sz="1323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</p:grpSp>
      <p:pic>
        <p:nvPicPr>
          <p:cNvPr id="20" name="Рисунок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69717"/>
            <a:ext cx="2717800" cy="123635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2102955" y="8003568"/>
            <a:ext cx="523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11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3532" y="6348845"/>
            <a:ext cx="12344777" cy="1749199"/>
          </a:xfrm>
          <a:prstGeom prst="rect">
            <a:avLst/>
          </a:prstGeom>
          <a:solidFill>
            <a:srgbClr val="EF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Текст 2"/>
          <p:cNvSpPr txBox="1">
            <a:spLocks/>
          </p:cNvSpPr>
          <p:nvPr/>
        </p:nvSpPr>
        <p:spPr>
          <a:xfrm>
            <a:off x="182166" y="6315966"/>
            <a:ext cx="7220546" cy="168760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lvl="0" algn="just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Этапы рассмотрения заявок:</a:t>
            </a:r>
          </a:p>
          <a:p>
            <a:pPr lvl="0" algn="just"/>
            <a:endParaRPr lang="ru-RU" sz="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Шаг 1 – Получение Корпорацией заявки на гарантию от аккредитованного Банка-партнера с сокращенным пакетом документов 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Шаг 2 – Верификация заявки и идентификация заемщика.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Шаг 3 – Принятие решения о выдаче гарантии и информирование Банка-партнера.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авая фигурная скобка 24"/>
          <p:cNvSpPr/>
          <p:nvPr/>
        </p:nvSpPr>
        <p:spPr>
          <a:xfrm>
            <a:off x="7900827" y="6777642"/>
            <a:ext cx="205482" cy="936365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8728435" y="6790678"/>
            <a:ext cx="3223715" cy="92333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Срок рассмотрения </a:t>
            </a:r>
          </a:p>
          <a:p>
            <a:pPr algn="ctr"/>
            <a:r>
              <a:rPr lang="ru-RU" sz="1800" dirty="0" smtClean="0"/>
              <a:t>заявки – </a:t>
            </a:r>
          </a:p>
          <a:p>
            <a:pPr algn="ctr"/>
            <a:r>
              <a:rPr lang="ru-RU" sz="1800" b="1" dirty="0" smtClean="0"/>
              <a:t>3 рабочих дня</a:t>
            </a:r>
            <a:endParaRPr lang="ru-RU" sz="1800" b="1" dirty="0"/>
          </a:p>
        </p:txBody>
      </p:sp>
      <p:sp>
        <p:nvSpPr>
          <p:cNvPr id="28" name="Заголовок 1"/>
          <p:cNvSpPr txBox="1">
            <a:spLocks/>
          </p:cNvSpPr>
          <p:nvPr/>
        </p:nvSpPr>
        <p:spPr bwMode="auto">
          <a:xfrm>
            <a:off x="354111" y="5650160"/>
            <a:ext cx="11748844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dirty="0"/>
              <a:t>Процедура </a:t>
            </a:r>
            <a:r>
              <a:rPr lang="ru-RU" dirty="0" smtClean="0"/>
              <a:t>предоставления гарантий Корпорации без </a:t>
            </a:r>
            <a:r>
              <a:rPr lang="ru-RU" dirty="0"/>
              <a:t>повторного </a:t>
            </a:r>
            <a:r>
              <a:rPr lang="ru-RU" dirty="0" err="1"/>
              <a:t>андеррайтинга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11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Скругленный прямоугольник 32"/>
          <p:cNvSpPr/>
          <p:nvPr/>
        </p:nvSpPr>
        <p:spPr>
          <a:xfrm>
            <a:off x="0" y="-7765"/>
            <a:ext cx="3517103" cy="998284"/>
          </a:xfrm>
          <a:prstGeom prst="roundRect">
            <a:avLst>
              <a:gd name="adj" fmla="val 4144"/>
            </a:avLst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lIns="900000" rIns="72000"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200" kern="0" dirty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гарантийной поддержки </a:t>
            </a:r>
            <a:r>
              <a:rPr lang="ru-RU" dirty="0" err="1" smtClean="0"/>
              <a:t>стартап</a:t>
            </a:r>
            <a:r>
              <a:rPr lang="ru-RU" dirty="0" smtClean="0"/>
              <a:t>-проектов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375081" y="1816358"/>
            <a:ext cx="720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2269" y="1447026"/>
            <a:ext cx="3683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Критерии отбора </a:t>
            </a:r>
            <a:r>
              <a:rPr lang="ru-RU" sz="1800" b="1" dirty="0" err="1" smtClean="0"/>
              <a:t>стартапов</a:t>
            </a:r>
            <a:endParaRPr lang="ru-RU" sz="1800" b="1" dirty="0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flipV="1">
            <a:off x="8165210" y="1816358"/>
            <a:ext cx="403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8088570" y="1447026"/>
            <a:ext cx="3224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Условия</a:t>
            </a:r>
            <a:endParaRPr lang="ru-RU" sz="1800" b="1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369888" y="1816008"/>
            <a:ext cx="7458092" cy="3735610"/>
          </a:xfrm>
          <a:prstGeom prst="rect">
            <a:avLst/>
          </a:prstGeom>
        </p:spPr>
        <p:txBody>
          <a:bodyPr wrap="square" lIns="0" tIns="108000" rIns="0" bIns="0" anchor="t">
            <a:noAutofit/>
          </a:bodyPr>
          <a:lstStyle/>
          <a:p>
            <a:pPr marL="342900" indent="-342900" algn="just" defTabSz="957263">
              <a:lnSpc>
                <a:spcPct val="106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/>
              <a:t>Соответствие требованиям 209-ФЗ;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/>
              <a:t>Не более 5 лет с даты регистрации;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/>
              <a:t>Соответствие </a:t>
            </a:r>
            <a:r>
              <a:rPr lang="ru-RU" sz="1300" u="sng" dirty="0" smtClean="0"/>
              <a:t>одному из</a:t>
            </a:r>
            <a:r>
              <a:rPr lang="ru-RU" sz="1300" dirty="0" smtClean="0"/>
              <a:t> следующих критериев: </a:t>
            </a:r>
            <a:endParaRPr lang="ru-RU" sz="1300" dirty="0"/>
          </a:p>
          <a:p>
            <a:pPr marL="631825" indent="-2698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300" dirty="0" smtClean="0"/>
              <a:t>Проект реализуется </a:t>
            </a:r>
            <a:r>
              <a:rPr lang="ru-RU" sz="1300" dirty="0"/>
              <a:t>в высокотехнологичных отраслях (</a:t>
            </a:r>
            <a:r>
              <a:rPr lang="ru-RU" sz="1300" dirty="0" smtClean="0"/>
              <a:t>информационные технологии</a:t>
            </a:r>
            <a:r>
              <a:rPr lang="ru-RU" sz="1300" dirty="0"/>
              <a:t>, биотехнологии, робототехника, станкостроение, </a:t>
            </a:r>
            <a:r>
              <a:rPr lang="ru-RU" sz="1300" dirty="0" smtClean="0"/>
              <a:t>фармацевтика) и </a:t>
            </a:r>
            <a:r>
              <a:rPr lang="ru-RU" sz="1300" dirty="0"/>
              <a:t>(или) в отраслях экономики, в которых реализуются </a:t>
            </a:r>
            <a:r>
              <a:rPr lang="ru-RU" sz="1300" dirty="0" smtClean="0"/>
              <a:t>приоритетные направления </a:t>
            </a:r>
            <a:r>
              <a:rPr lang="ru-RU" sz="1300" dirty="0"/>
              <a:t>развития науки, технологий и </a:t>
            </a:r>
            <a:r>
              <a:rPr lang="ru-RU" sz="1300" dirty="0" smtClean="0"/>
              <a:t>техники, </a:t>
            </a:r>
            <a:r>
              <a:rPr lang="ru-RU" sz="1300" dirty="0"/>
              <a:t>а также критические </a:t>
            </a:r>
            <a:r>
              <a:rPr lang="ru-RU" sz="1300" dirty="0" smtClean="0"/>
              <a:t>технологии Российской Федерации, утвержденные </a:t>
            </a:r>
            <a:r>
              <a:rPr lang="ru-RU" sz="1300" dirty="0"/>
              <a:t>Указом Президента Российской Федерации от 7 июля 2011 г</a:t>
            </a:r>
            <a:r>
              <a:rPr lang="ru-RU" sz="1300" dirty="0" smtClean="0"/>
              <a:t>. № 899; </a:t>
            </a:r>
          </a:p>
          <a:p>
            <a:pPr marL="631825" indent="-2698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300" dirty="0" smtClean="0"/>
              <a:t>Проект </a:t>
            </a:r>
            <a:r>
              <a:rPr lang="ru-RU" sz="1300" dirty="0"/>
              <a:t>реализуется в приоритетной отрасли экономики с использованием инноваций или высоких технологий, позволяющих вывести на рынок новый продукт или продукт с более высокими качественными характеристиками по сравнению с существующими аналогичными продуктами на </a:t>
            </a:r>
            <a:r>
              <a:rPr lang="ru-RU" sz="1300" dirty="0" smtClean="0"/>
              <a:t>рынке или </a:t>
            </a:r>
            <a:r>
              <a:rPr lang="ru-RU" sz="1300" dirty="0" err="1" smtClean="0"/>
              <a:t>экспортно</a:t>
            </a:r>
            <a:r>
              <a:rPr lang="ru-RU" sz="1300" dirty="0" smtClean="0"/>
              <a:t> ориентированный импортозамещающий продукт;</a:t>
            </a:r>
          </a:p>
          <a:p>
            <a:pPr marL="631825" indent="-2698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300" dirty="0" smtClean="0"/>
              <a:t>Проект</a:t>
            </a:r>
            <a:r>
              <a:rPr lang="ru-RU" sz="1300" dirty="0"/>
              <a:t>, реализуемый в приоритетной отрасли экономики, </a:t>
            </a:r>
            <a:r>
              <a:rPr lang="ru-RU" sz="1300" dirty="0" smtClean="0"/>
              <a:t>масштабируем*; ежегодный </a:t>
            </a:r>
            <a:r>
              <a:rPr lang="ru-RU" sz="1300" dirty="0"/>
              <a:t>прирост выручки не менее </a:t>
            </a:r>
            <a:r>
              <a:rPr lang="ru-RU" sz="1300" dirty="0" smtClean="0"/>
              <a:t>20% на </a:t>
            </a:r>
            <a:r>
              <a:rPr lang="ru-RU" sz="1300" dirty="0"/>
              <a:t>протяжении </a:t>
            </a:r>
            <a:r>
              <a:rPr lang="ru-RU" sz="1300" dirty="0" smtClean="0"/>
              <a:t>последних трех лет или прогноз прироста выручки не менее 20% на протяжении не менее трех лет с момента завершения инвестиционной фазы проекта.</a:t>
            </a:r>
            <a:endParaRPr lang="ru-RU" sz="1300" dirty="0"/>
          </a:p>
          <a:p>
            <a:pPr algn="just"/>
            <a:endParaRPr lang="ru-RU" sz="13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121429" y="2016264"/>
            <a:ext cx="4157191" cy="5592161"/>
          </a:xfrm>
          <a:prstGeom prst="roundRect">
            <a:avLst>
              <a:gd name="adj" fmla="val 2995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22149" y="3388000"/>
            <a:ext cx="1883468" cy="36719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0" rtlCol="0" anchor="t"/>
          <a:lstStyle/>
          <a:p>
            <a:pPr algn="r"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Срок </a:t>
            </a:r>
            <a:r>
              <a:rPr lang="ru-RU" sz="14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гарантии</a:t>
            </a:r>
            <a:endParaRPr lang="ru-RU" sz="1400" b="1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705617" y="3269686"/>
            <a:ext cx="2535595" cy="36719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8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до 15 лет </a:t>
            </a:r>
            <a:endParaRPr lang="ru-RU" sz="1800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cs typeface="+mn-cs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9699891" y="3265340"/>
            <a:ext cx="0" cy="540000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7822149" y="4017758"/>
            <a:ext cx="1883468" cy="71556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0" rtlCol="0" anchor="t"/>
          <a:lstStyle/>
          <a:p>
            <a:pPr algn="r"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Вознаграждение за </a:t>
            </a:r>
            <a:r>
              <a:rPr lang="ru-RU" sz="14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гарантию</a:t>
            </a:r>
            <a:endParaRPr lang="ru-RU" sz="1400" b="1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712265" y="3955151"/>
            <a:ext cx="2528947" cy="71556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8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0,75</a:t>
            </a:r>
            <a:r>
              <a:rPr lang="ru-RU" sz="18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%</a:t>
            </a:r>
            <a:r>
              <a:rPr lang="ru-RU" sz="12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ru-RU" sz="18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годовых</a:t>
            </a:r>
            <a:r>
              <a:rPr lang="ru-RU" sz="12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 </a:t>
            </a:r>
            <a:endParaRPr lang="ru-RU" sz="1200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cs typeface="+mn-cs"/>
            </a:endParaRP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от </a:t>
            </a:r>
            <a:r>
              <a:rPr lang="ru-RU" sz="14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суммы гарантии за весь срок действия гарантии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9694329" y="3955151"/>
            <a:ext cx="0" cy="720000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7810044" y="4981630"/>
            <a:ext cx="1883468" cy="53761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0" rtlCol="0" anchor="t"/>
          <a:lstStyle/>
          <a:p>
            <a:pPr algn="r"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Порядок уплаты вознаграждения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9705617" y="4932514"/>
            <a:ext cx="2535595" cy="53761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Единовременно / ежегодно / 1 раз в полгода / ежеквартально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9694329" y="4932513"/>
            <a:ext cx="0" cy="720000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7828797" y="2436961"/>
            <a:ext cx="1883468" cy="55215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0" rtlCol="0" anchor="t"/>
          <a:lstStyle/>
          <a:p>
            <a:pPr algn="r"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Сумма </a:t>
            </a:r>
            <a:r>
              <a:rPr lang="ru-RU" sz="14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гарантии</a:t>
            </a:r>
            <a:endParaRPr lang="ru-RU" sz="1400" b="1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693512" y="2186397"/>
            <a:ext cx="2547700" cy="60192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/>
            </a:r>
            <a:br>
              <a:rPr lang="ru-RU" sz="14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</a:b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не более 500 млн рублей по обязательствам одного стартапа</a:t>
            </a:r>
            <a:endParaRPr lang="ru-RU" sz="1400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cs typeface="+mn-cs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9695928" y="2218084"/>
            <a:ext cx="0" cy="828000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7810044" y="6020658"/>
            <a:ext cx="1883468" cy="36719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0" rtlCol="0" anchor="ctr"/>
          <a:lstStyle/>
          <a:p>
            <a:pPr algn="r"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Обеспечение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9718151" y="5956500"/>
            <a:ext cx="2523061" cy="49551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Поручительства инициаторов проекта, залог имеющихся и создающихся в рамках реализации проекта активов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9700976" y="5865374"/>
            <a:ext cx="0" cy="719999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851230" y="6866500"/>
            <a:ext cx="3367955" cy="62340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Подробное описание условий на </a:t>
            </a:r>
            <a:r>
              <a:rPr lang="ru-RU" sz="1400" b="1" kern="0" dirty="0">
                <a:solidFill>
                  <a:srgbClr val="1F4E79"/>
                </a:solidFill>
                <a:latin typeface="Arial Narrow" panose="020B0606020202030204" pitchFamily="34" charset="0"/>
              </a:rPr>
              <a:t>официальном сайте </a:t>
            </a:r>
            <a:r>
              <a:rPr lang="ru-RU" sz="14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Корпорации МСП</a:t>
            </a:r>
            <a:endParaRPr lang="ru-RU" sz="1400" b="1" kern="0" dirty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8495723" y="6982624"/>
            <a:ext cx="336995" cy="450841"/>
            <a:chOff x="200023" y="5665822"/>
            <a:chExt cx="475107" cy="505811"/>
          </a:xfrm>
        </p:grpSpPr>
        <p:sp>
          <p:nvSpPr>
            <p:cNvPr id="36" name="Равнобедренный треугольник 35"/>
            <p:cNvSpPr/>
            <p:nvPr/>
          </p:nvSpPr>
          <p:spPr>
            <a:xfrm>
              <a:off x="200023" y="5665822"/>
              <a:ext cx="475107" cy="409575"/>
            </a:xfrm>
            <a:prstGeom prst="triangle">
              <a:avLst/>
            </a:prstGeom>
            <a:noFill/>
            <a:ln w="19050"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solidFill>
                  <a:srgbClr val="00A1DE"/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85765" y="5706698"/>
              <a:ext cx="303624" cy="46493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i="1" dirty="0" err="1" smtClean="0">
                  <a:solidFill>
                    <a:srgbClr val="1F4E79"/>
                  </a:solidFill>
                  <a:latin typeface="Book Antiqua" panose="02040602050305030304" pitchFamily="18" charset="0"/>
                  <a:cs typeface="Aparajita" panose="020B0604020202020204" pitchFamily="34" charset="0"/>
                </a:rPr>
                <a:t>i</a:t>
              </a:r>
              <a:endParaRPr lang="ru-RU" sz="2000" i="1" dirty="0">
                <a:solidFill>
                  <a:srgbClr val="1F4E79"/>
                </a:solidFill>
                <a:latin typeface="Book Antiqua" panose="02040602050305030304" pitchFamily="18" charset="0"/>
                <a:cs typeface="Aparajita" panose="020B0604020202020204" pitchFamily="34" charset="0"/>
              </a:endParaRPr>
            </a:p>
          </p:txBody>
        </p:sp>
      </p:grpSp>
      <p:cxnSp>
        <p:nvCxnSpPr>
          <p:cNvPr id="55" name="Прямая соединительная линия 54"/>
          <p:cNvCxnSpPr/>
          <p:nvPr/>
        </p:nvCxnSpPr>
        <p:spPr>
          <a:xfrm flipV="1">
            <a:off x="375081" y="6034950"/>
            <a:ext cx="720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45170" y="5682682"/>
            <a:ext cx="3266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Требования к проектам</a:t>
            </a:r>
            <a:endParaRPr lang="ru-RU" sz="1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75080" y="6126222"/>
            <a:ext cx="7453717" cy="169277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285750" indent="-285750" algn="just">
              <a:spcBef>
                <a:spcPts val="600"/>
              </a:spcBef>
              <a:buFont typeface="+mj-lt"/>
              <a:buAutoNum type="arabicPeriod"/>
            </a:pPr>
            <a:r>
              <a:rPr lang="ru-RU" sz="1400" dirty="0" smtClean="0"/>
              <a:t>Высокая стадия готовности проекта (наличие бизнес-плана, финансовой модели, проектно-сметной и разрешительной документации);</a:t>
            </a:r>
          </a:p>
          <a:p>
            <a:pPr marL="285750" indent="-285750" algn="just">
              <a:spcBef>
                <a:spcPts val="600"/>
              </a:spcBef>
              <a:buFont typeface="+mj-lt"/>
              <a:buAutoNum type="arabicPeriod"/>
            </a:pPr>
            <a:r>
              <a:rPr lang="ru-RU" sz="1400" dirty="0" smtClean="0"/>
              <a:t>Наличие документов, подтверждающих </a:t>
            </a:r>
            <a:r>
              <a:rPr lang="ru-RU" sz="1400" dirty="0"/>
              <a:t>предпосылки финансовой модели </a:t>
            </a:r>
            <a:r>
              <a:rPr lang="ru-RU" sz="1400" dirty="0" smtClean="0"/>
              <a:t>(в том числе независимая маркетинговая</a:t>
            </a:r>
            <a:r>
              <a:rPr lang="ru-RU" sz="1400" dirty="0"/>
              <a:t> </a:t>
            </a:r>
            <a:r>
              <a:rPr lang="ru-RU" sz="1400" dirty="0" smtClean="0"/>
              <a:t>и </a:t>
            </a:r>
            <a:r>
              <a:rPr lang="ru-RU" sz="1400" dirty="0"/>
              <a:t>технологическая </a:t>
            </a:r>
            <a:r>
              <a:rPr lang="ru-RU" sz="1400" dirty="0" smtClean="0"/>
              <a:t>экспертизы);</a:t>
            </a:r>
            <a:endParaRPr lang="ru-RU" sz="1400" dirty="0"/>
          </a:p>
          <a:p>
            <a:pPr marL="285750" indent="-285750" algn="just">
              <a:spcBef>
                <a:spcPts val="600"/>
              </a:spcBef>
              <a:buFont typeface="+mj-lt"/>
              <a:buAutoNum type="arabicPeriod"/>
            </a:pPr>
            <a:r>
              <a:rPr lang="ru-RU" sz="1400" dirty="0"/>
              <a:t>Наличие проектной </a:t>
            </a:r>
            <a:r>
              <a:rPr lang="ru-RU" sz="1400" dirty="0" smtClean="0"/>
              <a:t>команды;</a:t>
            </a:r>
            <a:endParaRPr lang="ru-RU" sz="1400" dirty="0"/>
          </a:p>
          <a:p>
            <a:pPr marL="285750" indent="-285750" algn="just">
              <a:spcBef>
                <a:spcPts val="600"/>
              </a:spcBef>
              <a:buFont typeface="+mj-lt"/>
              <a:buAutoNum type="arabicPeriod"/>
            </a:pPr>
            <a:r>
              <a:rPr lang="ru-RU" sz="1400" dirty="0" smtClean="0"/>
              <a:t>Доля собственного участия </a:t>
            </a:r>
            <a:r>
              <a:rPr lang="ru-RU" sz="1400" dirty="0"/>
              <a:t>не менее 15% </a:t>
            </a:r>
            <a:r>
              <a:rPr lang="ru-RU" sz="1400" dirty="0" smtClean="0"/>
              <a:t>бюджета проекта;</a:t>
            </a:r>
          </a:p>
          <a:p>
            <a:pPr marL="285750" indent="-285750" algn="just">
              <a:spcBef>
                <a:spcPts val="600"/>
              </a:spcBef>
              <a:buFont typeface="+mj-lt"/>
              <a:buAutoNum type="arabicPeriod"/>
            </a:pPr>
            <a:r>
              <a:rPr lang="ru-RU" sz="1400" dirty="0" smtClean="0"/>
              <a:t>Погашение </a:t>
            </a:r>
            <a:r>
              <a:rPr lang="ru-RU" sz="1400" dirty="0"/>
              <a:t>кредитов осуществляется за счет денежного потока от реализации </a:t>
            </a:r>
            <a:r>
              <a:rPr lang="ru-RU" sz="1400" dirty="0" smtClean="0"/>
              <a:t>проекта. </a:t>
            </a:r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75080" y="8323732"/>
            <a:ext cx="113016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*масштабируемость – возможность увеличения объемов бизнеса за счет его территориального расширения и (или) пропорционально вложенным ресурсам</a:t>
            </a:r>
            <a:endParaRPr lang="ru-RU" sz="1200" dirty="0"/>
          </a:p>
        </p:txBody>
      </p:sp>
      <p:sp>
        <p:nvSpPr>
          <p:cNvPr id="34" name="object 44"/>
          <p:cNvSpPr/>
          <p:nvPr/>
        </p:nvSpPr>
        <p:spPr>
          <a:xfrm>
            <a:off x="103532" y="69697"/>
            <a:ext cx="2717301" cy="12361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72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656" y="229506"/>
            <a:ext cx="7091076" cy="3225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3147940"/>
            <a:ext cx="12599988" cy="3339946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6287" y="3147940"/>
            <a:ext cx="9434856" cy="3339946"/>
          </a:xfrm>
        </p:spPr>
        <p:txBody>
          <a:bodyPr/>
          <a:lstStyle/>
          <a:p>
            <a:pPr algn="just"/>
            <a:r>
              <a:rPr lang="ru-RU" dirty="0"/>
              <a:t>2</a:t>
            </a:r>
            <a:r>
              <a:rPr lang="ru-RU" dirty="0" smtClean="0"/>
              <a:t>. </a:t>
            </a:r>
            <a:r>
              <a:rPr lang="ru-RU" dirty="0"/>
              <a:t>Программа стимулирования кредитования </a:t>
            </a:r>
            <a:br>
              <a:rPr lang="ru-RU" dirty="0"/>
            </a:br>
            <a:r>
              <a:rPr lang="ru-RU" dirty="0"/>
              <a:t>субъектов малого и среднего </a:t>
            </a:r>
            <a:r>
              <a:rPr lang="ru-RU" dirty="0" smtClean="0"/>
              <a:t>предпринимательства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«ПРОГРАММА </a:t>
            </a:r>
            <a:r>
              <a:rPr lang="ru-RU" b="0" dirty="0" smtClean="0"/>
              <a:t>СТИМУЛИРОВАНИЯ КРЕДИТОВАНИЯ»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24682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19_Blank 1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FFFFFF"/>
      </a:accent3>
      <a:accent4>
        <a:srgbClr val="000000"/>
      </a:accent4>
      <a:accent5>
        <a:srgbClr val="AAACBD"/>
      </a:accent5>
      <a:accent6>
        <a:srgbClr val="84C000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_Blank 1">
        <a:dk1>
          <a:srgbClr val="000000"/>
        </a:dk1>
        <a:lt1>
          <a:srgbClr val="FFFFFF"/>
        </a:lt1>
        <a:dk2>
          <a:srgbClr val="002776"/>
        </a:dk2>
        <a:lt2>
          <a:srgbClr val="FFFFFF"/>
        </a:lt2>
        <a:accent1>
          <a:srgbClr val="002776"/>
        </a:accent1>
        <a:accent2>
          <a:srgbClr val="92D400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84C000"/>
        </a:accent6>
        <a:hlink>
          <a:srgbClr val="00A1DE"/>
        </a:hlink>
        <a:folHlink>
          <a:srgbClr val="72C7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151044</TotalTime>
  <Words>3182</Words>
  <Application>Microsoft Office PowerPoint</Application>
  <PresentationFormat>Произвольный</PresentationFormat>
  <Paragraphs>487</Paragraphs>
  <Slides>22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Aparajita</vt:lpstr>
      <vt:lpstr>Arial</vt:lpstr>
      <vt:lpstr>Arial Black</vt:lpstr>
      <vt:lpstr>Arial Narrow</vt:lpstr>
      <vt:lpstr>Book Antiqua</vt:lpstr>
      <vt:lpstr>Calibri</vt:lpstr>
      <vt:lpstr>Courier New</vt:lpstr>
      <vt:lpstr>Times New Roman</vt:lpstr>
      <vt:lpstr>Wingdings</vt:lpstr>
      <vt:lpstr>Title</vt:lpstr>
      <vt:lpstr>Финансовая поддержка субъектов МСП</vt:lpstr>
      <vt:lpstr>Корпорация в цифрах гарантийной поддержки (на 31.03.2018)</vt:lpstr>
      <vt:lpstr>Базовые требования к потенциальному заемщику</vt:lpstr>
      <vt:lpstr>1. Механизм гарантийной поддержки Корпорации  Предоставление независимых гарантий Корпорации  для обеспечения кредитов субъектов МСП в банках-партнерах и организациях-партнерах</vt:lpstr>
      <vt:lpstr>Что такое независимая гарантия Корпорации?</vt:lpstr>
      <vt:lpstr>Виды независимых гарантий Корпорации</vt:lpstr>
      <vt:lpstr>Технология предоставления гарантий участниками НГС. Стандартная процедура</vt:lpstr>
      <vt:lpstr>Условия гарантийной поддержки стартап-проектов</vt:lpstr>
      <vt:lpstr>2. Программа стимулирования кредитования  субъектов малого и среднего предпринимательства  «ПРОГРАММА СТИМУЛИРОВАНИЯ КРЕДИТОВАНИЯ»</vt:lpstr>
      <vt:lpstr>Условия Программы стимулирования кредитования  и уполномоченные банки</vt:lpstr>
      <vt:lpstr>Программа стимулирования кредитования.  Требования к проектам и заемщикам – субъектам МСП</vt:lpstr>
      <vt:lpstr>3. Совместная программа субсидирования Минэкономразвития России и Корпорации МСП в соответствии с постановлением Правительства РФ от 30.12.2017 № 1706</vt:lpstr>
      <vt:lpstr>Условия Программы субсидирования и уполномоченные банки</vt:lpstr>
      <vt:lpstr>Условия Программы субсидирования , приоритетные отрасли </vt:lpstr>
      <vt:lpstr>4. Условия программы льготного лизинга оборудования для субъектов индивидуального и малого предпринимательства, реализуемой региональными лизинговыми компаниями (РЛК)</vt:lpstr>
      <vt:lpstr>Программа льготного лизинга оборудования для субъектов индивидуального и малого предпринимательства</vt:lpstr>
      <vt:lpstr>5. Программа Инвестиционный лифт</vt:lpstr>
      <vt:lpstr>Презентация PowerPoint</vt:lpstr>
      <vt:lpstr>6. Поддержка субъектов МСП через Фонд «МИР»</vt:lpstr>
      <vt:lpstr>Оказание поддержки проектам субъектов МСП через Фонд «МИР»</vt:lpstr>
      <vt:lpstr>Продукты для МСП</vt:lpstr>
      <vt:lpstr>Презентация PowerPoint</vt:lpstr>
    </vt:vector>
  </TitlesOfParts>
  <Company>Deloitte &amp; Touche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Times New Roman 26pt Line spacing 26pt</dc:title>
  <dc:creator>ladmin</dc:creator>
  <cp:lastModifiedBy>Музыка Виталий Олегович</cp:lastModifiedBy>
  <cp:revision>4554</cp:revision>
  <cp:lastPrinted>2018-02-01T09:35:01Z</cp:lastPrinted>
  <dcterms:created xsi:type="dcterms:W3CDTF">2010-08-23T12:41:44Z</dcterms:created>
  <dcterms:modified xsi:type="dcterms:W3CDTF">2018-04-26T08:20:07Z</dcterms:modified>
</cp:coreProperties>
</file>