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5"/>
  </p:sldMasterIdLst>
  <p:notesMasterIdLst>
    <p:notesMasterId r:id="rId19"/>
  </p:notesMasterIdLst>
  <p:sldIdLst>
    <p:sldId id="256" r:id="rId6"/>
    <p:sldId id="257" r:id="rId7"/>
    <p:sldId id="267" r:id="rId8"/>
    <p:sldId id="258" r:id="rId9"/>
    <p:sldId id="259" r:id="rId10"/>
    <p:sldId id="260" r:id="rId11"/>
    <p:sldId id="261" r:id="rId12"/>
    <p:sldId id="266" r:id="rId13"/>
    <p:sldId id="268" r:id="rId14"/>
    <p:sldId id="262" r:id="rId15"/>
    <p:sldId id="263" r:id="rId16"/>
    <p:sldId id="264" r:id="rId17"/>
    <p:sldId id="265" r:id="rId1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27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C721B477-17D4-4CFD-96EC-13DE10890D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E95457-123F-42F7-BD29-C768FEC07E5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83" autoAdjust="0"/>
    <p:restoredTop sz="98403" autoAdjust="0"/>
  </p:normalViewPr>
  <p:slideViewPr>
    <p:cSldViewPr snapToGrid="0">
      <p:cViewPr varScale="1">
        <p:scale>
          <a:sx n="108" d="100"/>
          <a:sy n="108" d="100"/>
        </p:scale>
        <p:origin x="62" y="365"/>
      </p:cViewPr>
      <p:guideLst>
        <p:guide pos="127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6" name="Google Shape;4106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7" name="Google Shape;4107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8" name="Google Shape;4108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9" name="Google Shape;4109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0" name="Google Shape;4110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624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6450"/>
            <a:ext cx="7188201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8" name="Google Shape;418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5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3" name="Google Shape;4243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Федеральная целевая программа «Развитие телерадиовещания в Российской Федерации на 2009–2018 годы» утверждена постановлением Правительства Российской Федерации от 03.12.2009 № 985</a:t>
            </a:r>
            <a:endParaRPr sz="900" b="0">
              <a:solidFill>
                <a:srgbClr val="323F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4" name="Google Shape;4244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635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3" name="Google Shape;4253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4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1" name="Google Shape;4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2" name="Google Shape;4262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68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9" name="Google Shape;4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0" name="Google Shape;4270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12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1" name="Google Shape;42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96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1" name="Google Shape;42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91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8" name="Google Shape;420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27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7" name="Google Shape;421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65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6" name="Google Shape;4226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99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3" name="Google Shape;4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4" name="Google Shape;423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53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3" name="Google Shape;4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4" name="Google Shape;423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65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3" name="Google Shape;4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4" name="Google Shape;423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82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p2"/>
          <p:cNvSpPr txBox="1">
            <a:spLocks noGrp="1"/>
          </p:cNvSpPr>
          <p:nvPr>
            <p:ph type="ctrTitle"/>
          </p:nvPr>
        </p:nvSpPr>
        <p:spPr>
          <a:xfrm>
            <a:off x="685800" y="159782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9" name="Google Shape;4119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20" name="Google Shape;4120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1" name="Google Shape;4121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2" name="Google Shape;4122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6" name="Google Shape;4176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7" name="Google Shape;4177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8" name="Google Shape;4178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9" name="Google Shape;4179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12"/>
          <p:cNvSpPr txBox="1">
            <a:spLocks noGrp="1"/>
          </p:cNvSpPr>
          <p:nvPr>
            <p:ph type="title"/>
          </p:nvPr>
        </p:nvSpPr>
        <p:spPr>
          <a:xfrm rot="5400000">
            <a:off x="6012600" y="771583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2" name="Google Shape;4182;p1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7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3" name="Google Shape;4183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4" name="Google Shape;4184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5" name="Google Shape;4185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Google Shape;4124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5" name="Google Shape;4125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6" name="Google Shape;4126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9" name="Google Shape;4129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0" name="Google Shape;4130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1" name="Google Shape;4131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2" name="Google Shape;4132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36" name="Google Shape;4136;p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8" name="Google Shape;4138;p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1" name="Google Shape;4141;p6"/>
          <p:cNvSpPr txBox="1">
            <a:spLocks noGrp="1"/>
          </p:cNvSpPr>
          <p:nvPr>
            <p:ph type="body" idx="1"/>
          </p:nvPr>
        </p:nvSpPr>
        <p:spPr>
          <a:xfrm>
            <a:off x="457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42" name="Google Shape;4142;p6"/>
          <p:cNvSpPr txBox="1">
            <a:spLocks noGrp="1"/>
          </p:cNvSpPr>
          <p:nvPr>
            <p:ph type="body" idx="2"/>
          </p:nvPr>
        </p:nvSpPr>
        <p:spPr>
          <a:xfrm>
            <a:off x="4648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43" name="Google Shape;4143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5" name="Google Shape;4145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49" name="Google Shape;4149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50" name="Google Shape;4150;p7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51" name="Google Shape;4151;p7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52" name="Google Shape;4152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3" name="Google Shape;4153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4" name="Google Shape;4154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7" name="Google Shape;4157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8" name="Google Shape;4158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9" name="Google Shape;4159;p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p9"/>
          <p:cNvSpPr txBox="1">
            <a:spLocks noGrp="1"/>
          </p:cNvSpPr>
          <p:nvPr>
            <p:ph type="title"/>
          </p:nvPr>
        </p:nvSpPr>
        <p:spPr>
          <a:xfrm>
            <a:off x="457213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2" name="Google Shape;4162;p9"/>
          <p:cNvSpPr txBox="1">
            <a:spLocks noGrp="1"/>
          </p:cNvSpPr>
          <p:nvPr>
            <p:ph type="body" idx="1"/>
          </p:nvPr>
        </p:nvSpPr>
        <p:spPr>
          <a:xfrm>
            <a:off x="3575050" y="204794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63" name="Google Shape;4163;p9"/>
          <p:cNvSpPr txBox="1">
            <a:spLocks noGrp="1"/>
          </p:cNvSpPr>
          <p:nvPr>
            <p:ph type="body" idx="2"/>
          </p:nvPr>
        </p:nvSpPr>
        <p:spPr>
          <a:xfrm>
            <a:off x="457213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64" name="Google Shape;4164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5" name="Google Shape;4165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6" name="Google Shape;4166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Google Shape;4168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9" name="Google Shape;4169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0" name="Google Shape;4170;p10"/>
          <p:cNvSpPr txBox="1">
            <a:spLocks noGrp="1"/>
          </p:cNvSpPr>
          <p:nvPr>
            <p:ph type="body" idx="1"/>
          </p:nvPr>
        </p:nvSpPr>
        <p:spPr>
          <a:xfrm>
            <a:off x="1792288" y="4025509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71" name="Google Shape;4171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2" name="Google Shape;4172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3" name="Google Shape;4173;p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Google Shape;4112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13" name="Google Shape;4113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4" name="Google Shape;4114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5" name="Google Shape;4115;p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6" name="Google Shape;4116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moscow.rtrs.ru/go/?q=http://www.vesti.ru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hyperlink" Target="http://moscow.rtrs.ru/go/?q=http://www.muz-tv.ru" TargetMode="External"/><Relationship Id="rId3" Type="http://schemas.openxmlformats.org/officeDocument/2006/relationships/hyperlink" Target="http://moscow.rtrs.ru/go/?q=http://www.russia.tv" TargetMode="External"/><Relationship Id="rId21" Type="http://schemas.openxmlformats.org/officeDocument/2006/relationships/hyperlink" Target="http://moscow.rtrs.ru/go/?q=http://www.1tv.ru" TargetMode="Externa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hyperlink" Target="http://moscow.rtrs.ru/go/?q=http://www.ntv.ru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moscow.rtrs.ru/go/?q=http://www.otr-online.ru" TargetMode="External"/><Relationship Id="rId25" Type="http://schemas.openxmlformats.org/officeDocument/2006/relationships/hyperlink" Target="http://moscow.rtrs.ru/go/?q=http://www.ctc.ru" TargetMode="External"/><Relationship Id="rId33" Type="http://schemas.openxmlformats.org/officeDocument/2006/relationships/hyperlink" Target="http://moscow.rtrs.ru/go/?q=http://www.tvzvezda.ru" TargetMode="External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hyperlink" Target="http://moscow.rtrs.ru/go/?q=http://www.tv3.ru" TargetMode="External"/><Relationship Id="rId41" Type="http://schemas.openxmlformats.org/officeDocument/2006/relationships/hyperlink" Target="http://moscow.rtrs.ru/go/?q=http://www.ren-tv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moscow.rtrs.ru/go/?q=http://www.tvkultura.ru" TargetMode="Externa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hyperlink" Target="http://moscow.rtrs.ru/go/?q=http://tnt-online.ru" TargetMode="External"/><Relationship Id="rId40" Type="http://schemas.openxmlformats.org/officeDocument/2006/relationships/image" Target="../media/image21.png"/><Relationship Id="rId5" Type="http://schemas.openxmlformats.org/officeDocument/2006/relationships/hyperlink" Target="http://moscow.rtrs.ru/go/?q=http://matchtv.ru/" TargetMode="External"/><Relationship Id="rId15" Type="http://schemas.openxmlformats.org/officeDocument/2006/relationships/hyperlink" Target="http://moscow.rtrs.ru/go/?q=http://www.karusel-tv.ru" TargetMode="External"/><Relationship Id="rId23" Type="http://schemas.openxmlformats.org/officeDocument/2006/relationships/hyperlink" Target="http://moscow.rtrs.ru/go/?q=http://www.spastv.ru" TargetMode="Externa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hyperlink" Target="http://moscow.rtrs.ru/go/?q=http://www.tvc.ru" TargetMode="External"/><Relationship Id="rId31" Type="http://schemas.openxmlformats.org/officeDocument/2006/relationships/hyperlink" Target="http://moscow.rtrs.ru/go/?q=http://www.friday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moscow.rtrs.ru/go/?q=http://www.5-tv.ru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hyperlink" Target="http://moscow.rtrs.ru/go/?q=http://www.domashniy.ru" TargetMode="External"/><Relationship Id="rId30" Type="http://schemas.openxmlformats.org/officeDocument/2006/relationships/image" Target="../media/image16.png"/><Relationship Id="rId35" Type="http://schemas.openxmlformats.org/officeDocument/2006/relationships/hyperlink" Target="http://moscow.rtrs.ru/go/?q=http://www.mirtv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13"/>
          <p:cNvSpPr/>
          <p:nvPr/>
        </p:nvSpPr>
        <p:spPr>
          <a:xfrm>
            <a:off x="0" y="1"/>
            <a:ext cx="91440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2" name="Google Shape;4192;p13"/>
          <p:cNvSpPr txBox="1">
            <a:spLocks noGrp="1"/>
          </p:cNvSpPr>
          <p:nvPr>
            <p:ph type="ctrTitle"/>
          </p:nvPr>
        </p:nvSpPr>
        <p:spPr>
          <a:xfrm>
            <a:off x="0" y="11733"/>
            <a:ext cx="91440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1800" dirty="0">
                <a:latin typeface="Times New Roman" pitchFamily="18" charset="0"/>
              </a:rPr>
              <a:t>Департамент информатизации и связи Свердловской области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3" name="Google Shape;4193;p13"/>
          <p:cNvSpPr/>
          <p:nvPr/>
        </p:nvSpPr>
        <p:spPr>
          <a:xfrm>
            <a:off x="0" y="937015"/>
            <a:ext cx="9144000" cy="2358600"/>
          </a:xfrm>
          <a:prstGeom prst="rect">
            <a:avLst/>
          </a:prstGeom>
          <a:solidFill>
            <a:srgbClr val="255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4" name="Google Shape;4194;p13"/>
          <p:cNvSpPr/>
          <p:nvPr/>
        </p:nvSpPr>
        <p:spPr>
          <a:xfrm>
            <a:off x="0" y="937014"/>
            <a:ext cx="9144000" cy="23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75000"/>
              </a:lnSpc>
            </a:pPr>
            <a:r>
              <a:rPr lang="ru-RU" sz="40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 подготовке к переходу на цифровое телевещание и отключению аналогового телевещания на территории Свердловской </a:t>
            </a:r>
            <a:r>
              <a:rPr lang="ru-RU" sz="40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области</a:t>
            </a:r>
            <a:endParaRPr dirty="0"/>
          </a:p>
        </p:txBody>
      </p:sp>
      <p:sp>
        <p:nvSpPr>
          <p:cNvPr id="4195" name="Google Shape;4195;p13"/>
          <p:cNvSpPr/>
          <p:nvPr/>
        </p:nvSpPr>
        <p:spPr>
          <a:xfrm>
            <a:off x="142884" y="3545455"/>
            <a:ext cx="5372100" cy="1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информатизации 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связи Свердловской области</a:t>
            </a:r>
          </a:p>
          <a:p>
            <a:pPr>
              <a:lnSpc>
                <a:spcPct val="90000"/>
              </a:lnSpc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Гущин Юрий Валерьевич</a:t>
            </a:r>
          </a:p>
        </p:txBody>
      </p:sp>
      <p:sp>
        <p:nvSpPr>
          <p:cNvPr id="4197" name="Google Shape;4197;p13"/>
          <p:cNvSpPr/>
          <p:nvPr/>
        </p:nvSpPr>
        <p:spPr>
          <a:xfrm>
            <a:off x="3925888" y="2613239"/>
            <a:ext cx="22860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8" name="Google Shape;4198;p13" descr="Гербик.tif"/>
          <p:cNvSpPr/>
          <p:nvPr/>
        </p:nvSpPr>
        <p:spPr>
          <a:xfrm>
            <a:off x="0" y="-9298"/>
            <a:ext cx="1171500" cy="6966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22277"/>
              </p:ext>
            </p:extLst>
          </p:nvPr>
        </p:nvGraphicFramePr>
        <p:xfrm>
          <a:off x="6905624" y="4308706"/>
          <a:ext cx="2075505" cy="612315"/>
        </p:xfrm>
        <a:graphic>
          <a:graphicData uri="http://schemas.openxmlformats.org/drawingml/2006/table">
            <a:tbl>
              <a:tblPr/>
              <a:tblGrid>
                <a:gridCol w="2075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3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Екатеринбург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января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Рисунок 10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298"/>
            <a:ext cx="1171374" cy="696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6" name="Google Shape;4246;p19"/>
          <p:cNvSpPr txBox="1"/>
          <p:nvPr/>
        </p:nvSpPr>
        <p:spPr>
          <a:xfrm>
            <a:off x="0" y="0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Цифровое эфирное наземное телевизионное вещание (далее – ЦЭНТВ)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7" name="Google Shape;42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498" y="3330628"/>
            <a:ext cx="2115502" cy="13866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8" name="Google Shape;4248;p19"/>
          <p:cNvSpPr/>
          <p:nvPr/>
        </p:nvSpPr>
        <p:spPr>
          <a:xfrm>
            <a:off x="5621080" y="1054200"/>
            <a:ext cx="3523035" cy="4089251"/>
          </a:xfrm>
          <a:prstGeom prst="roundRect">
            <a:avLst>
              <a:gd name="adj" fmla="val 16667"/>
            </a:avLst>
          </a:prstGeom>
          <a:solidFill>
            <a:srgbClr val="DAE9F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9" name="Google Shape;4249;p19"/>
          <p:cNvSpPr/>
          <p:nvPr/>
        </p:nvSpPr>
        <p:spPr>
          <a:xfrm>
            <a:off x="5621080" y="1082351"/>
            <a:ext cx="3571036" cy="41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Актуализация</a:t>
            </a:r>
            <a:r>
              <a:rPr lang="ru-RU" sz="2400" b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2400" b="1" i="0" u="none" strike="noStrike" cap="none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лана </a:t>
            </a: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мероприятий </a:t>
            </a:r>
            <a:b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переходный период при подготовке к отключению аналогового вещания в Свердловской области утвержден Губернатором Свердловской области</a:t>
            </a:r>
            <a:b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Е.В. </a:t>
            </a:r>
            <a:r>
              <a:rPr lang="ru-RU" sz="2400" b="1" i="0" u="none" strike="noStrike" cap="none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Куйвашевым</a:t>
            </a: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24.09.2018</a:t>
            </a:r>
            <a:b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01-01-39/160</a:t>
            </a:r>
            <a:endParaRPr sz="2400" b="1" i="0" u="none" strike="noStrike" cap="none" dirty="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0" name="Google Shape;42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8644"/>
            <a:ext cx="5573079" cy="412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6" name="Google Shape;4256;p20"/>
          <p:cNvSpPr txBox="1"/>
          <p:nvPr/>
        </p:nvSpPr>
        <p:spPr>
          <a:xfrm>
            <a:off x="0" y="13981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Работа со средствами массовой информации </a:t>
            </a:r>
            <a:b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(далее – СМИ)</a:t>
            </a:r>
            <a:endParaRPr sz="3200" b="1" i="0" u="none" strike="noStrike" cap="none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7" name="Google Shape;4257;p20"/>
          <p:cNvSpPr txBox="1"/>
          <p:nvPr/>
        </p:nvSpPr>
        <p:spPr>
          <a:xfrm>
            <a:off x="249382" y="3786909"/>
            <a:ext cx="47937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8" name="Google Shape;42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4133"/>
            <a:ext cx="9144000" cy="4089368"/>
          </a:xfrm>
          <a:prstGeom prst="rect">
            <a:avLst/>
          </a:prstGeom>
          <a:noFill/>
          <a:ln>
            <a:noFill/>
          </a:ln>
        </p:spPr>
      </p:pic>
      <p:sp>
        <p:nvSpPr>
          <p:cNvPr id="4259" name="Google Shape;4259;p20"/>
          <p:cNvSpPr txBox="1"/>
          <p:nvPr/>
        </p:nvSpPr>
        <p:spPr>
          <a:xfrm>
            <a:off x="1" y="1068114"/>
            <a:ext cx="3485400" cy="4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</a:t>
            </a:r>
            <a:r>
              <a:rPr lang="ru-RU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</a:t>
            </a: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публикаций в газетах;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</a:t>
            </a:r>
            <a:r>
              <a:rPr lang="ru-RU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</a:t>
            </a: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материалов в эфире телекомпаний и радиостанций (ролики, репортажи, интервью),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</a:t>
            </a:r>
            <a:r>
              <a:rPr lang="ru-RU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 </a:t>
            </a:r>
            <a:r>
              <a:rPr lang="ru-RU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материалов на сайтах </a:t>
            </a:r>
            <a:r>
              <a:rPr lang="ru-RU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СМИ городов Свердловской области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5" name="Google Shape;42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504" y="611255"/>
            <a:ext cx="3021496" cy="4532246"/>
          </a:xfrm>
          <a:prstGeom prst="rect">
            <a:avLst/>
          </a:prstGeom>
          <a:noFill/>
          <a:ln>
            <a:noFill/>
          </a:ln>
        </p:spPr>
      </p:pic>
      <p:sp>
        <p:nvSpPr>
          <p:cNvPr id="4266" name="Google Shape;4266;p21"/>
          <p:cNvSpPr txBox="1"/>
          <p:nvPr/>
        </p:nvSpPr>
        <p:spPr>
          <a:xfrm>
            <a:off x="0" y="13981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Работа добровольческих (волонтерских) организаций </a:t>
            </a:r>
            <a:endParaRPr sz="3200" b="1" i="0" u="none" strike="noStrike" cap="none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7" name="Google Shape;42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7534"/>
            <a:ext cx="6122671" cy="341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3" name="Google Shape;4273;p2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284" y="1282974"/>
            <a:ext cx="4371123" cy="3853873"/>
          </a:xfrm>
          <a:prstGeom prst="rect">
            <a:avLst/>
          </a:prstGeom>
          <a:noFill/>
          <a:ln>
            <a:noFill/>
          </a:ln>
        </p:spPr>
      </p:pic>
      <p:sp>
        <p:nvSpPr>
          <p:cNvPr id="4274" name="Google Shape;4274;p22"/>
          <p:cNvSpPr txBox="1"/>
          <p:nvPr/>
        </p:nvSpPr>
        <p:spPr>
          <a:xfrm>
            <a:off x="-1" y="1390184"/>
            <a:ext cx="5274300" cy="37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600"/>
              <a:buFont typeface="Times New Roman"/>
              <a:buNone/>
            </a:pPr>
            <a:r>
              <a:rPr lang="ru-RU" sz="26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Свердловской области</a:t>
            </a:r>
            <a:br>
              <a:rPr lang="ru-RU" sz="26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17.10.2018 № 104-ОЗ</a:t>
            </a:r>
            <a:b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6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 внесении изменений в Закон Свердловской области</a:t>
            </a:r>
            <a:br>
              <a:rPr lang="ru-RU" sz="26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600" b="1" i="0" u="none" strike="noStrike" cap="none">
                <a:solidFill>
                  <a:srgbClr val="255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 оказании </a:t>
            </a:r>
            <a: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 социальной </a:t>
            </a:r>
            <a:r>
              <a:rPr lang="ru-RU" sz="2600" b="1" i="0" u="none" strike="noStrike" cap="none">
                <a:solidFill>
                  <a:srgbClr val="255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помощи, </a:t>
            </a:r>
            <a: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материальной </a:t>
            </a:r>
            <a:r>
              <a:rPr lang="ru-RU" sz="2600" b="1" i="0" u="none" strike="noStrike" cap="none">
                <a:solidFill>
                  <a:srgbClr val="255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помощи </a:t>
            </a:r>
            <a: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600" b="1" i="0" u="none" strike="noStrike" cap="none">
                <a:solidFill>
                  <a:srgbClr val="2559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предоставлении </a:t>
            </a:r>
            <a:r>
              <a:rPr lang="ru-RU" sz="2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социальных гарантий отдельным категориям граждан</a:t>
            </a:r>
            <a:r>
              <a:rPr lang="ru-RU" sz="26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Свердловской области»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5" name="Google Shape;4275;p22"/>
          <p:cNvSpPr txBox="1"/>
          <p:nvPr/>
        </p:nvSpPr>
        <p:spPr>
          <a:xfrm>
            <a:off x="0" y="-887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Адресная помощь социально незащищенным группам населения Свердловской области </a:t>
            </a:r>
            <a:endParaRPr sz="3200" b="1" i="0" u="none" strike="noStrike" cap="none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p14"/>
          <p:cNvSpPr txBox="1"/>
          <p:nvPr/>
        </p:nvSpPr>
        <p:spPr>
          <a:xfrm>
            <a:off x="0" y="-887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Поэтапное отключение аналогового вещания</a:t>
            </a:r>
            <a:b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 территории Российской Федерации</a:t>
            </a:r>
            <a:endParaRPr sz="3200" b="1" i="0" u="none" strike="noStrike" cap="none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5" name="Google Shape;42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74" y="1068114"/>
            <a:ext cx="7911547" cy="407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p14"/>
          <p:cNvSpPr txBox="1"/>
          <p:nvPr/>
        </p:nvSpPr>
        <p:spPr>
          <a:xfrm>
            <a:off x="0" y="-887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 ТЕЛЕКАНАЛОВ </a:t>
            </a:r>
            <a:br>
              <a:rPr lang="ru-RU" sz="3200" b="1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СВОБОДНОГО ДОСТУПА</a:t>
            </a:r>
            <a:endParaRPr lang="ru-RU" sz="3200" b="1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14" name="Picture 26" descr="Россия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065" y="1074199"/>
            <a:ext cx="1524000" cy="1047750"/>
          </a:xfrm>
          <a:prstGeom prst="rect">
            <a:avLst/>
          </a:prstGeom>
          <a:noFill/>
        </p:spPr>
      </p:pic>
      <p:pic>
        <p:nvPicPr>
          <p:cNvPr id="37915" name="Picture 27" descr="Матч ТВ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32" y="3870665"/>
            <a:ext cx="1581150" cy="1047750"/>
          </a:xfrm>
          <a:prstGeom prst="rect">
            <a:avLst/>
          </a:prstGeom>
          <a:noFill/>
        </p:spPr>
      </p:pic>
      <p:pic>
        <p:nvPicPr>
          <p:cNvPr id="37916" name="Picture 28" descr="НТВ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46554" y="3861786"/>
            <a:ext cx="1524000" cy="1047750"/>
          </a:xfrm>
          <a:prstGeom prst="rect">
            <a:avLst/>
          </a:prstGeom>
          <a:noFill/>
        </p:spPr>
      </p:pic>
      <p:pic>
        <p:nvPicPr>
          <p:cNvPr id="37917" name="Picture 29" descr="Петербург-5 канал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6578" y="2024108"/>
            <a:ext cx="1524000" cy="1047750"/>
          </a:xfrm>
          <a:prstGeom prst="rect">
            <a:avLst/>
          </a:prstGeom>
          <a:noFill/>
        </p:spPr>
      </p:pic>
      <p:pic>
        <p:nvPicPr>
          <p:cNvPr id="37918" name="Picture 30" descr="Россия К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90943" y="1722267"/>
            <a:ext cx="1524000" cy="1047750"/>
          </a:xfrm>
          <a:prstGeom prst="rect">
            <a:avLst/>
          </a:prstGeom>
          <a:noFill/>
        </p:spPr>
      </p:pic>
      <p:pic>
        <p:nvPicPr>
          <p:cNvPr id="37919" name="Picture 31" descr="Россия 24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920" y="1704513"/>
            <a:ext cx="1524000" cy="1047750"/>
          </a:xfrm>
          <a:prstGeom prst="rect">
            <a:avLst/>
          </a:prstGeom>
          <a:noFill/>
        </p:spPr>
      </p:pic>
      <p:pic>
        <p:nvPicPr>
          <p:cNvPr id="37920" name="Picture 32" descr="Карусель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13537" y="2086252"/>
            <a:ext cx="1524000" cy="1047750"/>
          </a:xfrm>
          <a:prstGeom prst="rect">
            <a:avLst/>
          </a:prstGeom>
          <a:noFill/>
        </p:spPr>
      </p:pic>
      <p:pic>
        <p:nvPicPr>
          <p:cNvPr id="37921" name="Picture 33" descr="Общественное телевидение России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70842" y="2769834"/>
            <a:ext cx="1524000" cy="1047750"/>
          </a:xfrm>
          <a:prstGeom prst="rect">
            <a:avLst/>
          </a:prstGeom>
          <a:noFill/>
        </p:spPr>
      </p:pic>
      <p:pic>
        <p:nvPicPr>
          <p:cNvPr id="37922" name="Picture 34" descr="ТВ Центр – Москва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8676" y="2778709"/>
            <a:ext cx="1524000" cy="1047750"/>
          </a:xfrm>
          <a:prstGeom prst="rect">
            <a:avLst/>
          </a:prstGeom>
          <a:noFill/>
        </p:spPr>
      </p:pic>
      <p:pic>
        <p:nvPicPr>
          <p:cNvPr id="37913" name="Picture 25" descr="Первый Канал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70032" y="982124"/>
            <a:ext cx="1524000" cy="1047750"/>
          </a:xfrm>
          <a:prstGeom prst="rect">
            <a:avLst/>
          </a:prstGeom>
          <a:noFill/>
        </p:spPr>
      </p:pic>
      <p:pic>
        <p:nvPicPr>
          <p:cNvPr id="37925" name="Picture 37" descr="СПАС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71426" y="3714750"/>
            <a:ext cx="1524000" cy="1428750"/>
          </a:xfrm>
          <a:prstGeom prst="rect">
            <a:avLst/>
          </a:prstGeom>
          <a:noFill/>
        </p:spPr>
      </p:pic>
      <p:pic>
        <p:nvPicPr>
          <p:cNvPr id="37926" name="Picture 38" descr="Первый развлекательный СТС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70990" y="3989218"/>
            <a:ext cx="1524000" cy="1047750"/>
          </a:xfrm>
          <a:prstGeom prst="rect">
            <a:avLst/>
          </a:prstGeom>
          <a:noFill/>
        </p:spPr>
      </p:pic>
      <p:pic>
        <p:nvPicPr>
          <p:cNvPr id="37927" name="Picture 39" descr="Домашний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285172" y="976544"/>
            <a:ext cx="1524000" cy="1524000"/>
          </a:xfrm>
          <a:prstGeom prst="rect">
            <a:avLst/>
          </a:prstGeom>
          <a:noFill/>
        </p:spPr>
      </p:pic>
      <p:pic>
        <p:nvPicPr>
          <p:cNvPr id="37928" name="Picture 40" descr="ТВ-3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255580" y="3098307"/>
            <a:ext cx="1524000" cy="1047750"/>
          </a:xfrm>
          <a:prstGeom prst="rect">
            <a:avLst/>
          </a:prstGeom>
          <a:noFill/>
        </p:spPr>
      </p:pic>
      <p:pic>
        <p:nvPicPr>
          <p:cNvPr id="37929" name="Picture 41" descr="Пятница">
            <a:hlinkClick r:id="rId3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220505" y="2015231"/>
            <a:ext cx="1524000" cy="1047750"/>
          </a:xfrm>
          <a:prstGeom prst="rect">
            <a:avLst/>
          </a:prstGeom>
          <a:noFill/>
        </p:spPr>
      </p:pic>
      <p:pic>
        <p:nvPicPr>
          <p:cNvPr id="37930" name="Picture 42" descr="ЗВЕЗДА">
            <a:hlinkClick r:id="rId33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657598" y="1020931"/>
            <a:ext cx="1524000" cy="1085850"/>
          </a:xfrm>
          <a:prstGeom prst="rect">
            <a:avLst/>
          </a:prstGeom>
          <a:noFill/>
        </p:spPr>
      </p:pic>
      <p:pic>
        <p:nvPicPr>
          <p:cNvPr id="37931" name="Picture 43" descr="МИР">
            <a:hlinkClick r:id="rId35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128769" y="2796467"/>
            <a:ext cx="1524000" cy="1047750"/>
          </a:xfrm>
          <a:prstGeom prst="rect">
            <a:avLst/>
          </a:prstGeom>
          <a:noFill/>
        </p:spPr>
      </p:pic>
      <p:pic>
        <p:nvPicPr>
          <p:cNvPr id="37932" name="Picture 44" descr="ТНТ">
            <a:hlinkClick r:id="rId37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559946" y="4095750"/>
            <a:ext cx="1524000" cy="1047750"/>
          </a:xfrm>
          <a:prstGeom prst="rect">
            <a:avLst/>
          </a:prstGeom>
          <a:noFill/>
        </p:spPr>
      </p:pic>
      <p:pic>
        <p:nvPicPr>
          <p:cNvPr id="37933" name="Picture 45" descr="Муз ТВ">
            <a:hlinkClick r:id="rId39"/>
          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421731" y="1083076"/>
            <a:ext cx="1524000" cy="1047750"/>
          </a:xfrm>
          <a:prstGeom prst="rect">
            <a:avLst/>
          </a:prstGeom>
          <a:noFill/>
        </p:spPr>
      </p:pic>
      <p:pic>
        <p:nvPicPr>
          <p:cNvPr id="37924" name="Picture 36" descr="РЕН ТВ">
            <a:hlinkClick r:id="rId41"/>
          </p:cNvPr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552425" y="3069116"/>
            <a:ext cx="1524000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p15"/>
          <p:cNvSpPr txBox="1"/>
          <p:nvPr/>
        </p:nvSpPr>
        <p:spPr>
          <a:xfrm>
            <a:off x="0" y="0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Организация </a:t>
            </a: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цифрового телевещания (далее – ЦЭНТВ) </a:t>
            </a: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 территории Свердловской области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2" name="Google Shape;42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4133"/>
            <a:ext cx="9144001" cy="4089368"/>
          </a:xfrm>
          <a:prstGeom prst="rect">
            <a:avLst/>
          </a:prstGeom>
          <a:noFill/>
          <a:ln>
            <a:noFill/>
          </a:ln>
        </p:spPr>
      </p:pic>
      <p:sp>
        <p:nvSpPr>
          <p:cNvPr id="4213" name="Google Shape;4213;p15"/>
          <p:cNvSpPr txBox="1"/>
          <p:nvPr/>
        </p:nvSpPr>
        <p:spPr>
          <a:xfrm>
            <a:off x="6241774" y="1054133"/>
            <a:ext cx="2902200" cy="44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None/>
            </a:pPr>
            <a:r>
              <a:rPr lang="ru-RU" sz="26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 объектов цифрового вещания.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600"/>
              <a:buFont typeface="Times New Roman"/>
              <a:buNone/>
            </a:pPr>
            <a:r>
              <a:rPr lang="ru-RU" sz="2600" b="0" i="0" u="none" strike="noStrike" cap="non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Охват –</a:t>
            </a:r>
            <a:r>
              <a:rPr lang="ru-RU" sz="26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98% жителей </a:t>
            </a:r>
            <a:r>
              <a:rPr lang="ru-RU" sz="2600" b="0" i="0" u="none" strike="noStrike" cap="non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Свердловской области</a:t>
            </a:r>
            <a:endParaRPr/>
          </a:p>
        </p:txBody>
      </p:sp>
      <p:pic>
        <p:nvPicPr>
          <p:cNvPr id="4214" name="Google Shape;42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9851" y="3098816"/>
            <a:ext cx="1534149" cy="9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0" name="Google Shape;4220;p16"/>
          <p:cNvGraphicFramePr/>
          <p:nvPr/>
        </p:nvGraphicFramePr>
        <p:xfrm>
          <a:off x="1" y="847989"/>
          <a:ext cx="2509750" cy="4490830"/>
        </p:xfrm>
        <a:graphic>
          <a:graphicData uri="http://schemas.openxmlformats.org/drawingml/2006/table">
            <a:tbl>
              <a:tblPr firstRow="1" firstCol="1" bandRow="1">
                <a:noFill/>
                <a:tableStyleId>{F9E95457-123F-42F7-BD29-C768FEC07E53}</a:tableStyleId>
              </a:tblPr>
              <a:tblGrid>
                <a:gridCol w="30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п/п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Муниципальное образование, кол-во населенных пунктов, шт.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Артинский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Ачитский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Бисертский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Верхнесалдинский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Волчанский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Гаринский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Горноуральский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Верхняя Пышма,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Верхотурский,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г. Нижний Тагил,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Ирбитское МО,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Карпинск,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Красноуфимск,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Махнёвское МО,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 Алапаевское,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221" name="Google Shape;4221;p16"/>
          <p:cNvGraphicFramePr/>
          <p:nvPr/>
        </p:nvGraphicFramePr>
        <p:xfrm>
          <a:off x="2515389" y="853330"/>
          <a:ext cx="2510575" cy="4490830"/>
        </p:xfrm>
        <a:graphic>
          <a:graphicData uri="http://schemas.openxmlformats.org/drawingml/2006/table">
            <a:tbl>
              <a:tblPr firstRow="1" firstCol="1" bandRow="1">
                <a:noFill/>
                <a:tableStyleId>{F9E95457-123F-42F7-BD29-C768FEC07E53}</a:tableStyleId>
              </a:tblPr>
              <a:tblGrid>
                <a:gridCol w="303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п/п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Муниципальное образование, кол-во населенных пунктов, шт.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 город Алапаевск,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Нижняя Салда,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Пелым,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Первоуральск,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Ревда,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 Староуткинск,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Ивдельский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Качканарский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Кировградский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Красноуфимский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Невьянский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Нижнетуринский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Новолялинский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Полевской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Пышминский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222" name="Google Shape;4222;p16"/>
          <p:cNvGraphicFramePr/>
          <p:nvPr/>
        </p:nvGraphicFramePr>
        <p:xfrm>
          <a:off x="5025959" y="854476"/>
          <a:ext cx="4118050" cy="4567982"/>
        </p:xfrm>
        <a:graphic>
          <a:graphicData uri="http://schemas.openxmlformats.org/drawingml/2006/table">
            <a:tbl>
              <a:tblPr firstRow="1" firstCol="1" bandRow="1">
                <a:noFill/>
                <a:tableStyleId>{F9E95457-123F-42F7-BD29-C768FEC07E53}</a:tableStyleId>
              </a:tblPr>
              <a:tblGrid>
                <a:gridCol w="38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7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п/п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Муниципальное образование,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кол-во населенных пунктов, шт.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Режевской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Североуральский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Сосьвинский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Сысертский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Тавдинский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Талицкий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Тугулымский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Шалинский ГО,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Байкаловский МР, Байкаловское сп,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Камышловский МР, Галкинское сп,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Камышловский МР, Зареченское сп,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Н.сергинский МР, Михайловское МО,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С-Туринский МР, Усть-Ницинское сп,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Таборинский МР, Унже-Павинское сельпо, </a:t>
                      </a:r>
                      <a:r>
                        <a:rPr lang="ru-RU" sz="150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50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7550" marR="17550" marT="850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223" name="Google Shape;4223;p16"/>
          <p:cNvSpPr txBox="1"/>
          <p:nvPr/>
        </p:nvSpPr>
        <p:spPr>
          <a:xfrm>
            <a:off x="0" y="0"/>
            <a:ext cx="91440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Территории Свердловской области вне зоны охвата </a:t>
            </a: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ЦЭНТВ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17"/>
          <p:cNvSpPr txBox="1"/>
          <p:nvPr/>
        </p:nvSpPr>
        <p:spPr>
          <a:xfrm>
            <a:off x="0" y="13981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Спутниковое телевидение для территорий, находящихся вне зоны </a:t>
            </a: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охвата ЦЭНТВ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0" name="Google Shape;42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8114"/>
            <a:ext cx="4947975" cy="407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1" name="Google Shape;42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6552" y="1391478"/>
            <a:ext cx="3867448" cy="35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18"/>
          <p:cNvSpPr txBox="1"/>
          <p:nvPr/>
        </p:nvSpPr>
        <p:spPr>
          <a:xfrm>
            <a:off x="0" y="-887"/>
            <a:ext cx="91440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Системы коллективного приема эфирного телевидения (далее – СКПТ)</a:t>
            </a:r>
            <a:endParaRPr sz="3200" b="1" i="0" u="none" strike="noStrike" cap="none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8" name="Google Shape;42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560" y="1092139"/>
            <a:ext cx="4909439" cy="4051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39" name="Google Shape;4239;p18"/>
          <p:cNvSpPr txBox="1"/>
          <p:nvPr/>
        </p:nvSpPr>
        <p:spPr>
          <a:xfrm>
            <a:off x="-1" y="1068114"/>
            <a:ext cx="5274300" cy="9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imes New Roman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СКПТ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антенна </a:t>
            </a: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дециметрового диапазона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общая для </a:t>
            </a: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многоквартирного жилого дома</a:t>
            </a:r>
            <a:endParaRPr/>
          </a:p>
        </p:txBody>
      </p:sp>
      <p:pic>
        <p:nvPicPr>
          <p:cNvPr id="4240" name="Google Shape;42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86" y="2211106"/>
            <a:ext cx="4127074" cy="293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18"/>
          <p:cNvSpPr txBox="1"/>
          <p:nvPr/>
        </p:nvSpPr>
        <p:spPr>
          <a:xfrm>
            <a:off x="0" y="-887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Стоимость перехода на цифровое вещание для </a:t>
            </a: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населения в зоне охвата ЦЭНТВ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9" name="Google Shape;4239;p18"/>
          <p:cNvSpPr txBox="1"/>
          <p:nvPr/>
        </p:nvSpPr>
        <p:spPr>
          <a:xfrm>
            <a:off x="346229" y="3997746"/>
            <a:ext cx="8123068" cy="9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5000"/>
              </a:lnSpc>
              <a:buClr>
                <a:schemeClr val="accent1"/>
              </a:buClr>
              <a:buSzPts val="2600"/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дециметровой антенны начинается от 300 рублей, цифровой приставки – от 700 рублей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114" y="963599"/>
            <a:ext cx="6871316" cy="296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18"/>
          <p:cNvSpPr txBox="1"/>
          <p:nvPr/>
        </p:nvSpPr>
        <p:spPr>
          <a:xfrm>
            <a:off x="0" y="-887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Стоимость спутникового телевидения для </a:t>
            </a:r>
            <a:r>
              <a:rPr lang="ru-RU" sz="3200" b="1" i="0" u="none" strike="noStrike" cap="none" dirty="0" smtClean="0">
                <a:solidFill>
                  <a:srgbClr val="36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населения вне зоны охвата ЦЭНТВ</a:t>
            </a:r>
            <a:endParaRPr sz="3200" b="1" i="0" u="none" strike="noStrike" cap="none" dirty="0">
              <a:solidFill>
                <a:srgbClr val="36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9" name="Google Shape;4239;p18"/>
          <p:cNvSpPr txBox="1"/>
          <p:nvPr/>
        </p:nvSpPr>
        <p:spPr>
          <a:xfrm>
            <a:off x="346229" y="3997746"/>
            <a:ext cx="8123068" cy="9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5000"/>
              </a:lnSpc>
              <a:buClr>
                <a:schemeClr val="accent1"/>
              </a:buClr>
              <a:buSzPts val="2600"/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жителе территорий вне охвата цифрового ТВ просмотр 20 телеканалов без абонентской платы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ÐÐ°ÑÑÐ¸Ð½ÐºÐ¸ Ð¿Ð¾ Ð·Ð°Ð¿ÑÐ¾ÑÑ ÑÐ¿ÑÑÐ½Ð¸ÐºÐ¾Ð²Ð¾Ðµ ÑÐµÐ»ÐµÐ²Ð¸Ð´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ÐÐ°ÑÑÐ¸Ð½ÐºÐ¸ Ð¿Ð¾ Ð·Ð°Ð¿ÑÐ¾ÑÑ ÑÐ¿ÑÑÐ½Ð¸ÐºÐ¾Ð²Ð¾Ðµ ÑÐµÐ»ÐµÐ²Ð¸Ð´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ÐÐ°ÑÑÐ¸Ð½ÐºÐ¸ Ð¿Ð¾ Ð·Ð°Ð¿ÑÐ¾ÑÑ ÑÐ¿ÑÑÐ½Ð¸ÐºÐ¾Ð²Ð¾Ðµ ÑÐµÐ»ÐµÐ²Ð¸Ð´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 descr="D:\Выступление на общественной палате 21.12.2018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94" y="1340184"/>
            <a:ext cx="3607993" cy="2370595"/>
          </a:xfrm>
          <a:prstGeom prst="rect">
            <a:avLst/>
          </a:prstGeom>
          <a:noFill/>
        </p:spPr>
      </p:pic>
      <p:sp>
        <p:nvSpPr>
          <p:cNvPr id="9" name="Google Shape;4239;p18"/>
          <p:cNvSpPr txBox="1"/>
          <p:nvPr/>
        </p:nvSpPr>
        <p:spPr>
          <a:xfrm>
            <a:off x="4285487" y="2066544"/>
            <a:ext cx="4290341" cy="1093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5000"/>
              </a:lnSpc>
              <a:buClr>
                <a:schemeClr val="accent1"/>
              </a:buClr>
              <a:buSzPts val="2600"/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комплекта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спутникового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телевидения от 6000 рублей</a:t>
            </a:r>
            <a:endParaRPr sz="2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00346ED5181489086FA3EE8118B9C" ma:contentTypeVersion="0" ma:contentTypeDescription="Создание документа." ma:contentTypeScope="" ma:versionID="3fcff0e1b47d47be725ba4d20bffc11a">
  <xsd:schema xmlns:xsd="http://www.w3.org/2001/XMLSchema" xmlns:xs="http://www.w3.org/2001/XMLSchema" xmlns:p="http://schemas.microsoft.com/office/2006/metadata/properties" xmlns:ns1="http://schemas.microsoft.com/sharepoint/v3" xmlns:ns2="bcb4b992-8298-4bb4-9783-7d1db5adba34" targetNamespace="http://schemas.microsoft.com/office/2006/metadata/properties" ma:root="true" ma:fieldsID="58bfd712b26106e3370d18c9d24c0557" ns1:_="" ns2:_="">
    <xsd:import namespace="http://schemas.microsoft.com/sharepoint/v3"/>
    <xsd:import namespace="bcb4b992-8298-4bb4-9783-7d1db5adba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Дата начала расписания" ma:description="&quot;Дата начала расписания&quot; — это столбец сайта, созданный средством публикации. Он используется для указания даты и времени первого отображения данной страницы для посетителей сайта." ma:internalName="PublishingStartDate">
      <xsd:simpleType>
        <xsd:restriction base="dms:Unknown"/>
      </xsd:simpleType>
    </xsd:element>
    <xsd:element name="PublishingExpirationDate" ma:index="12" nillable="true" ma:displayName="Дата окончания расписания" ma:description="&quot;Дата окончания расписания&quot; — это столбец сайта, созданный средством публикации. Он используется для указания даты и времени прекращения отображения данной страницы для посетителей сайта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b992-8298-4bb4-9783-7d1db5adba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b4b992-8298-4bb4-9783-7d1db5adba34">4WTMZHPRWD6T-193599797-52860</_dlc_DocId>
    <_dlc_DocIdUrl xmlns="bcb4b992-8298-4bb4-9783-7d1db5adba34">
      <Url>http://portal/dep/dis/_layouts/15/DocIdRedir.aspx?ID=4WTMZHPRWD6T-193599797-52860</Url>
      <Description>4WTMZHPRWD6T-193599797-52860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F1BAC8-D5D9-4EBB-8F0D-E22D49517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b4b992-8298-4bb4-9783-7d1db5adb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18CCB-0B73-4406-97CA-E7A015948DE4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cb4b992-8298-4bb4-9783-7d1db5adba34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502981-90E3-41A8-BA1E-3B2DB8FD01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8B0A68-B2F5-48AD-87EA-D2B429F7A5E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540</Words>
  <Application>Microsoft Office PowerPoint</Application>
  <PresentationFormat>Экран (16:9)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Департамент информатизации и связи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Правительство Свердловской области</dc:title>
  <dc:creator>Home</dc:creator>
  <cp:lastModifiedBy>Рябкова Юлия Николаевна</cp:lastModifiedBy>
  <cp:revision>13</cp:revision>
  <dcterms:modified xsi:type="dcterms:W3CDTF">2019-01-24T11:47:04Z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d95d9792-bad5-430f-bfd8-d4b4e4b4a309</vt:lpwstr>
  </property>
  <property fmtid="{D5CDD505-2E9C-101B-9397-08002B2CF9AE}" pid="3" name="ContentTypeId">
    <vt:lpwstr>0x01010061900346ED5181489086FA3EE8118B9C</vt:lpwstr>
  </property>
</Properties>
</file>