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diagrams/colors11.xml" ContentType="application/vnd.openxmlformats-officedocument.drawingml.diagramColors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32" r:id="rId3"/>
    <p:sldId id="281" r:id="rId4"/>
    <p:sldId id="322" r:id="rId5"/>
    <p:sldId id="297" r:id="rId6"/>
    <p:sldId id="288" r:id="rId7"/>
    <p:sldId id="280" r:id="rId8"/>
    <p:sldId id="303" r:id="rId9"/>
    <p:sldId id="300" r:id="rId10"/>
    <p:sldId id="301" r:id="rId11"/>
    <p:sldId id="285" r:id="rId12"/>
    <p:sldId id="299" r:id="rId13"/>
    <p:sldId id="265" r:id="rId14"/>
    <p:sldId id="320" r:id="rId15"/>
    <p:sldId id="321" r:id="rId16"/>
    <p:sldId id="289" r:id="rId17"/>
    <p:sldId id="318" r:id="rId18"/>
    <p:sldId id="267" r:id="rId19"/>
    <p:sldId id="328" r:id="rId20"/>
    <p:sldId id="327" r:id="rId21"/>
    <p:sldId id="278" r:id="rId22"/>
    <p:sldId id="260" r:id="rId23"/>
    <p:sldId id="292" r:id="rId24"/>
    <p:sldId id="291" r:id="rId25"/>
    <p:sldId id="293" r:id="rId26"/>
    <p:sldId id="294" r:id="rId27"/>
    <p:sldId id="277" r:id="rId28"/>
    <p:sldId id="326" r:id="rId29"/>
    <p:sldId id="305" r:id="rId30"/>
    <p:sldId id="309" r:id="rId31"/>
    <p:sldId id="310" r:id="rId32"/>
    <p:sldId id="308" r:id="rId33"/>
    <p:sldId id="306" r:id="rId34"/>
    <p:sldId id="311" r:id="rId35"/>
    <p:sldId id="312" r:id="rId36"/>
    <p:sldId id="287" r:id="rId37"/>
    <p:sldId id="298" r:id="rId38"/>
    <p:sldId id="313" r:id="rId39"/>
    <p:sldId id="286" r:id="rId40"/>
    <p:sldId id="295" r:id="rId41"/>
    <p:sldId id="314" r:id="rId42"/>
    <p:sldId id="296" r:id="rId43"/>
    <p:sldId id="315" r:id="rId44"/>
    <p:sldId id="316" r:id="rId45"/>
    <p:sldId id="317" r:id="rId46"/>
    <p:sldId id="329" r:id="rId47"/>
    <p:sldId id="330" r:id="rId48"/>
    <p:sldId id="331" r:id="rId49"/>
    <p:sldId id="266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4631E3"/>
    <a:srgbClr val="E2E232"/>
    <a:srgbClr val="00FFFF"/>
    <a:srgbClr val="FF9933"/>
    <a:srgbClr val="4918FC"/>
    <a:srgbClr val="FF3399"/>
    <a:srgbClr val="00FF00"/>
    <a:srgbClr val="FF0066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03" autoAdjust="0"/>
    <p:restoredTop sz="94660"/>
  </p:normalViewPr>
  <p:slideViewPr>
    <p:cSldViewPr>
      <p:cViewPr varScale="1">
        <p:scale>
          <a:sx n="100" d="100"/>
          <a:sy n="100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Лист1!$A$3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</c:dLbls>
          <c:cat>
            <c:strRef>
              <c:f>Лист1!$B$2:$D$2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133</c:v>
                </c:pt>
                <c:pt idx="1">
                  <c:v>134.5</c:v>
                </c:pt>
                <c:pt idx="2">
                  <c:v>148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</c:dLbls>
          <c:cat>
            <c:strRef>
              <c:f>Лист1!$B$2:$D$2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15.7</c:v>
                </c:pt>
                <c:pt idx="1">
                  <c:v>10.7</c:v>
                </c:pt>
                <c:pt idx="2">
                  <c:v>11.6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9900"/>
            </a:solidFill>
          </c:spPr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</c:dLbls>
          <c:cat>
            <c:strRef>
              <c:f>Лист1!$B$2:$D$2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151.69999999999999</c:v>
                </c:pt>
                <c:pt idx="1">
                  <c:v>155.1</c:v>
                </c:pt>
                <c:pt idx="2">
                  <c:v>161</c:v>
                </c:pt>
              </c:numCache>
            </c:numRef>
          </c:val>
        </c:ser>
        <c:shape val="box"/>
        <c:axId val="107609472"/>
        <c:axId val="107615744"/>
        <c:axId val="0"/>
      </c:bar3DChart>
      <c:catAx>
        <c:axId val="10760947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07615744"/>
        <c:crosses val="autoZero"/>
        <c:auto val="1"/>
        <c:lblAlgn val="ctr"/>
        <c:lblOffset val="100"/>
      </c:catAx>
      <c:valAx>
        <c:axId val="1076157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07609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701272138280011"/>
          <c:y val="0.3121481645780193"/>
          <c:w val="0.28394823957816084"/>
          <c:h val="0.15035155816790521"/>
        </c:manualLayout>
      </c:layout>
      <c:txPr>
        <a:bodyPr/>
        <a:lstStyle/>
        <a:p>
          <a:pPr>
            <a:defRPr sz="14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81844589137896262"/>
          <c:y val="0.10966588635880017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rgbClr val="4631E3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3809523809523812E-2"/>
                  <c:y val="-5.1401869158878497E-2"/>
                </c:manualLayout>
              </c:layout>
              <c:showVal val="1"/>
            </c:dLbl>
            <c:dLbl>
              <c:idx val="1"/>
              <c:layout>
                <c:manualLayout>
                  <c:x val="2.1164021164021166E-2"/>
                  <c:y val="-3.7383177570093948E-2"/>
                </c:manualLayout>
              </c:layout>
              <c:showVal val="1"/>
            </c:dLbl>
            <c:dLbl>
              <c:idx val="2"/>
              <c:layout>
                <c:manualLayout>
                  <c:x val="3.4391534391534383E-2"/>
                  <c:y val="-6.5420560747663559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2735</c:v>
                </c:pt>
                <c:pt idx="1">
                  <c:v>1900</c:v>
                </c:pt>
                <c:pt idx="2">
                  <c:v>2250</c:v>
                </c:pt>
              </c:numCache>
            </c:numRef>
          </c:val>
        </c:ser>
        <c:dLbls>
          <c:showVal val="1"/>
        </c:dLbls>
        <c:shape val="cylinder"/>
        <c:axId val="207504896"/>
        <c:axId val="207506432"/>
        <c:axId val="0"/>
      </c:bar3DChart>
      <c:catAx>
        <c:axId val="207504896"/>
        <c:scaling>
          <c:orientation val="minMax"/>
        </c:scaling>
        <c:axPos val="b"/>
        <c:numFmt formatCode="General" sourceLinked="1"/>
        <c:majorTickMark val="none"/>
        <c:tickLblPos val="nextTo"/>
        <c:crossAx val="207506432"/>
        <c:crosses val="autoZero"/>
        <c:auto val="1"/>
        <c:lblAlgn val="ctr"/>
        <c:lblOffset val="100"/>
      </c:catAx>
      <c:valAx>
        <c:axId val="207506432"/>
        <c:scaling>
          <c:orientation val="minMax"/>
        </c:scaling>
        <c:delete val="1"/>
        <c:axPos val="l"/>
        <c:numFmt formatCode="#,##0.0" sourceLinked="1"/>
        <c:tickLblPos val="nextTo"/>
        <c:crossAx val="207504896"/>
        <c:crosses val="autoZero"/>
        <c:crossBetween val="between"/>
      </c:valAx>
      <c:spPr>
        <a:effectLst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r>
              <a:rPr lang="ru-RU" sz="1800" b="0" baseline="0" dirty="0" smtClean="0">
                <a:latin typeface="Times New Roman" pitchFamily="18" charset="0"/>
                <a:cs typeface="Times New Roman" pitchFamily="18" charset="0"/>
              </a:rPr>
              <a:t>Расходы на</a:t>
            </a:r>
            <a:r>
              <a:rPr lang="en-US" sz="1800" b="0" baseline="0" dirty="0" smtClean="0">
                <a:latin typeface="Times New Roman" pitchFamily="18" charset="0"/>
                <a:cs typeface="Times New Roman" pitchFamily="18" charset="0"/>
              </a:rPr>
              <a:t> 2014</a:t>
            </a:r>
            <a:r>
              <a:rPr lang="ru-RU" sz="1800" b="0" baseline="0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c:rich>
      </c:tx>
      <c:layout>
        <c:manualLayout>
          <c:xMode val="edge"/>
          <c:yMode val="edge"/>
          <c:x val="9.5210586994382545E-3"/>
          <c:y val="2.479338842975217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2791718792160494E-4"/>
          <c:y val="0.19537059933623988"/>
          <c:w val="0.63947555620968388"/>
          <c:h val="0.771924253269999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Защита населения и территории от последствий чрезвычайных ситуаций природного и техногенного характера, гражданская оборона</c:v>
                </c:pt>
                <c:pt idx="1">
                  <c:v>Обеспечение пожарной безопасности</c:v>
                </c:pt>
                <c:pt idx="2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2010000</c:v>
                </c:pt>
                <c:pt idx="1">
                  <c:v>410000</c:v>
                </c:pt>
                <c:pt idx="2">
                  <c:v>315000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0563470454043755"/>
          <c:y val="9.7775753237456894E-2"/>
          <c:w val="0.37411607427576266"/>
          <c:h val="0.86794039174855253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82610869761969696"/>
          <c:y val="5.5611832304745694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rgbClr val="4631E3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3809523809523812E-2"/>
                  <c:y val="-5.1401869158878497E-2"/>
                </c:manualLayout>
              </c:layout>
              <c:showVal val="1"/>
            </c:dLbl>
            <c:dLbl>
              <c:idx val="1"/>
              <c:layout>
                <c:manualLayout>
                  <c:x val="2.1164021164021166E-2"/>
                  <c:y val="-3.7383177570093927E-2"/>
                </c:manualLayout>
              </c:layout>
              <c:showVal val="1"/>
            </c:dLbl>
            <c:dLbl>
              <c:idx val="2"/>
              <c:layout>
                <c:manualLayout>
                  <c:x val="3.4391534391534383E-2"/>
                  <c:y val="-6.5420560747663559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17143.599999999915</c:v>
                </c:pt>
                <c:pt idx="1">
                  <c:v>16655.400000000001</c:v>
                </c:pt>
                <c:pt idx="2">
                  <c:v>20075</c:v>
                </c:pt>
              </c:numCache>
            </c:numRef>
          </c:val>
        </c:ser>
        <c:dLbls>
          <c:showVal val="1"/>
        </c:dLbls>
        <c:shape val="cylinder"/>
        <c:axId val="207659392"/>
        <c:axId val="207660928"/>
        <c:axId val="0"/>
      </c:bar3DChart>
      <c:catAx>
        <c:axId val="207659392"/>
        <c:scaling>
          <c:orientation val="minMax"/>
        </c:scaling>
        <c:axPos val="b"/>
        <c:numFmt formatCode="General" sourceLinked="1"/>
        <c:majorTickMark val="none"/>
        <c:tickLblPos val="nextTo"/>
        <c:crossAx val="207660928"/>
        <c:crosses val="autoZero"/>
        <c:auto val="1"/>
        <c:lblAlgn val="ctr"/>
        <c:lblOffset val="100"/>
      </c:catAx>
      <c:valAx>
        <c:axId val="207660928"/>
        <c:scaling>
          <c:orientation val="minMax"/>
        </c:scaling>
        <c:delete val="1"/>
        <c:axPos val="l"/>
        <c:numFmt formatCode="#,##0.0" sourceLinked="1"/>
        <c:tickLblPos val="nextTo"/>
        <c:crossAx val="207659392"/>
        <c:crosses val="autoZero"/>
        <c:crossBetween val="between"/>
      </c:valAx>
      <c:spPr>
        <a:effectLst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r>
              <a:rPr lang="ru-RU" sz="1800" b="0" baseline="0" dirty="0" smtClean="0">
                <a:latin typeface="Times New Roman" pitchFamily="18" charset="0"/>
                <a:cs typeface="Times New Roman" pitchFamily="18" charset="0"/>
              </a:rPr>
              <a:t>Расходы на</a:t>
            </a:r>
            <a:r>
              <a:rPr lang="en-US" sz="1800" b="0" baseline="0" dirty="0" smtClean="0">
                <a:latin typeface="Times New Roman" pitchFamily="18" charset="0"/>
                <a:cs typeface="Times New Roman" pitchFamily="18" charset="0"/>
              </a:rPr>
              <a:t> 2014</a:t>
            </a:r>
            <a:r>
              <a:rPr lang="ru-RU" sz="1800" b="0" baseline="0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c:rich>
      </c:tx>
      <c:layout>
        <c:manualLayout>
          <c:xMode val="edge"/>
          <c:yMode val="edge"/>
          <c:x val="9.5210586994382545E-3"/>
          <c:y val="2.479338842975217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4495737619574481"/>
          <c:w val="0.63424227929453025"/>
          <c:h val="0.747130864840241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6315138469840804"/>
                  <c:y val="-0.18010249235374504"/>
                </c:manualLayout>
              </c:layout>
              <c:showPercent val="1"/>
            </c:dLbl>
            <c:showPercent val="1"/>
          </c:dLbls>
          <c:cat>
            <c:strRef>
              <c:f>Лист1!$A$2:$A$5</c:f>
              <c:strCache>
                <c:ptCount val="4"/>
                <c:pt idx="0">
                  <c:v>Транспорт</c:v>
                </c:pt>
                <c:pt idx="1">
                  <c:v>Дорожное хозяйство</c:v>
                </c:pt>
                <c:pt idx="2">
                  <c:v>Связь и информатика</c:v>
                </c:pt>
                <c:pt idx="3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10000000</c:v>
                </c:pt>
                <c:pt idx="1">
                  <c:v>3189000</c:v>
                </c:pt>
                <c:pt idx="2">
                  <c:v>107600</c:v>
                </c:pt>
                <c:pt idx="3">
                  <c:v>3847000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0491046679912674"/>
          <c:y val="0.22073111212338128"/>
          <c:w val="0.39353190080211936"/>
          <c:h val="0.71707099629075333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r>
              <a:rPr lang="ru-RU" sz="1800" b="0" i="0" baseline="0" dirty="0" smtClean="0">
                <a:latin typeface="Times New Roman" pitchFamily="18" charset="0"/>
                <a:cs typeface="Times New Roman" pitchFamily="18" charset="0"/>
              </a:rPr>
              <a:t>Расходы на</a:t>
            </a:r>
            <a:r>
              <a:rPr lang="en-US" sz="1800" b="0" i="0" baseline="0" dirty="0" smtClean="0">
                <a:latin typeface="Times New Roman" pitchFamily="18" charset="0"/>
                <a:cs typeface="Times New Roman" pitchFamily="18" charset="0"/>
              </a:rPr>
              <a:t> 2014</a:t>
            </a:r>
            <a:r>
              <a:rPr lang="ru-RU" sz="1800" b="0" i="0" baseline="0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7.6632143954978773E-3"/>
          <c:y val="8.6387652630377579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3687296097334033E-4"/>
          <c:y val="0.17423179540573971"/>
          <c:w val="0.6400732209875637"/>
          <c:h val="0.800193596668190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Percent val="1"/>
          </c:dLbls>
          <c:cat>
            <c:strRef>
              <c:f>Лист1!$A$2:$A$5</c:f>
              <c:strCache>
                <c:ptCount val="4"/>
                <c:pt idx="0">
                  <c:v>Жилищное хозяйство </c:v>
                </c:pt>
                <c:pt idx="1">
                  <c:v>Коммунальное хозяйство </c:v>
                </c:pt>
                <c:pt idx="2">
                  <c:v>Благоустройство </c:v>
                </c:pt>
                <c:pt idx="3">
                  <c:v>Другие вопросы в области жилищно -  коммунального хозяйства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6772.3</c:v>
                </c:pt>
                <c:pt idx="1">
                  <c:v>5017</c:v>
                </c:pt>
                <c:pt idx="2">
                  <c:v>6866.2</c:v>
                </c:pt>
                <c:pt idx="3">
                  <c:v>11137.6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0853752391120541"/>
          <c:y val="0.13021368252881441"/>
          <c:w val="0.3877664278451689"/>
          <c:h val="0.44434372356348018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77364300228601113"/>
          <c:y val="2.4813526216199741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rgbClr val="4631E3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3809523809523812E-2"/>
                  <c:y val="-5.1401869158878497E-2"/>
                </c:manualLayout>
              </c:layout>
              <c:showVal val="1"/>
            </c:dLbl>
            <c:dLbl>
              <c:idx val="1"/>
              <c:layout>
                <c:manualLayout>
                  <c:x val="2.1164021164021166E-2"/>
                  <c:y val="-3.7383177570093962E-2"/>
                </c:manualLayout>
              </c:layout>
              <c:showVal val="1"/>
            </c:dLbl>
            <c:dLbl>
              <c:idx val="2"/>
              <c:layout>
                <c:manualLayout>
                  <c:x val="3.4391534391534383E-2"/>
                  <c:y val="-6.5420560747663559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29793.1</c:v>
                </c:pt>
                <c:pt idx="1">
                  <c:v>28235</c:v>
                </c:pt>
                <c:pt idx="2">
                  <c:v>22035.4</c:v>
                </c:pt>
              </c:numCache>
            </c:numRef>
          </c:val>
        </c:ser>
        <c:dLbls>
          <c:showVal val="1"/>
        </c:dLbls>
        <c:shape val="cylinder"/>
        <c:axId val="207991168"/>
        <c:axId val="207992704"/>
        <c:axId val="0"/>
      </c:bar3DChart>
      <c:catAx>
        <c:axId val="207991168"/>
        <c:scaling>
          <c:orientation val="minMax"/>
        </c:scaling>
        <c:axPos val="b"/>
        <c:numFmt formatCode="General" sourceLinked="1"/>
        <c:majorTickMark val="none"/>
        <c:tickLblPos val="nextTo"/>
        <c:crossAx val="207992704"/>
        <c:crosses val="autoZero"/>
        <c:auto val="1"/>
        <c:lblAlgn val="ctr"/>
        <c:lblOffset val="100"/>
      </c:catAx>
      <c:valAx>
        <c:axId val="207992704"/>
        <c:scaling>
          <c:orientation val="minMax"/>
        </c:scaling>
        <c:delete val="1"/>
        <c:axPos val="l"/>
        <c:numFmt formatCode="#,##0.00" sourceLinked="1"/>
        <c:tickLblPos val="nextTo"/>
        <c:crossAx val="207991168"/>
        <c:crosses val="autoZero"/>
        <c:crossBetween val="between"/>
      </c:valAx>
      <c:spPr>
        <a:effectLst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76863743325188205"/>
          <c:y val="2.8584805277718658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rgbClr val="4631E3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3809523809523812E-2"/>
                  <c:y val="-5.1401869158878497E-2"/>
                </c:manualLayout>
              </c:layout>
              <c:showVal val="1"/>
            </c:dLbl>
            <c:dLbl>
              <c:idx val="1"/>
              <c:layout>
                <c:manualLayout>
                  <c:x val="2.1164021164021166E-2"/>
                  <c:y val="-3.7383177570093948E-2"/>
                </c:manualLayout>
              </c:layout>
              <c:showVal val="1"/>
            </c:dLbl>
            <c:dLbl>
              <c:idx val="2"/>
              <c:layout>
                <c:manualLayout>
                  <c:x val="3.4391534391534383E-2"/>
                  <c:y val="-6.5420560747663559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2031.3</c:v>
                </c:pt>
                <c:pt idx="1">
                  <c:v>4235.4000000000005</c:v>
                </c:pt>
                <c:pt idx="2">
                  <c:v>4550</c:v>
                </c:pt>
              </c:numCache>
            </c:numRef>
          </c:val>
        </c:ser>
        <c:dLbls>
          <c:showVal val="1"/>
        </c:dLbls>
        <c:shape val="cylinder"/>
        <c:axId val="208318848"/>
        <c:axId val="208320384"/>
        <c:axId val="0"/>
      </c:bar3DChart>
      <c:catAx>
        <c:axId val="208318848"/>
        <c:scaling>
          <c:orientation val="minMax"/>
        </c:scaling>
        <c:axPos val="b"/>
        <c:numFmt formatCode="General" sourceLinked="1"/>
        <c:majorTickMark val="none"/>
        <c:tickLblPos val="nextTo"/>
        <c:crossAx val="208320384"/>
        <c:crosses val="autoZero"/>
        <c:auto val="1"/>
        <c:lblAlgn val="ctr"/>
        <c:lblOffset val="100"/>
      </c:catAx>
      <c:valAx>
        <c:axId val="208320384"/>
        <c:scaling>
          <c:orientation val="minMax"/>
        </c:scaling>
        <c:delete val="1"/>
        <c:axPos val="l"/>
        <c:numFmt formatCode="#,##0.0" sourceLinked="1"/>
        <c:tickLblPos val="nextTo"/>
        <c:crossAx val="208318848"/>
        <c:crosses val="autoZero"/>
        <c:crossBetween val="between"/>
      </c:valAx>
      <c:spPr>
        <a:effectLst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r>
              <a:rPr lang="ru-RU" sz="1800" b="0" baseline="0" dirty="0" smtClean="0">
                <a:latin typeface="Times New Roman" pitchFamily="18" charset="0"/>
                <a:cs typeface="Times New Roman" pitchFamily="18" charset="0"/>
              </a:rPr>
              <a:t>Расходы на</a:t>
            </a:r>
            <a:r>
              <a:rPr lang="en-US" sz="1800" b="0" baseline="0" dirty="0" smtClean="0">
                <a:latin typeface="Times New Roman" pitchFamily="18" charset="0"/>
                <a:cs typeface="Times New Roman" pitchFamily="18" charset="0"/>
              </a:rPr>
              <a:t> 2014</a:t>
            </a:r>
            <a:r>
              <a:rPr lang="ru-RU" sz="1800" b="0" baseline="0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c:rich>
      </c:tx>
      <c:layout>
        <c:manualLayout>
          <c:xMode val="edge"/>
          <c:yMode val="edge"/>
          <c:x val="9.5210586994382545E-3"/>
          <c:y val="2.479338842975217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7390536463316054E-3"/>
          <c:y val="0.24495737619574481"/>
          <c:w val="0.59596107145485322"/>
          <c:h val="0.722337476410493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1.277933132190252E-2"/>
                  <c:y val="-0.42468991995835392"/>
                </c:manualLayout>
              </c:layout>
              <c:showPercent val="1"/>
            </c:dLbl>
            <c:showPercent val="1"/>
          </c:dLbls>
          <c:cat>
            <c:strRef>
              <c:f>Лист1!$A$2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2031300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6917126597493051"/>
          <c:y val="0.36920609097416562"/>
          <c:w val="0.42148293963254846"/>
          <c:h val="0.24656731958092123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84909720336682293"/>
          <c:y val="2.8584805277718658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rgbClr val="4631E3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3809523809523812E-2"/>
                  <c:y val="-5.1401869158878497E-2"/>
                </c:manualLayout>
              </c:layout>
              <c:showVal val="1"/>
            </c:dLbl>
            <c:dLbl>
              <c:idx val="1"/>
              <c:layout>
                <c:manualLayout>
                  <c:x val="2.1164021164021166E-2"/>
                  <c:y val="-3.7383177570093962E-2"/>
                </c:manualLayout>
              </c:layout>
              <c:showVal val="1"/>
            </c:dLbl>
            <c:dLbl>
              <c:idx val="2"/>
              <c:layout>
                <c:manualLayout>
                  <c:x val="3.4391534391534383E-2"/>
                  <c:y val="-6.5420560747663559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155531.6</c:v>
                </c:pt>
                <c:pt idx="1">
                  <c:v>163296.4</c:v>
                </c:pt>
                <c:pt idx="2">
                  <c:v>177044.2</c:v>
                </c:pt>
              </c:numCache>
            </c:numRef>
          </c:val>
        </c:ser>
        <c:dLbls>
          <c:showVal val="1"/>
        </c:dLbls>
        <c:shape val="cylinder"/>
        <c:axId val="212957440"/>
        <c:axId val="212971520"/>
        <c:axId val="0"/>
      </c:bar3DChart>
      <c:catAx>
        <c:axId val="212957440"/>
        <c:scaling>
          <c:orientation val="minMax"/>
        </c:scaling>
        <c:axPos val="b"/>
        <c:numFmt formatCode="General" sourceLinked="1"/>
        <c:majorTickMark val="none"/>
        <c:tickLblPos val="nextTo"/>
        <c:crossAx val="212971520"/>
        <c:crosses val="autoZero"/>
        <c:auto val="1"/>
        <c:lblAlgn val="ctr"/>
        <c:lblOffset val="100"/>
      </c:catAx>
      <c:valAx>
        <c:axId val="212971520"/>
        <c:scaling>
          <c:orientation val="minMax"/>
        </c:scaling>
        <c:delete val="1"/>
        <c:axPos val="l"/>
        <c:numFmt formatCode="#,##0.0" sourceLinked="1"/>
        <c:tickLblPos val="nextTo"/>
        <c:crossAx val="212957440"/>
        <c:crosses val="autoZero"/>
        <c:crossBetween val="between"/>
      </c:valAx>
      <c:spPr>
        <a:effectLst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Расходы на</a:t>
            </a:r>
            <a:r>
              <a:rPr lang="en-US" sz="2000"/>
              <a:t> 2014</a:t>
            </a:r>
            <a:r>
              <a:rPr lang="ru-RU" sz="2000"/>
              <a:t> год</a:t>
            </a:r>
          </a:p>
        </c:rich>
      </c:tx>
      <c:layout>
        <c:manualLayout>
          <c:xMode val="edge"/>
          <c:yMode val="edge"/>
          <c:x val="1.7527470083188824E-4"/>
          <c:y val="9.068485625343375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4495737619574481"/>
          <c:w val="0.61434248289057614"/>
          <c:h val="0.747130864840241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Дошкольное образование</c:v>
                </c:pt>
                <c:pt idx="1">
                  <c:v>Молодежная политика и оздоровление детей</c:v>
                </c:pt>
                <c:pt idx="2">
                  <c:v>Другие вопросы в области образования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62212</c:v>
                </c:pt>
                <c:pt idx="1">
                  <c:v>7281.8</c:v>
                </c:pt>
                <c:pt idx="2">
                  <c:v>10103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59945649272654433"/>
          <c:y val="4.4358481352621736E-2"/>
          <c:w val="0.35508180636299075"/>
          <c:h val="0.51872388885273557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0"/>
      <c:rotY val="180"/>
      <c:rAngAx val="1"/>
    </c:view3D>
    <c:plotArea>
      <c:layout>
        <c:manualLayout>
          <c:layoutTarget val="inner"/>
          <c:xMode val="edge"/>
          <c:yMode val="edge"/>
          <c:x val="1.3601541994750686E-2"/>
          <c:y val="0"/>
          <c:w val="0.9541667742351878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accent3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00FFFF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148668</c:v>
                </c:pt>
                <c:pt idx="1">
                  <c:v>151734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84909720336682304"/>
          <c:y val="5.5611832304745694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rgbClr val="4631E3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3809523809523812E-2"/>
                  <c:y val="-5.1401869158878497E-2"/>
                </c:manualLayout>
              </c:layout>
              <c:showVal val="1"/>
            </c:dLbl>
            <c:dLbl>
              <c:idx val="1"/>
              <c:layout>
                <c:manualLayout>
                  <c:x val="2.1164021164021166E-2"/>
                  <c:y val="-3.7383177570093976E-2"/>
                </c:manualLayout>
              </c:layout>
              <c:showVal val="1"/>
            </c:dLbl>
            <c:dLbl>
              <c:idx val="2"/>
              <c:layout>
                <c:manualLayout>
                  <c:x val="3.4391534391534383E-2"/>
                  <c:y val="-6.5420560747663559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35887</c:v>
                </c:pt>
                <c:pt idx="1">
                  <c:v>18608.2</c:v>
                </c:pt>
                <c:pt idx="2">
                  <c:v>18943.599999999915</c:v>
                </c:pt>
              </c:numCache>
            </c:numRef>
          </c:val>
        </c:ser>
        <c:dLbls>
          <c:showVal val="1"/>
        </c:dLbls>
        <c:shape val="cylinder"/>
        <c:axId val="223209344"/>
        <c:axId val="223210880"/>
        <c:axId val="0"/>
      </c:bar3DChart>
      <c:catAx>
        <c:axId val="223209344"/>
        <c:scaling>
          <c:orientation val="minMax"/>
        </c:scaling>
        <c:axPos val="b"/>
        <c:numFmt formatCode="General" sourceLinked="1"/>
        <c:majorTickMark val="none"/>
        <c:tickLblPos val="nextTo"/>
        <c:crossAx val="223210880"/>
        <c:crosses val="autoZero"/>
        <c:auto val="1"/>
        <c:lblAlgn val="ctr"/>
        <c:lblOffset val="100"/>
      </c:catAx>
      <c:valAx>
        <c:axId val="223210880"/>
        <c:scaling>
          <c:orientation val="minMax"/>
        </c:scaling>
        <c:delete val="1"/>
        <c:axPos val="l"/>
        <c:numFmt formatCode="#,##0.0" sourceLinked="1"/>
        <c:tickLblPos val="nextTo"/>
        <c:crossAx val="223209344"/>
        <c:crosses val="autoZero"/>
        <c:crossBetween val="between"/>
      </c:valAx>
      <c:spPr>
        <a:effectLst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r>
              <a:rPr lang="ru-RU" sz="1800" b="0" baseline="0" dirty="0" smtClean="0">
                <a:latin typeface="Times New Roman" pitchFamily="18" charset="0"/>
                <a:cs typeface="Times New Roman" pitchFamily="18" charset="0"/>
              </a:rPr>
              <a:t>Расходы на</a:t>
            </a:r>
            <a:r>
              <a:rPr lang="en-US" sz="1800" b="0" baseline="0" dirty="0" smtClean="0">
                <a:latin typeface="Times New Roman" pitchFamily="18" charset="0"/>
                <a:cs typeface="Times New Roman" pitchFamily="18" charset="0"/>
              </a:rPr>
              <a:t> 2014</a:t>
            </a:r>
            <a:r>
              <a:rPr lang="ru-RU" sz="1800" b="0" baseline="0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c:rich>
      </c:tx>
      <c:layout>
        <c:manualLayout>
          <c:xMode val="edge"/>
          <c:yMode val="edge"/>
          <c:x val="9.5210586994382545E-3"/>
          <c:y val="4.958677685950450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2429621917095074"/>
          <c:w val="0.79950204822528037"/>
          <c:h val="0.74299863343528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8.0070890671376568E-3"/>
                  <c:y val="-0.44741719268562502"/>
                </c:manualLayout>
              </c:layout>
              <c:showPercent val="1"/>
            </c:dLbl>
            <c:showPercent val="1"/>
          </c:dLbls>
          <c:cat>
            <c:strRef>
              <c:f>Лист1!$A$2</c:f>
              <c:strCache>
                <c:ptCount val="1"/>
                <c:pt idx="0">
                  <c:v>Культура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35887000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6162383004011613"/>
          <c:y val="0.14795405739571821"/>
          <c:w val="0.22828555969977438"/>
          <c:h val="0.12295535888592439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76024476107153272"/>
          <c:y val="0.16822443737086151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rgbClr val="4631E3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3809523809523812E-2"/>
                  <c:y val="-5.1401869158878497E-2"/>
                </c:manualLayout>
              </c:layout>
              <c:showVal val="1"/>
            </c:dLbl>
            <c:dLbl>
              <c:idx val="1"/>
              <c:layout>
                <c:manualLayout>
                  <c:x val="2.1164021164021166E-2"/>
                  <c:y val="-3.7383177570093851E-2"/>
                </c:manualLayout>
              </c:layout>
              <c:showVal val="1"/>
            </c:dLbl>
            <c:dLbl>
              <c:idx val="2"/>
              <c:layout>
                <c:manualLayout>
                  <c:x val="3.4391534391534383E-2"/>
                  <c:y val="-6.5420560747663559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35887</c:v>
                </c:pt>
                <c:pt idx="1">
                  <c:v>18608.2</c:v>
                </c:pt>
                <c:pt idx="2">
                  <c:v>18943.638999999996</c:v>
                </c:pt>
              </c:numCache>
            </c:numRef>
          </c:val>
        </c:ser>
        <c:dLbls>
          <c:showVal val="1"/>
        </c:dLbls>
        <c:shape val="cylinder"/>
        <c:axId val="223490048"/>
        <c:axId val="223491584"/>
        <c:axId val="0"/>
      </c:bar3DChart>
      <c:catAx>
        <c:axId val="223490048"/>
        <c:scaling>
          <c:orientation val="minMax"/>
        </c:scaling>
        <c:axPos val="b"/>
        <c:numFmt formatCode="General" sourceLinked="1"/>
        <c:majorTickMark val="none"/>
        <c:tickLblPos val="nextTo"/>
        <c:crossAx val="223491584"/>
        <c:crosses val="autoZero"/>
        <c:auto val="1"/>
        <c:lblAlgn val="ctr"/>
        <c:lblOffset val="100"/>
      </c:catAx>
      <c:valAx>
        <c:axId val="223491584"/>
        <c:scaling>
          <c:orientation val="minMax"/>
        </c:scaling>
        <c:delete val="1"/>
        <c:axPos val="l"/>
        <c:numFmt formatCode="#,##0.0" sourceLinked="1"/>
        <c:tickLblPos val="nextTo"/>
        <c:crossAx val="223490048"/>
        <c:crosses val="autoZero"/>
        <c:crossBetween val="between"/>
      </c:valAx>
      <c:spPr>
        <a:effectLst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80312019187256756"/>
          <c:y val="0.16371994041285437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rgbClr val="4631E3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3809523809523812E-2"/>
                  <c:y val="-5.1401869158878497E-2"/>
                </c:manualLayout>
              </c:layout>
              <c:showVal val="1"/>
            </c:dLbl>
            <c:dLbl>
              <c:idx val="1"/>
              <c:layout>
                <c:manualLayout>
                  <c:x val="2.1164021164021166E-2"/>
                  <c:y val="-3.7383177570093989E-2"/>
                </c:manualLayout>
              </c:layout>
              <c:showVal val="1"/>
            </c:dLbl>
            <c:dLbl>
              <c:idx val="2"/>
              <c:layout>
                <c:manualLayout>
                  <c:x val="3.4391534391534383E-2"/>
                  <c:y val="-6.5420560747663559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255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shape val="cylinder"/>
        <c:axId val="147971072"/>
        <c:axId val="147976960"/>
        <c:axId val="0"/>
      </c:bar3DChart>
      <c:catAx>
        <c:axId val="147971072"/>
        <c:scaling>
          <c:orientation val="minMax"/>
        </c:scaling>
        <c:axPos val="b"/>
        <c:numFmt formatCode="General" sourceLinked="1"/>
        <c:majorTickMark val="none"/>
        <c:tickLblPos val="nextTo"/>
        <c:crossAx val="147976960"/>
        <c:crosses val="autoZero"/>
        <c:auto val="1"/>
        <c:lblAlgn val="ctr"/>
        <c:lblOffset val="100"/>
      </c:catAx>
      <c:valAx>
        <c:axId val="147976960"/>
        <c:scaling>
          <c:orientation val="minMax"/>
        </c:scaling>
        <c:delete val="1"/>
        <c:axPos val="l"/>
        <c:numFmt formatCode="#,##0.0" sourceLinked="1"/>
        <c:tickLblPos val="nextTo"/>
        <c:crossAx val="147971072"/>
        <c:crosses val="autoZero"/>
        <c:crossBetween val="between"/>
      </c:valAx>
      <c:spPr>
        <a:effectLst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r>
              <a:rPr lang="ru-RU" sz="1800" b="0" baseline="0" dirty="0" smtClean="0">
                <a:latin typeface="Times New Roman" pitchFamily="18" charset="0"/>
                <a:cs typeface="Times New Roman" pitchFamily="18" charset="0"/>
              </a:rPr>
              <a:t>Расходы на</a:t>
            </a:r>
            <a:r>
              <a:rPr lang="en-US" sz="1800" b="0" baseline="0" dirty="0" smtClean="0">
                <a:latin typeface="Times New Roman" pitchFamily="18" charset="0"/>
                <a:cs typeface="Times New Roman" pitchFamily="18" charset="0"/>
              </a:rPr>
              <a:t> 2014</a:t>
            </a:r>
            <a:r>
              <a:rPr lang="ru-RU" sz="1800" b="0" baseline="0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c:rich>
      </c:tx>
      <c:layout>
        <c:manualLayout>
          <c:xMode val="edge"/>
          <c:yMode val="edge"/>
          <c:x val="9.5210586994382545E-3"/>
          <c:y val="2.479338842975217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4495737619574481"/>
          <c:w val="0.69513994161944714"/>
          <c:h val="0.747130864840241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5.6225623666200601E-3"/>
                  <c:y val="-0.42262380425587476"/>
                </c:manualLayout>
              </c:layout>
              <c:showPercent val="1"/>
            </c:dLbl>
            <c:showPercent val="1"/>
          </c:dLbls>
          <c:cat>
            <c:strRef>
              <c:f>Лист1!$A$2</c:f>
              <c:strCache>
                <c:ptCount val="1"/>
                <c:pt idx="0">
                  <c:v>Другие вопросы в области здравоохранения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255000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1318149483650988"/>
          <c:y val="2.0866467104835033E-2"/>
          <c:w val="0.47747271077096798"/>
          <c:h val="0.24903136591397149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83760295049325761"/>
          <c:y val="2.8584805277718658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rgbClr val="4631E3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3809523809523812E-2"/>
                  <c:y val="-5.1401869158878497E-2"/>
                </c:manualLayout>
              </c:layout>
              <c:showVal val="1"/>
            </c:dLbl>
            <c:dLbl>
              <c:idx val="1"/>
              <c:layout>
                <c:manualLayout>
                  <c:x val="2.1164021164021166E-2"/>
                  <c:y val="-3.7383177570093899E-2"/>
                </c:manualLayout>
              </c:layout>
              <c:showVal val="1"/>
            </c:dLbl>
            <c:dLbl>
              <c:idx val="2"/>
              <c:layout>
                <c:manualLayout>
                  <c:x val="3.4391534391534383E-2"/>
                  <c:y val="-6.5420560747663559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32838</c:v>
                </c:pt>
                <c:pt idx="1">
                  <c:v>34392.300000000003</c:v>
                </c:pt>
                <c:pt idx="2">
                  <c:v>36356</c:v>
                </c:pt>
              </c:numCache>
            </c:numRef>
          </c:val>
        </c:ser>
        <c:dLbls>
          <c:showVal val="1"/>
        </c:dLbls>
        <c:shape val="cylinder"/>
        <c:axId val="148608128"/>
        <c:axId val="148609664"/>
        <c:axId val="0"/>
      </c:bar3DChart>
      <c:catAx>
        <c:axId val="148608128"/>
        <c:scaling>
          <c:orientation val="minMax"/>
        </c:scaling>
        <c:axPos val="b"/>
        <c:numFmt formatCode="General" sourceLinked="1"/>
        <c:majorTickMark val="none"/>
        <c:tickLblPos val="nextTo"/>
        <c:crossAx val="148609664"/>
        <c:crosses val="autoZero"/>
        <c:auto val="1"/>
        <c:lblAlgn val="ctr"/>
        <c:lblOffset val="100"/>
      </c:catAx>
      <c:valAx>
        <c:axId val="148609664"/>
        <c:scaling>
          <c:orientation val="minMax"/>
        </c:scaling>
        <c:delete val="1"/>
        <c:axPos val="l"/>
        <c:numFmt formatCode="#,##0.0" sourceLinked="1"/>
        <c:tickLblPos val="nextTo"/>
        <c:crossAx val="148608128"/>
        <c:crosses val="autoZero"/>
        <c:crossBetween val="between"/>
      </c:valAx>
      <c:spPr>
        <a:effectLst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r>
              <a:rPr lang="ru-RU" sz="1800" b="0" i="0" baseline="0" dirty="0" smtClean="0">
                <a:latin typeface="Times New Roman" pitchFamily="18" charset="0"/>
                <a:cs typeface="Times New Roman" pitchFamily="18" charset="0"/>
              </a:rPr>
              <a:t>Расходы на</a:t>
            </a:r>
            <a:r>
              <a:rPr lang="en-US" sz="1800" b="0" i="0" baseline="0" dirty="0" smtClean="0">
                <a:latin typeface="Times New Roman" pitchFamily="18" charset="0"/>
                <a:cs typeface="Times New Roman" pitchFamily="18" charset="0"/>
              </a:rPr>
              <a:t> 2014</a:t>
            </a:r>
            <a:r>
              <a:rPr lang="ru-RU" sz="1800" b="0" i="0" baseline="0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1.5576323987538887E-4"/>
          <c:y val="9.917355371900825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279508036702024"/>
          <c:w val="0.68521978561091057"/>
          <c:h val="0.772049196329803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1.2160509726003929E-2"/>
                  <c:y val="-0.34927669681785867"/>
                </c:manualLayout>
              </c:layout>
              <c:showPercent val="1"/>
            </c:dLbl>
            <c:showPercent val="1"/>
          </c:dLbls>
          <c:cat>
            <c:strRef>
              <c:f>Лист1!$A$2:$A$4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</c:v>
                </c:pt>
                <c:pt idx="2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1877</c:v>
                </c:pt>
                <c:pt idx="1">
                  <c:v>29308.1</c:v>
                </c:pt>
                <c:pt idx="2">
                  <c:v>1652.9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0687308362155823"/>
          <c:y val="4.6371445304873936E-2"/>
          <c:w val="0.3837811219859214"/>
          <c:h val="0.39475694670397632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r>
              <a:rPr lang="ru-RU" sz="1800" b="0" baseline="0" dirty="0" smtClean="0">
                <a:latin typeface="Times New Roman" pitchFamily="18" charset="0"/>
                <a:cs typeface="Times New Roman" pitchFamily="18" charset="0"/>
              </a:rPr>
              <a:t>Расходы на</a:t>
            </a:r>
            <a:r>
              <a:rPr lang="en-US" sz="1800" b="0" baseline="0" dirty="0" smtClean="0">
                <a:latin typeface="Times New Roman" pitchFamily="18" charset="0"/>
                <a:cs typeface="Times New Roman" pitchFamily="18" charset="0"/>
              </a:rPr>
              <a:t> 2014</a:t>
            </a:r>
            <a:r>
              <a:rPr lang="ru-RU" sz="1800" b="0" baseline="0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c:rich>
      </c:tx>
      <c:layout>
        <c:manualLayout>
          <c:xMode val="edge"/>
          <c:yMode val="edge"/>
          <c:x val="0.21322475716176537"/>
          <c:y val="0.10071731418188111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279508036702024"/>
          <c:w val="0.65883349277602199"/>
          <c:h val="0.763003514023559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4"/>
          </c:dPt>
          <c:dLbls>
            <c:dLbl>
              <c:idx val="0"/>
              <c:layout>
                <c:manualLayout>
                  <c:x val="2.3339343096131682E-3"/>
                  <c:y val="-0.47530975466909631"/>
                </c:manualLayout>
              </c:layout>
              <c:showPercent val="1"/>
            </c:dLbl>
            <c:showPercent val="1"/>
          </c:dLbls>
          <c:cat>
            <c:strRef>
              <c:f>Лист1!$A$2</c:f>
              <c:strCache>
                <c:ptCount val="1"/>
                <c:pt idx="0">
                  <c:v>Физическая культура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2461300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47838683626085343"/>
          <c:y val="0.22702301635372502"/>
          <c:w val="0.29796644009242512"/>
          <c:h val="0.12295535888592439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79354164781126457"/>
          <c:y val="0.10516138185429524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rgbClr val="4631E3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3809523809523812E-2"/>
                  <c:y val="-5.1401869158878497E-2"/>
                </c:manualLayout>
              </c:layout>
              <c:showVal val="1"/>
            </c:dLbl>
            <c:dLbl>
              <c:idx val="1"/>
              <c:layout>
                <c:manualLayout>
                  <c:x val="2.1164021164021166E-2"/>
                  <c:y val="-3.7383177570093927E-2"/>
                </c:manualLayout>
              </c:layout>
              <c:showVal val="1"/>
            </c:dLbl>
            <c:dLbl>
              <c:idx val="2"/>
              <c:layout>
                <c:manualLayout>
                  <c:x val="3.4391534391534383E-2"/>
                  <c:y val="-6.5420560747663559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2461.3000000000002</c:v>
                </c:pt>
                <c:pt idx="1">
                  <c:v>2891.8</c:v>
                </c:pt>
                <c:pt idx="2">
                  <c:v>2100</c:v>
                </c:pt>
              </c:numCache>
            </c:numRef>
          </c:val>
        </c:ser>
        <c:dLbls>
          <c:showVal val="1"/>
        </c:dLbls>
        <c:shape val="cylinder"/>
        <c:axId val="187143296"/>
        <c:axId val="187144832"/>
        <c:axId val="0"/>
      </c:bar3DChart>
      <c:catAx>
        <c:axId val="187143296"/>
        <c:scaling>
          <c:orientation val="minMax"/>
        </c:scaling>
        <c:axPos val="b"/>
        <c:numFmt formatCode="General" sourceLinked="1"/>
        <c:majorTickMark val="none"/>
        <c:tickLblPos val="nextTo"/>
        <c:crossAx val="187144832"/>
        <c:crosses val="autoZero"/>
        <c:auto val="1"/>
        <c:lblAlgn val="ctr"/>
        <c:lblOffset val="100"/>
      </c:catAx>
      <c:valAx>
        <c:axId val="187144832"/>
        <c:scaling>
          <c:orientation val="minMax"/>
        </c:scaling>
        <c:delete val="1"/>
        <c:axPos val="l"/>
        <c:numFmt formatCode="#,##0.0" sourceLinked="1"/>
        <c:tickLblPos val="nextTo"/>
        <c:crossAx val="187143296"/>
        <c:crosses val="autoZero"/>
        <c:crossBetween val="between"/>
      </c:valAx>
      <c:spPr>
        <a:effectLst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r>
              <a:rPr lang="ru-RU" sz="1800" b="0" baseline="0" dirty="0" smtClean="0">
                <a:latin typeface="Times New Roman" pitchFamily="18" charset="0"/>
                <a:cs typeface="Times New Roman" pitchFamily="18" charset="0"/>
              </a:rPr>
              <a:t>Расходы на</a:t>
            </a:r>
            <a:r>
              <a:rPr lang="en-US" sz="1800" b="0" baseline="0" dirty="0" smtClean="0">
                <a:latin typeface="Times New Roman" pitchFamily="18" charset="0"/>
                <a:cs typeface="Times New Roman" pitchFamily="18" charset="0"/>
              </a:rPr>
              <a:t> 2014</a:t>
            </a:r>
            <a:r>
              <a:rPr lang="ru-RU" sz="1800" b="0" baseline="0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c:rich>
      </c:tx>
      <c:layout>
        <c:manualLayout>
          <c:xMode val="edge"/>
          <c:yMode val="edge"/>
          <c:x val="6.6559455491792346E-2"/>
          <c:y val="7.438016528925621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279508036702024"/>
          <c:w val="0.61892584688596164"/>
          <c:h val="0.767135745428518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3.9005200284544105E-3"/>
                  <c:y val="-0.47530975466909631"/>
                </c:manualLayout>
              </c:layout>
              <c:showPercent val="1"/>
            </c:dLbl>
            <c:showPercent val="1"/>
          </c:dLbls>
          <c:cat>
            <c:strRef>
              <c:f>Лист1!$A$2</c:f>
              <c:strCache>
                <c:ptCount val="1"/>
                <c:pt idx="0">
                  <c:v>Периодическая печать и издательства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500000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46287628251014196"/>
          <c:y val="0"/>
          <c:w val="0.52777797661656156"/>
          <c:h val="0.22314049586776943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3.0769230769230792E-2"/>
          <c:y val="0.13322060152317025"/>
          <c:w val="0.64739107611548896"/>
          <c:h val="0.689842949959123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4631E3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rgbClr val="E2E232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0.24845861281228779"/>
                  <c:y val="5.8860084797092704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b="0" dirty="0"/>
                      <a:t>Субсидии
</a:t>
                    </a:r>
                    <a:r>
                      <a:rPr lang="ru-RU" b="0" dirty="0" smtClean="0"/>
                      <a:t>20%</a:t>
                    </a:r>
                    <a:endParaRPr lang="ru-RU" b="0" dirty="0"/>
                  </a:p>
                </c:rich>
              </c:tx>
              <c:spPr/>
              <c:showCatName val="1"/>
              <c:showPercent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1778</c:v>
                </c:pt>
                <c:pt idx="1">
                  <c:v>58838</c:v>
                </c:pt>
                <c:pt idx="2">
                  <c:v>91118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83760295049325761"/>
          <c:y val="2.8584805277718658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rgbClr val="4631E3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3809523809523812E-2"/>
                  <c:y val="-5.1401869158878497E-2"/>
                </c:manualLayout>
              </c:layout>
              <c:showVal val="1"/>
            </c:dLbl>
            <c:dLbl>
              <c:idx val="1"/>
              <c:layout>
                <c:manualLayout>
                  <c:x val="2.1164021164021166E-2"/>
                  <c:y val="-3.7383177570093948E-2"/>
                </c:manualLayout>
              </c:layout>
              <c:showVal val="1"/>
            </c:dLbl>
            <c:dLbl>
              <c:idx val="2"/>
              <c:layout>
                <c:manualLayout>
                  <c:x val="3.4391534391534383E-2"/>
                  <c:y val="-6.5420560747663559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500</c:v>
                </c:pt>
                <c:pt idx="1">
                  <c:v>600</c:v>
                </c:pt>
                <c:pt idx="2">
                  <c:v>650</c:v>
                </c:pt>
              </c:numCache>
            </c:numRef>
          </c:val>
        </c:ser>
        <c:dLbls>
          <c:showVal val="1"/>
        </c:dLbls>
        <c:shape val="cylinder"/>
        <c:axId val="187372672"/>
        <c:axId val="187392000"/>
        <c:axId val="0"/>
      </c:bar3DChart>
      <c:catAx>
        <c:axId val="187372672"/>
        <c:scaling>
          <c:orientation val="minMax"/>
        </c:scaling>
        <c:axPos val="b"/>
        <c:numFmt formatCode="General" sourceLinked="1"/>
        <c:majorTickMark val="none"/>
        <c:tickLblPos val="nextTo"/>
        <c:crossAx val="187392000"/>
        <c:crosses val="autoZero"/>
        <c:auto val="1"/>
        <c:lblAlgn val="ctr"/>
        <c:lblOffset val="100"/>
      </c:catAx>
      <c:valAx>
        <c:axId val="187392000"/>
        <c:scaling>
          <c:orientation val="minMax"/>
        </c:scaling>
        <c:delete val="1"/>
        <c:axPos val="l"/>
        <c:numFmt formatCode="#,##0.0" sourceLinked="1"/>
        <c:tickLblPos val="nextTo"/>
        <c:crossAx val="187372672"/>
        <c:crosses val="autoZero"/>
        <c:crossBetween val="between"/>
      </c:valAx>
      <c:spPr>
        <a:effectLst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r>
              <a:rPr lang="ru-RU" sz="1800" b="0" baseline="0" dirty="0" smtClean="0">
                <a:latin typeface="Times New Roman" pitchFamily="18" charset="0"/>
                <a:cs typeface="Times New Roman" pitchFamily="18" charset="0"/>
              </a:rPr>
              <a:t>Расходы на</a:t>
            </a:r>
            <a:r>
              <a:rPr lang="en-US" sz="1800" b="0" baseline="0" dirty="0" smtClean="0">
                <a:latin typeface="Times New Roman" pitchFamily="18" charset="0"/>
                <a:cs typeface="Times New Roman" pitchFamily="18" charset="0"/>
              </a:rPr>
              <a:t> 2014</a:t>
            </a:r>
            <a:r>
              <a:rPr lang="ru-RU" sz="1800" b="0" baseline="0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c:rich>
      </c:tx>
      <c:layout>
        <c:manualLayout>
          <c:xMode val="edge"/>
          <c:yMode val="edge"/>
          <c:x val="1.7526430691489092E-4"/>
          <c:y val="2.479338842975217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279508036702024"/>
          <c:w val="0.65361530159197634"/>
          <c:h val="0.772049196329803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1.8328550052738827E-3"/>
                  <c:y val="-0.45051636623934604"/>
                </c:manualLayout>
              </c:layout>
              <c:showPercent val="1"/>
            </c:dLbl>
            <c:showPercent val="1"/>
          </c:dLbls>
          <c:cat>
            <c:strRef>
              <c:f>Лист1!$A$2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60000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6051794343464056"/>
          <c:y val="0.10270547276631795"/>
          <c:w val="0.42234810017906826"/>
          <c:h val="0.2196085768204594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86040794102864759"/>
          <c:y val="8.263885933177309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rgbClr val="4631E3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3809523809523812E-2"/>
                  <c:y val="-5.1401869158878497E-2"/>
                </c:manualLayout>
              </c:layout>
              <c:showVal val="1"/>
            </c:dLbl>
            <c:dLbl>
              <c:idx val="1"/>
              <c:layout>
                <c:manualLayout>
                  <c:x val="2.1164021164021166E-2"/>
                  <c:y val="-3.7383177570093962E-2"/>
                </c:manualLayout>
              </c:layout>
              <c:showVal val="1"/>
            </c:dLbl>
            <c:dLbl>
              <c:idx val="2"/>
              <c:layout>
                <c:manualLayout>
                  <c:x val="3.4391534391534383E-2"/>
                  <c:y val="-6.5420560747663559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Val val="1"/>
        </c:dLbls>
        <c:shape val="cylinder"/>
        <c:axId val="187549184"/>
        <c:axId val="187550720"/>
        <c:axId val="0"/>
      </c:bar3DChart>
      <c:catAx>
        <c:axId val="187549184"/>
        <c:scaling>
          <c:orientation val="minMax"/>
        </c:scaling>
        <c:axPos val="b"/>
        <c:numFmt formatCode="General" sourceLinked="1"/>
        <c:majorTickMark val="none"/>
        <c:tickLblPos val="nextTo"/>
        <c:crossAx val="187550720"/>
        <c:crosses val="autoZero"/>
        <c:auto val="1"/>
        <c:lblAlgn val="ctr"/>
        <c:lblOffset val="100"/>
      </c:catAx>
      <c:valAx>
        <c:axId val="187550720"/>
        <c:scaling>
          <c:orientation val="minMax"/>
        </c:scaling>
        <c:delete val="1"/>
        <c:axPos val="l"/>
        <c:numFmt formatCode="#,##0.0" sourceLinked="1"/>
        <c:tickLblPos val="nextTo"/>
        <c:crossAx val="187549184"/>
        <c:crosses val="autoZero"/>
        <c:crossBetween val="between"/>
      </c:valAx>
      <c:spPr>
        <a:effectLst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0"/>
      <c:rotY val="240"/>
      <c:depthPercent val="100"/>
      <c:perspective val="20"/>
    </c:view3D>
    <c:plotArea>
      <c:layout>
        <c:manualLayout>
          <c:layoutTarget val="inner"/>
          <c:xMode val="edge"/>
          <c:yMode val="edge"/>
          <c:x val="0.15631087780694108"/>
          <c:y val="7.4845548152634764E-2"/>
          <c:w val="0.84283625730994161"/>
          <c:h val="0.829732672304855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explosion val="25"/>
          <c:dPt>
            <c:idx val="7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5784788024378321"/>
                  <c:y val="0.10096254795073709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0.13934427688064421"/>
                  <c:y val="4.6131637391479907E-2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0.11773310645491374"/>
                  <c:y val="1.2534490880947574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0.11600160149472841"/>
                  <c:y val="-2.3452453058752227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8.4937942079274353E-2"/>
                  <c:y val="-6.9475738609596882E-2"/>
                </c:manualLayout>
              </c:layout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0.12722874683037524"/>
                  <c:y val="-0.16429167507907666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-0.10620712665154157"/>
                  <c:y val="-0.20042634093815195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Прочие доходы от оказаниях платных услуг (работ) 
4%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-0.19918212553939241"/>
                  <c:y val="5.8774648361262408E-2"/>
                </c:manualLayout>
              </c:layout>
              <c:dLblPos val="bestFit"/>
              <c:showCatName val="1"/>
              <c:showPercent val="1"/>
            </c:dLbl>
            <c:dLbl>
              <c:idx val="8"/>
              <c:layout>
                <c:manualLayout>
                  <c:x val="-0.17697829084923758"/>
                  <c:y val="0.14732788209166198"/>
                </c:manualLayout>
              </c:layout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CatName val="1"/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Единый налог на вмененный доход</c:v>
                </c:pt>
                <c:pt idx="1">
                  <c:v>Налог на имущество физических лиц</c:v>
                </c:pt>
                <c:pt idx="2">
                  <c:v>Аренда земельных участков</c:v>
                </c:pt>
                <c:pt idx="3">
                  <c:v>Аренда имущества</c:v>
                </c:pt>
                <c:pt idx="4">
                  <c:v>Доходы от продажи материальных и нематериальных активов</c:v>
                </c:pt>
                <c:pt idx="5">
                  <c:v>Другие доходы</c:v>
                </c:pt>
                <c:pt idx="6">
                  <c:v>Прочие доходы от оказаниях платных услуг (работ) получателями средств бюджетов гор. Округов и компенсации затрат бюджетов гор. Округов</c:v>
                </c:pt>
                <c:pt idx="7">
                  <c:v>Налог на доходы физических лиц</c:v>
                </c:pt>
                <c:pt idx="8">
                  <c:v>Земельный налог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2.2000000000000002</c:v>
                </c:pt>
                <c:pt idx="1">
                  <c:v>1.9000000000000001</c:v>
                </c:pt>
                <c:pt idx="2">
                  <c:v>2.8</c:v>
                </c:pt>
                <c:pt idx="3">
                  <c:v>0.9</c:v>
                </c:pt>
                <c:pt idx="4">
                  <c:v>2.5</c:v>
                </c:pt>
                <c:pt idx="5">
                  <c:v>1.4</c:v>
                </c:pt>
                <c:pt idx="6">
                  <c:v>3.7</c:v>
                </c:pt>
                <c:pt idx="7">
                  <c:v>82.1</c:v>
                </c:pt>
                <c:pt idx="8">
                  <c:v>3.7</c:v>
                </c:pt>
              </c:numCache>
            </c:numRef>
          </c:val>
        </c:ser>
      </c:pie3DChart>
      <c:spPr>
        <a:ln w="12700"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70"/>
      <c:perspective val="30"/>
    </c:view3D>
    <c:plotArea>
      <c:layout>
        <c:manualLayout>
          <c:layoutTarget val="inner"/>
          <c:xMode val="edge"/>
          <c:yMode val="edge"/>
          <c:x val="0"/>
          <c:y val="0.31973450434080575"/>
          <c:w val="0.57943465948335404"/>
          <c:h val="0.497696345649101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3"/>
          <c:dLbls>
            <c:dLbl>
              <c:idx val="0"/>
              <c:layout>
                <c:manualLayout>
                  <c:x val="3.1679444674679119E-2"/>
                  <c:y val="-0.19945467393498867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8.1975308641975303E-2"/>
                  <c:y val="-0.11328218988975386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0.13003069531562789"/>
                  <c:y val="9.7383403997577209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ЖКХ</c:v>
                </c:pt>
                <c:pt idx="1">
                  <c:v>Прочие</c:v>
                </c:pt>
                <c:pt idx="2">
                  <c:v>Социальная сфера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9.8000000000000226E-2</c:v>
                </c:pt>
                <c:pt idx="1">
                  <c:v>0.15200000000000041</c:v>
                </c:pt>
                <c:pt idx="2" formatCode="0%">
                  <c:v>0.75000000000000344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81461444474613087"/>
          <c:y val="3.0969584684267408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rgbClr val="4631E3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3809523809523812E-2"/>
                  <c:y val="-5.1401869158878497E-2"/>
                </c:manualLayout>
              </c:layout>
              <c:showVal val="1"/>
            </c:dLbl>
            <c:dLbl>
              <c:idx val="1"/>
              <c:layout>
                <c:manualLayout>
                  <c:x val="2.1164021164021166E-2"/>
                  <c:y val="-3.7383177570093913E-2"/>
                </c:manualLayout>
              </c:layout>
              <c:showVal val="1"/>
            </c:dLbl>
            <c:dLbl>
              <c:idx val="2"/>
              <c:layout>
                <c:manualLayout>
                  <c:x val="3.4391534391534383E-2"/>
                  <c:y val="-6.5420560747663559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22987.1</c:v>
                </c:pt>
                <c:pt idx="1">
                  <c:v>24097.5</c:v>
                </c:pt>
                <c:pt idx="2">
                  <c:v>25876.5</c:v>
                </c:pt>
              </c:numCache>
            </c:numRef>
          </c:val>
        </c:ser>
        <c:dLbls>
          <c:showVal val="1"/>
        </c:dLbls>
        <c:shape val="cylinder"/>
        <c:axId val="207223040"/>
        <c:axId val="207233024"/>
        <c:axId val="0"/>
      </c:bar3DChart>
      <c:catAx>
        <c:axId val="207223040"/>
        <c:scaling>
          <c:orientation val="minMax"/>
        </c:scaling>
        <c:axPos val="b"/>
        <c:numFmt formatCode="General" sourceLinked="1"/>
        <c:majorTickMark val="none"/>
        <c:tickLblPos val="nextTo"/>
        <c:crossAx val="207233024"/>
        <c:crosses val="autoZero"/>
        <c:auto val="1"/>
        <c:lblAlgn val="ctr"/>
        <c:lblOffset val="100"/>
      </c:catAx>
      <c:valAx>
        <c:axId val="207233024"/>
        <c:scaling>
          <c:orientation val="minMax"/>
        </c:scaling>
        <c:delete val="1"/>
        <c:axPos val="l"/>
        <c:numFmt formatCode="#,##0.0" sourceLinked="1"/>
        <c:tickLblPos val="nextTo"/>
        <c:crossAx val="207223040"/>
        <c:crosses val="autoZero"/>
        <c:crossBetween val="between"/>
      </c:valAx>
      <c:spPr>
        <a:effectLst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r>
              <a:rPr lang="ru-RU" sz="1800" b="0" baseline="0" dirty="0" smtClean="0">
                <a:latin typeface="Times New Roman" pitchFamily="18" charset="0"/>
                <a:cs typeface="Times New Roman" pitchFamily="18" charset="0"/>
              </a:rPr>
              <a:t>Расходы на</a:t>
            </a:r>
            <a:r>
              <a:rPr lang="en-US" sz="1800" b="0" baseline="0" dirty="0" smtClean="0">
                <a:latin typeface="Times New Roman" pitchFamily="18" charset="0"/>
                <a:cs typeface="Times New Roman" pitchFamily="18" charset="0"/>
              </a:rPr>
              <a:t> 2014</a:t>
            </a:r>
            <a:r>
              <a:rPr lang="ru-RU" sz="1800" b="0" baseline="0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c:rich>
      </c:tx>
      <c:layout>
        <c:manualLayout>
          <c:xMode val="edge"/>
          <c:yMode val="edge"/>
          <c:x val="1.7526430691490745E-4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0171734998642421E-3"/>
          <c:y val="0.16506695591622494"/>
          <c:w val="0.53536236310978358"/>
          <c:h val="0.69831860303176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-3.4913453706217755E-2"/>
                  <c:y val="8.1876908243612767E-2"/>
                </c:manualLayout>
              </c:layout>
              <c:showPercent val="1"/>
            </c:dLbl>
            <c:dLbl>
              <c:idx val="4"/>
              <c:layout>
                <c:manualLayout>
                  <c:x val="4.8920264277310159E-2"/>
                  <c:y val="-0.13248674272858738"/>
                </c:manualLayout>
              </c:layout>
              <c:showPercent val="1"/>
            </c:dLbl>
            <c:showPercent val="1"/>
          </c:dLbls>
          <c:cat>
            <c:strRef>
              <c:f>Лист1!$A$2:$A$7</c:f>
              <c:strCache>
                <c:ptCount val="6"/>
                <c:pt idx="0">
                  <c:v>Функционирование высшего должностного лица субъекта Российской Федерации и муниципального образования</c:v>
                </c:pt>
                <c:pt idx="1">
                  <c:v>Функционирование законодательных (представительных) органов государственной власти и представительных органов муниципальных образований</c:v>
                </c:pt>
                <c:pt idx="2">
                  <c:v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c:v>
                </c:pt>
                <c:pt idx="3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4">
                  <c:v>Резервные фонды</c:v>
                </c:pt>
                <c:pt idx="5">
                  <c:v>Другие общегосударственные вопросы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1155</c:v>
                </c:pt>
                <c:pt idx="1">
                  <c:v>1071</c:v>
                </c:pt>
                <c:pt idx="2">
                  <c:v>8384</c:v>
                </c:pt>
                <c:pt idx="3">
                  <c:v>5541</c:v>
                </c:pt>
                <c:pt idx="4">
                  <c:v>1000</c:v>
                </c:pt>
                <c:pt idx="5">
                  <c:v>5836.1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4196994973085766"/>
          <c:y val="5.6992875890513842E-4"/>
          <c:w val="0.44868410516482243"/>
          <c:h val="0.99943007124109451"/>
        </c:manualLayout>
      </c:layout>
      <c:txPr>
        <a:bodyPr/>
        <a:lstStyle/>
        <a:p>
          <a:pPr>
            <a:defRPr sz="11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84909720336682226"/>
          <c:y val="2.8584805277718658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rgbClr val="4631E3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3809523809523812E-2"/>
                  <c:y val="-5.1401869158878497E-2"/>
                </c:manualLayout>
              </c:layout>
              <c:showVal val="1"/>
            </c:dLbl>
            <c:dLbl>
              <c:idx val="1"/>
              <c:layout>
                <c:manualLayout>
                  <c:x val="2.1164021164021166E-2"/>
                  <c:y val="-3.7383177570093927E-2"/>
                </c:manualLayout>
              </c:layout>
              <c:showVal val="1"/>
            </c:dLbl>
            <c:dLbl>
              <c:idx val="2"/>
              <c:layout>
                <c:manualLayout>
                  <c:x val="3.4391534391534383E-2"/>
                  <c:y val="-6.5420560747663559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480600</c:v>
                </c:pt>
                <c:pt idx="1">
                  <c:v>482000</c:v>
                </c:pt>
                <c:pt idx="2">
                  <c:v>482000</c:v>
                </c:pt>
              </c:numCache>
            </c:numRef>
          </c:val>
        </c:ser>
        <c:dLbls>
          <c:showVal val="1"/>
        </c:dLbls>
        <c:shape val="cylinder"/>
        <c:axId val="207389056"/>
        <c:axId val="207390592"/>
        <c:axId val="0"/>
      </c:bar3DChart>
      <c:catAx>
        <c:axId val="207389056"/>
        <c:scaling>
          <c:orientation val="minMax"/>
        </c:scaling>
        <c:axPos val="b"/>
        <c:numFmt formatCode="General" sourceLinked="1"/>
        <c:majorTickMark val="none"/>
        <c:tickLblPos val="nextTo"/>
        <c:crossAx val="207390592"/>
        <c:crosses val="autoZero"/>
        <c:auto val="1"/>
        <c:lblAlgn val="ctr"/>
        <c:lblOffset val="100"/>
      </c:catAx>
      <c:valAx>
        <c:axId val="207390592"/>
        <c:scaling>
          <c:orientation val="minMax"/>
        </c:scaling>
        <c:delete val="1"/>
        <c:axPos val="l"/>
        <c:numFmt formatCode="#,##0.0" sourceLinked="1"/>
        <c:tickLblPos val="nextTo"/>
        <c:crossAx val="207389056"/>
        <c:crosses val="autoZero"/>
        <c:crossBetween val="between"/>
      </c:valAx>
      <c:spPr>
        <a:effectLst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r>
              <a:rPr lang="ru-RU" sz="1800" b="0" baseline="0" dirty="0" smtClean="0">
                <a:latin typeface="Times New Roman" pitchFamily="18" charset="0"/>
                <a:cs typeface="Times New Roman" pitchFamily="18" charset="0"/>
              </a:rPr>
              <a:t>Расходы на</a:t>
            </a:r>
            <a:r>
              <a:rPr lang="en-US" sz="1800" b="0" baseline="0" dirty="0" smtClean="0">
                <a:latin typeface="Times New Roman" pitchFamily="18" charset="0"/>
                <a:cs typeface="Times New Roman" pitchFamily="18" charset="0"/>
              </a:rPr>
              <a:t> 2014</a:t>
            </a:r>
            <a:r>
              <a:rPr lang="ru-RU" sz="1800" b="0" baseline="0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c:rich>
      </c:tx>
      <c:layout>
        <c:manualLayout>
          <c:xMode val="edge"/>
          <c:yMode val="edge"/>
          <c:x val="2.8212647484485105E-2"/>
          <c:y val="2.479338842975217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279508036702024"/>
          <c:w val="0.63991561802438746"/>
          <c:h val="0.763003514023559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2.6022272916820161E-3"/>
                  <c:y val="-0.47530975466909631"/>
                </c:manualLayout>
              </c:layout>
              <c:showPercent val="1"/>
            </c:dLbl>
            <c:showPercent val="1"/>
          </c:dLbls>
          <c:cat>
            <c:strRef>
              <c:f>Лист1!$A$2</c:f>
              <c:strCache>
                <c:ptCount val="1"/>
                <c:pt idx="0">
                  <c:v>Мобилизационная и вневойсковая подготовка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480600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9628891014791097"/>
          <c:y val="4.8188976377952747E-2"/>
          <c:w val="0.39436529545956522"/>
          <c:h val="0.89686601158326251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/>
            <a:t>ЭТАПЫ БЮДЖЕТНОГО ПРОЦЕССА</a:t>
          </a:r>
          <a:endParaRPr lang="ru-RU" sz="18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>
        <a:solidFill>
          <a:schemeClr val="bg2"/>
        </a:solid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1. Разработка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>
        <a:solidFill>
          <a:schemeClr val="bg2"/>
        </a:solid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3. Утверждение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>
        <a:solidFill>
          <a:schemeClr val="bg2"/>
        </a:solid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>
        <a:solidFill>
          <a:schemeClr val="bg2"/>
        </a:solid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2. Рассмотрение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>
        <a:solidFill>
          <a:schemeClr val="bg2"/>
        </a:solid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4. Исполнение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398FFEDC-BFFB-4687-A7AC-A133982093F8}" type="pres">
      <dgm:prSet presAssocID="{195A0E0D-9849-4724-AEF3-DAF6E03525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D874B2-AFE1-40B2-848A-6C041981297C}" type="pres">
      <dgm:prSet presAssocID="{824CACDD-E03A-427C-8B7A-DB5388A5BD8D}" presName="hierRoot1" presStyleCnt="0">
        <dgm:presLayoutVars>
          <dgm:hierBranch val="init"/>
        </dgm:presLayoutVars>
      </dgm:prSet>
      <dgm:spPr/>
    </dgm:pt>
    <dgm:pt modelId="{A93F08A3-CEE2-4CEC-875D-F7FE952BE28D}" type="pres">
      <dgm:prSet presAssocID="{824CACDD-E03A-427C-8B7A-DB5388A5BD8D}" presName="rootComposite1" presStyleCnt="0"/>
      <dgm:spPr/>
    </dgm:pt>
    <dgm:pt modelId="{D7C56106-E809-407C-94C9-8E39E21EEBEA}" type="pres">
      <dgm:prSet presAssocID="{824CACDD-E03A-427C-8B7A-DB5388A5BD8D}" presName="rootText1" presStyleLbl="node0" presStyleIdx="0" presStyleCnt="1" custScaleX="381764" custScaleY="56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0DCA23-E61E-4D60-8C01-FF734DB21588}" type="pres">
      <dgm:prSet presAssocID="{824CACDD-E03A-427C-8B7A-DB5388A5BD8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096D27-90B6-478D-8DB2-11220FD707AF}" type="pres">
      <dgm:prSet presAssocID="{824CACDD-E03A-427C-8B7A-DB5388A5BD8D}" presName="hierChild2" presStyleCnt="0"/>
      <dgm:spPr/>
    </dgm:pt>
    <dgm:pt modelId="{30FDE77F-0DE1-4507-9AB4-E4873006176F}" type="pres">
      <dgm:prSet presAssocID="{31A4F4FA-6743-4237-978E-3C0F106CB502}" presName="Name37" presStyleLbl="parChTrans1D2" presStyleIdx="0" presStyleCnt="5"/>
      <dgm:spPr/>
      <dgm:t>
        <a:bodyPr/>
        <a:lstStyle/>
        <a:p>
          <a:endParaRPr lang="ru-RU"/>
        </a:p>
      </dgm:t>
    </dgm:pt>
    <dgm:pt modelId="{F9725548-D4CF-419F-A724-9207DF64A0B3}" type="pres">
      <dgm:prSet presAssocID="{81ED6989-DB09-4163-9FE8-4274D9FB393B}" presName="hierRoot2" presStyleCnt="0">
        <dgm:presLayoutVars>
          <dgm:hierBranch val="init"/>
        </dgm:presLayoutVars>
      </dgm:prSet>
      <dgm:spPr/>
    </dgm:pt>
    <dgm:pt modelId="{184D3D69-D2D7-4502-9191-669AAD37B54B}" type="pres">
      <dgm:prSet presAssocID="{81ED6989-DB09-4163-9FE8-4274D9FB393B}" presName="rootComposite" presStyleCnt="0"/>
      <dgm:spPr/>
    </dgm:pt>
    <dgm:pt modelId="{91937533-898F-4FC5-A9E4-FE0BA78B0BED}" type="pres">
      <dgm:prSet presAssocID="{81ED6989-DB09-4163-9FE8-4274D9FB393B}" presName="rootText" presStyleLbl="node2" presStyleIdx="0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736AB3-14FB-442A-8C59-ED1D80EA616A}" type="pres">
      <dgm:prSet presAssocID="{81ED6989-DB09-4163-9FE8-4274D9FB393B}" presName="rootConnector" presStyleLbl="node2" presStyleIdx="0" presStyleCnt="5"/>
      <dgm:spPr/>
      <dgm:t>
        <a:bodyPr/>
        <a:lstStyle/>
        <a:p>
          <a:endParaRPr lang="ru-RU"/>
        </a:p>
      </dgm:t>
    </dgm:pt>
    <dgm:pt modelId="{7BADFCDB-E98D-46F4-9C6A-0B18648C6962}" type="pres">
      <dgm:prSet presAssocID="{81ED6989-DB09-4163-9FE8-4274D9FB393B}" presName="hierChild4" presStyleCnt="0"/>
      <dgm:spPr/>
    </dgm:pt>
    <dgm:pt modelId="{1E168AC0-FCF6-4950-AD56-E0162207CD4C}" type="pres">
      <dgm:prSet presAssocID="{81ED6989-DB09-4163-9FE8-4274D9FB393B}" presName="hierChild5" presStyleCnt="0"/>
      <dgm:spPr/>
    </dgm:pt>
    <dgm:pt modelId="{42131694-B3C1-48DA-9A89-0ED8F63CDD47}" type="pres">
      <dgm:prSet presAssocID="{5E6F24EC-07DA-4409-8D2A-E1F358F0D53E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E0DC93D-466F-45F6-AE6B-84553C0CB8AA}" type="pres">
      <dgm:prSet presAssocID="{11CB86F8-31C1-4608-BCC5-247E331BAD1E}" presName="hierRoot2" presStyleCnt="0">
        <dgm:presLayoutVars>
          <dgm:hierBranch val="init"/>
        </dgm:presLayoutVars>
      </dgm:prSet>
      <dgm:spPr/>
    </dgm:pt>
    <dgm:pt modelId="{A544FF7E-3AA1-4012-A8F5-5B7E24307511}" type="pres">
      <dgm:prSet presAssocID="{11CB86F8-31C1-4608-BCC5-247E331BAD1E}" presName="rootComposite" presStyleCnt="0"/>
      <dgm:spPr/>
    </dgm:pt>
    <dgm:pt modelId="{F495F80B-6FEE-4FC2-B820-6BD21D72101E}" type="pres">
      <dgm:prSet presAssocID="{11CB86F8-31C1-4608-BCC5-247E331BAD1E}" presName="rootText" presStyleLbl="node2" presStyleIdx="1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3169FC-2904-40E9-BED3-B6AB9616B8F1}" type="pres">
      <dgm:prSet presAssocID="{11CB86F8-31C1-4608-BCC5-247E331BAD1E}" presName="rootConnector" presStyleLbl="node2" presStyleIdx="1" presStyleCnt="5"/>
      <dgm:spPr/>
      <dgm:t>
        <a:bodyPr/>
        <a:lstStyle/>
        <a:p>
          <a:endParaRPr lang="ru-RU"/>
        </a:p>
      </dgm:t>
    </dgm:pt>
    <dgm:pt modelId="{06856941-3E6A-4767-9273-EB6AA5E571AF}" type="pres">
      <dgm:prSet presAssocID="{11CB86F8-31C1-4608-BCC5-247E331BAD1E}" presName="hierChild4" presStyleCnt="0"/>
      <dgm:spPr/>
    </dgm:pt>
    <dgm:pt modelId="{19D5C736-565F-4332-886E-AC2D16E7C748}" type="pres">
      <dgm:prSet presAssocID="{11CB86F8-31C1-4608-BCC5-247E331BAD1E}" presName="hierChild5" presStyleCnt="0"/>
      <dgm:spPr/>
    </dgm:pt>
    <dgm:pt modelId="{8D16B8B8-EC00-4610-BCC6-ACE28551BF93}" type="pres">
      <dgm:prSet presAssocID="{93FA7CE8-AEE6-43B9-836C-3F03118B3842}" presName="Name37" presStyleLbl="parChTrans1D2" presStyleIdx="2" presStyleCnt="5"/>
      <dgm:spPr/>
      <dgm:t>
        <a:bodyPr/>
        <a:lstStyle/>
        <a:p>
          <a:endParaRPr lang="ru-RU"/>
        </a:p>
      </dgm:t>
    </dgm:pt>
    <dgm:pt modelId="{39F48156-34B2-44A6-A0ED-36EEA7E3C117}" type="pres">
      <dgm:prSet presAssocID="{9F3D15E7-183E-4168-819E-A5AE67C70800}" presName="hierRoot2" presStyleCnt="0">
        <dgm:presLayoutVars>
          <dgm:hierBranch val="init"/>
        </dgm:presLayoutVars>
      </dgm:prSet>
      <dgm:spPr/>
    </dgm:pt>
    <dgm:pt modelId="{9C1F9B11-997D-425B-9961-764D120824B0}" type="pres">
      <dgm:prSet presAssocID="{9F3D15E7-183E-4168-819E-A5AE67C70800}" presName="rootComposite" presStyleCnt="0"/>
      <dgm:spPr/>
    </dgm:pt>
    <dgm:pt modelId="{1C9FE83A-22D2-43B9-8B78-355219D6DADC}" type="pres">
      <dgm:prSet presAssocID="{9F3D15E7-183E-4168-819E-A5AE67C70800}" presName="rootText" presStyleLbl="node2" presStyleIdx="2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D274F6-EF38-4457-99ED-3B36F1F9CCE6}" type="pres">
      <dgm:prSet presAssocID="{9F3D15E7-183E-4168-819E-A5AE67C70800}" presName="rootConnector" presStyleLbl="node2" presStyleIdx="2" presStyleCnt="5"/>
      <dgm:spPr/>
      <dgm:t>
        <a:bodyPr/>
        <a:lstStyle/>
        <a:p>
          <a:endParaRPr lang="ru-RU"/>
        </a:p>
      </dgm:t>
    </dgm:pt>
    <dgm:pt modelId="{3E639E93-6EE3-4003-9EA9-40BC73B6DF31}" type="pres">
      <dgm:prSet presAssocID="{9F3D15E7-183E-4168-819E-A5AE67C70800}" presName="hierChild4" presStyleCnt="0"/>
      <dgm:spPr/>
    </dgm:pt>
    <dgm:pt modelId="{895A2713-0FF7-4BDB-AD57-36397676E0FA}" type="pres">
      <dgm:prSet presAssocID="{9F3D15E7-183E-4168-819E-A5AE67C70800}" presName="hierChild5" presStyleCnt="0"/>
      <dgm:spPr/>
    </dgm:pt>
    <dgm:pt modelId="{D98FBD44-D81E-49B1-AA21-CF1552747F22}" type="pres">
      <dgm:prSet presAssocID="{EEC18031-8BE0-4AC6-8896-41712D10D7F6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30FA468-577E-49F3-8128-284FFF68C963}" type="pres">
      <dgm:prSet presAssocID="{84644A64-B651-4593-8A15-954557571337}" presName="hierRoot2" presStyleCnt="0">
        <dgm:presLayoutVars>
          <dgm:hierBranch val="init"/>
        </dgm:presLayoutVars>
      </dgm:prSet>
      <dgm:spPr/>
    </dgm:pt>
    <dgm:pt modelId="{2F01E0E8-2CEE-4B16-BFED-2BD07B02FC55}" type="pres">
      <dgm:prSet presAssocID="{84644A64-B651-4593-8A15-954557571337}" presName="rootComposite" presStyleCnt="0"/>
      <dgm:spPr/>
    </dgm:pt>
    <dgm:pt modelId="{F9F59E84-68E7-4AB6-8042-6BADE1906BFB}" type="pres">
      <dgm:prSet presAssocID="{84644A64-B651-4593-8A15-954557571337}" presName="rootText" presStyleLbl="node2" presStyleIdx="3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49FB01-D2F9-4802-9005-7EF140881356}" type="pres">
      <dgm:prSet presAssocID="{84644A64-B651-4593-8A15-954557571337}" presName="rootConnector" presStyleLbl="node2" presStyleIdx="3" presStyleCnt="5"/>
      <dgm:spPr/>
      <dgm:t>
        <a:bodyPr/>
        <a:lstStyle/>
        <a:p>
          <a:endParaRPr lang="ru-RU"/>
        </a:p>
      </dgm:t>
    </dgm:pt>
    <dgm:pt modelId="{9DB0E78C-C0A9-40F5-B8EE-760CC3CF8B2C}" type="pres">
      <dgm:prSet presAssocID="{84644A64-B651-4593-8A15-954557571337}" presName="hierChild4" presStyleCnt="0"/>
      <dgm:spPr/>
    </dgm:pt>
    <dgm:pt modelId="{53591C07-6F87-4036-80E9-8A6CBB625570}" type="pres">
      <dgm:prSet presAssocID="{84644A64-B651-4593-8A15-954557571337}" presName="hierChild5" presStyleCnt="0"/>
      <dgm:spPr/>
    </dgm:pt>
    <dgm:pt modelId="{E5FC38C0-F874-4D67-AF4E-5B61D8528333}" type="pres">
      <dgm:prSet presAssocID="{73D9929A-4AE6-4F97-BA74-8AFCD9A206B7}" presName="Name37" presStyleLbl="parChTrans1D2" presStyleIdx="4" presStyleCnt="5"/>
      <dgm:spPr/>
      <dgm:t>
        <a:bodyPr/>
        <a:lstStyle/>
        <a:p>
          <a:endParaRPr lang="ru-RU"/>
        </a:p>
      </dgm:t>
    </dgm:pt>
    <dgm:pt modelId="{C601FF54-F7D4-436A-82E3-B840E4E44607}" type="pres">
      <dgm:prSet presAssocID="{01A86283-4B1C-4FDB-903B-896A03C158D5}" presName="hierRoot2" presStyleCnt="0">
        <dgm:presLayoutVars>
          <dgm:hierBranch val="init"/>
        </dgm:presLayoutVars>
      </dgm:prSet>
      <dgm:spPr/>
    </dgm:pt>
    <dgm:pt modelId="{829C3A4E-0144-4057-A9F7-199F2DDE7D64}" type="pres">
      <dgm:prSet presAssocID="{01A86283-4B1C-4FDB-903B-896A03C158D5}" presName="rootComposite" presStyleCnt="0"/>
      <dgm:spPr/>
    </dgm:pt>
    <dgm:pt modelId="{5686F5E6-E730-4A4F-B86A-D334955A4BF3}" type="pres">
      <dgm:prSet presAssocID="{01A86283-4B1C-4FDB-903B-896A03C158D5}" presName="rootText" presStyleLbl="node2" presStyleIdx="4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F812AF-0900-4CE7-AA23-35A4E46C6FD1}" type="pres">
      <dgm:prSet presAssocID="{01A86283-4B1C-4FDB-903B-896A03C158D5}" presName="rootConnector" presStyleLbl="node2" presStyleIdx="4" presStyleCnt="5"/>
      <dgm:spPr/>
      <dgm:t>
        <a:bodyPr/>
        <a:lstStyle/>
        <a:p>
          <a:endParaRPr lang="ru-RU"/>
        </a:p>
      </dgm:t>
    </dgm:pt>
    <dgm:pt modelId="{6E656727-FD91-4E1B-A5EE-84CEC1DE3C72}" type="pres">
      <dgm:prSet presAssocID="{01A86283-4B1C-4FDB-903B-896A03C158D5}" presName="hierChild4" presStyleCnt="0"/>
      <dgm:spPr/>
    </dgm:pt>
    <dgm:pt modelId="{27B82800-9DB5-4D0C-B8A5-0485EB0D8A11}" type="pres">
      <dgm:prSet presAssocID="{01A86283-4B1C-4FDB-903B-896A03C158D5}" presName="hierChild5" presStyleCnt="0"/>
      <dgm:spPr/>
    </dgm:pt>
    <dgm:pt modelId="{7D3D6835-E709-46DA-B5F5-509F1C770A71}" type="pres">
      <dgm:prSet presAssocID="{824CACDD-E03A-427C-8B7A-DB5388A5BD8D}" presName="hierChild3" presStyleCnt="0"/>
      <dgm:spPr/>
    </dgm:pt>
  </dgm:ptLst>
  <dgm:cxnLst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A270C7F8-C6B9-4047-91A7-404C1458350B}" type="presOf" srcId="{01A86283-4B1C-4FDB-903B-896A03C158D5}" destId="{D4F812AF-0900-4CE7-AA23-35A4E46C6FD1}" srcOrd="1" destOrd="0" presId="urn:microsoft.com/office/officeart/2005/8/layout/orgChart1"/>
    <dgm:cxn modelId="{0D791C40-56EA-446A-9C8D-3C641214EF22}" type="presOf" srcId="{01A86283-4B1C-4FDB-903B-896A03C158D5}" destId="{5686F5E6-E730-4A4F-B86A-D334955A4BF3}" srcOrd="0" destOrd="0" presId="urn:microsoft.com/office/officeart/2005/8/layout/orgChart1"/>
    <dgm:cxn modelId="{E2CB8F61-460D-4B6C-90DC-20C6607C3766}" type="presOf" srcId="{EEC18031-8BE0-4AC6-8896-41712D10D7F6}" destId="{D98FBD44-D81E-49B1-AA21-CF1552747F22}" srcOrd="0" destOrd="0" presId="urn:microsoft.com/office/officeart/2005/8/layout/orgChart1"/>
    <dgm:cxn modelId="{320CCA86-012E-4226-9ABA-1A50138E52A8}" type="presOf" srcId="{93FA7CE8-AEE6-43B9-836C-3F03118B3842}" destId="{8D16B8B8-EC00-4610-BCC6-ACE28551BF93}" srcOrd="0" destOrd="0" presId="urn:microsoft.com/office/officeart/2005/8/layout/orgChart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7CBC1AE5-EFC1-4DED-90B4-3C1DF88BC050}" type="presOf" srcId="{84644A64-B651-4593-8A15-954557571337}" destId="{E349FB01-D2F9-4802-9005-7EF140881356}" srcOrd="1" destOrd="0" presId="urn:microsoft.com/office/officeart/2005/8/layout/orgChart1"/>
    <dgm:cxn modelId="{5D4BB1C3-EF46-40A8-9747-DBC3EFFF981D}" type="presOf" srcId="{9F3D15E7-183E-4168-819E-A5AE67C70800}" destId="{E3D274F6-EF38-4457-99ED-3B36F1F9CCE6}" srcOrd="1" destOrd="0" presId="urn:microsoft.com/office/officeart/2005/8/layout/orgChart1"/>
    <dgm:cxn modelId="{AA36C78E-9E04-4782-B6C8-06531EF80F7F}" type="presOf" srcId="{11CB86F8-31C1-4608-BCC5-247E331BAD1E}" destId="{F495F80B-6FEE-4FC2-B820-6BD21D72101E}" srcOrd="0" destOrd="0" presId="urn:microsoft.com/office/officeart/2005/8/layout/orgChart1"/>
    <dgm:cxn modelId="{E812ECC3-E753-4AB1-9FA8-95B8A6427B9F}" type="presOf" srcId="{84644A64-B651-4593-8A15-954557571337}" destId="{F9F59E84-68E7-4AB6-8042-6BADE1906BFB}" srcOrd="0" destOrd="0" presId="urn:microsoft.com/office/officeart/2005/8/layout/orgChart1"/>
    <dgm:cxn modelId="{02852BD7-A5AD-4D56-991F-E78B6F7F634D}" type="presOf" srcId="{5E6F24EC-07DA-4409-8D2A-E1F358F0D53E}" destId="{42131694-B3C1-48DA-9A89-0ED8F63CDD47}" srcOrd="0" destOrd="0" presId="urn:microsoft.com/office/officeart/2005/8/layout/orgChart1"/>
    <dgm:cxn modelId="{32DB7FA2-8A41-4691-8D4F-4BF5EF9ABC09}" type="presOf" srcId="{824CACDD-E03A-427C-8B7A-DB5388A5BD8D}" destId="{520DCA23-E61E-4D60-8C01-FF734DB21588}" srcOrd="1" destOrd="0" presId="urn:microsoft.com/office/officeart/2005/8/layout/orgChart1"/>
    <dgm:cxn modelId="{24C632F5-0BB0-436F-A442-C93916B50C9C}" type="presOf" srcId="{81ED6989-DB09-4163-9FE8-4274D9FB393B}" destId="{F7736AB3-14FB-442A-8C59-ED1D80EA616A}" srcOrd="1" destOrd="0" presId="urn:microsoft.com/office/officeart/2005/8/layout/orgChart1"/>
    <dgm:cxn modelId="{D1E8CCBD-F0BC-4AE6-9EB3-701607BFE7E9}" type="presOf" srcId="{31A4F4FA-6743-4237-978E-3C0F106CB502}" destId="{30FDE77F-0DE1-4507-9AB4-E4873006176F}" srcOrd="0" destOrd="0" presId="urn:microsoft.com/office/officeart/2005/8/layout/orgChart1"/>
    <dgm:cxn modelId="{5FBD2B25-D548-4C65-96A0-1240D500043C}" type="presOf" srcId="{81ED6989-DB09-4163-9FE8-4274D9FB393B}" destId="{91937533-898F-4FC5-A9E4-FE0BA78B0BED}" srcOrd="0" destOrd="0" presId="urn:microsoft.com/office/officeart/2005/8/layout/orgChart1"/>
    <dgm:cxn modelId="{FDF22D92-37BB-4F74-BD87-03D71F82A057}" type="presOf" srcId="{11CB86F8-31C1-4608-BCC5-247E331BAD1E}" destId="{5C3169FC-2904-40E9-BED3-B6AB9616B8F1}" srcOrd="1" destOrd="0" presId="urn:microsoft.com/office/officeart/2005/8/layout/orgChart1"/>
    <dgm:cxn modelId="{2575D9BE-FCE8-41C1-A860-944214769812}" type="presOf" srcId="{9F3D15E7-183E-4168-819E-A5AE67C70800}" destId="{1C9FE83A-22D2-43B9-8B78-355219D6DADC}" srcOrd="0" destOrd="0" presId="urn:microsoft.com/office/officeart/2005/8/layout/orgChart1"/>
    <dgm:cxn modelId="{8BA842DF-59E4-4D98-AEA9-D405C1418145}" type="presOf" srcId="{824CACDD-E03A-427C-8B7A-DB5388A5BD8D}" destId="{D7C56106-E809-407C-94C9-8E39E21EEBEA}" srcOrd="0" destOrd="0" presId="urn:microsoft.com/office/officeart/2005/8/layout/orgChart1"/>
    <dgm:cxn modelId="{A5B05E0C-951C-4D26-B56D-106CCCC75BE1}" type="presOf" srcId="{195A0E0D-9849-4724-AEF3-DAF6E0352555}" destId="{398FFEDC-BFFB-4687-A7AC-A133982093F8}" srcOrd="0" destOrd="0" presId="urn:microsoft.com/office/officeart/2005/8/layout/orgChart1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AAEBE5A1-487B-406D-ADF4-4DD8ECD45A85}" type="presOf" srcId="{73D9929A-4AE6-4F97-BA74-8AFCD9A206B7}" destId="{E5FC38C0-F874-4D67-AF4E-5B61D8528333}" srcOrd="0" destOrd="0" presId="urn:microsoft.com/office/officeart/2005/8/layout/orgChart1"/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F7116336-121B-4022-9E92-E0507EB2A95C}" type="presParOf" srcId="{398FFEDC-BFFB-4687-A7AC-A133982093F8}" destId="{5BD874B2-AFE1-40B2-848A-6C041981297C}" srcOrd="0" destOrd="0" presId="urn:microsoft.com/office/officeart/2005/8/layout/orgChart1"/>
    <dgm:cxn modelId="{A868F0B8-C73D-40FE-B378-03F1BDCBB00A}" type="presParOf" srcId="{5BD874B2-AFE1-40B2-848A-6C041981297C}" destId="{A93F08A3-CEE2-4CEC-875D-F7FE952BE28D}" srcOrd="0" destOrd="0" presId="urn:microsoft.com/office/officeart/2005/8/layout/orgChart1"/>
    <dgm:cxn modelId="{2A12EC4C-D6D2-4E4D-A97E-022BA66CEFB2}" type="presParOf" srcId="{A93F08A3-CEE2-4CEC-875D-F7FE952BE28D}" destId="{D7C56106-E809-407C-94C9-8E39E21EEBEA}" srcOrd="0" destOrd="0" presId="urn:microsoft.com/office/officeart/2005/8/layout/orgChart1"/>
    <dgm:cxn modelId="{6FE43DD1-5674-4402-9E6E-F2A274514B77}" type="presParOf" srcId="{A93F08A3-CEE2-4CEC-875D-F7FE952BE28D}" destId="{520DCA23-E61E-4D60-8C01-FF734DB21588}" srcOrd="1" destOrd="0" presId="urn:microsoft.com/office/officeart/2005/8/layout/orgChart1"/>
    <dgm:cxn modelId="{249C9CFA-6462-4DEB-8044-DB29A6892F12}" type="presParOf" srcId="{5BD874B2-AFE1-40B2-848A-6C041981297C}" destId="{B7096D27-90B6-478D-8DB2-11220FD707AF}" srcOrd="1" destOrd="0" presId="urn:microsoft.com/office/officeart/2005/8/layout/orgChart1"/>
    <dgm:cxn modelId="{3C5C4F0C-4E3C-472E-8A06-537077A95231}" type="presParOf" srcId="{B7096D27-90B6-478D-8DB2-11220FD707AF}" destId="{30FDE77F-0DE1-4507-9AB4-E4873006176F}" srcOrd="0" destOrd="0" presId="urn:microsoft.com/office/officeart/2005/8/layout/orgChart1"/>
    <dgm:cxn modelId="{761C83F6-66FE-4C73-A283-BD4AF80C3458}" type="presParOf" srcId="{B7096D27-90B6-478D-8DB2-11220FD707AF}" destId="{F9725548-D4CF-419F-A724-9207DF64A0B3}" srcOrd="1" destOrd="0" presId="urn:microsoft.com/office/officeart/2005/8/layout/orgChart1"/>
    <dgm:cxn modelId="{263FD163-7C77-4FA4-8EEB-1277B5D8FC7F}" type="presParOf" srcId="{F9725548-D4CF-419F-A724-9207DF64A0B3}" destId="{184D3D69-D2D7-4502-9191-669AAD37B54B}" srcOrd="0" destOrd="0" presId="urn:microsoft.com/office/officeart/2005/8/layout/orgChart1"/>
    <dgm:cxn modelId="{FC787F57-3C71-4614-B22A-253F8E6AF46C}" type="presParOf" srcId="{184D3D69-D2D7-4502-9191-669AAD37B54B}" destId="{91937533-898F-4FC5-A9E4-FE0BA78B0BED}" srcOrd="0" destOrd="0" presId="urn:microsoft.com/office/officeart/2005/8/layout/orgChart1"/>
    <dgm:cxn modelId="{28E52091-F7C6-429D-AC8C-12DB8C264997}" type="presParOf" srcId="{184D3D69-D2D7-4502-9191-669AAD37B54B}" destId="{F7736AB3-14FB-442A-8C59-ED1D80EA616A}" srcOrd="1" destOrd="0" presId="urn:microsoft.com/office/officeart/2005/8/layout/orgChart1"/>
    <dgm:cxn modelId="{C5DA4318-2E46-46E3-BAF9-2367292EBF02}" type="presParOf" srcId="{F9725548-D4CF-419F-A724-9207DF64A0B3}" destId="{7BADFCDB-E98D-46F4-9C6A-0B18648C6962}" srcOrd="1" destOrd="0" presId="urn:microsoft.com/office/officeart/2005/8/layout/orgChart1"/>
    <dgm:cxn modelId="{4CA80AFD-FFF1-4449-AAA0-F0EC8EB76118}" type="presParOf" srcId="{F9725548-D4CF-419F-A724-9207DF64A0B3}" destId="{1E168AC0-FCF6-4950-AD56-E0162207CD4C}" srcOrd="2" destOrd="0" presId="urn:microsoft.com/office/officeart/2005/8/layout/orgChart1"/>
    <dgm:cxn modelId="{E1C1363E-9D23-43FA-97B6-06C3F5EBC4B9}" type="presParOf" srcId="{B7096D27-90B6-478D-8DB2-11220FD707AF}" destId="{42131694-B3C1-48DA-9A89-0ED8F63CDD47}" srcOrd="2" destOrd="0" presId="urn:microsoft.com/office/officeart/2005/8/layout/orgChart1"/>
    <dgm:cxn modelId="{83B42293-5AD5-4C27-B910-DA453C0AED36}" type="presParOf" srcId="{B7096D27-90B6-478D-8DB2-11220FD707AF}" destId="{CE0DC93D-466F-45F6-AE6B-84553C0CB8AA}" srcOrd="3" destOrd="0" presId="urn:microsoft.com/office/officeart/2005/8/layout/orgChart1"/>
    <dgm:cxn modelId="{726D3AA3-DD30-4CA8-96A2-A56D3B010902}" type="presParOf" srcId="{CE0DC93D-466F-45F6-AE6B-84553C0CB8AA}" destId="{A544FF7E-3AA1-4012-A8F5-5B7E24307511}" srcOrd="0" destOrd="0" presId="urn:microsoft.com/office/officeart/2005/8/layout/orgChart1"/>
    <dgm:cxn modelId="{5DAF7A9D-DC2E-44C3-9ECB-8AB52D22F140}" type="presParOf" srcId="{A544FF7E-3AA1-4012-A8F5-5B7E24307511}" destId="{F495F80B-6FEE-4FC2-B820-6BD21D72101E}" srcOrd="0" destOrd="0" presId="urn:microsoft.com/office/officeart/2005/8/layout/orgChart1"/>
    <dgm:cxn modelId="{0B2311BA-BE23-432B-8EEF-AC8E4862F5BB}" type="presParOf" srcId="{A544FF7E-3AA1-4012-A8F5-5B7E24307511}" destId="{5C3169FC-2904-40E9-BED3-B6AB9616B8F1}" srcOrd="1" destOrd="0" presId="urn:microsoft.com/office/officeart/2005/8/layout/orgChart1"/>
    <dgm:cxn modelId="{E7E7D110-3945-4EDF-A243-7616897F729D}" type="presParOf" srcId="{CE0DC93D-466F-45F6-AE6B-84553C0CB8AA}" destId="{06856941-3E6A-4767-9273-EB6AA5E571AF}" srcOrd="1" destOrd="0" presId="urn:microsoft.com/office/officeart/2005/8/layout/orgChart1"/>
    <dgm:cxn modelId="{120C1947-C7B7-46AD-8A10-EDE86F1D4935}" type="presParOf" srcId="{CE0DC93D-466F-45F6-AE6B-84553C0CB8AA}" destId="{19D5C736-565F-4332-886E-AC2D16E7C748}" srcOrd="2" destOrd="0" presId="urn:microsoft.com/office/officeart/2005/8/layout/orgChart1"/>
    <dgm:cxn modelId="{0436B3C3-7A1E-4971-94C2-6E236F313E7D}" type="presParOf" srcId="{B7096D27-90B6-478D-8DB2-11220FD707AF}" destId="{8D16B8B8-EC00-4610-BCC6-ACE28551BF93}" srcOrd="4" destOrd="0" presId="urn:microsoft.com/office/officeart/2005/8/layout/orgChart1"/>
    <dgm:cxn modelId="{5BD4D033-8459-45FF-8A51-9779BDEEE5C7}" type="presParOf" srcId="{B7096D27-90B6-478D-8DB2-11220FD707AF}" destId="{39F48156-34B2-44A6-A0ED-36EEA7E3C117}" srcOrd="5" destOrd="0" presId="urn:microsoft.com/office/officeart/2005/8/layout/orgChart1"/>
    <dgm:cxn modelId="{07D23D83-5F89-49E7-8B8D-F43ADC9E7C50}" type="presParOf" srcId="{39F48156-34B2-44A6-A0ED-36EEA7E3C117}" destId="{9C1F9B11-997D-425B-9961-764D120824B0}" srcOrd="0" destOrd="0" presId="urn:microsoft.com/office/officeart/2005/8/layout/orgChart1"/>
    <dgm:cxn modelId="{D2CB9BF5-8DEB-4D79-852E-21670ED5BE11}" type="presParOf" srcId="{9C1F9B11-997D-425B-9961-764D120824B0}" destId="{1C9FE83A-22D2-43B9-8B78-355219D6DADC}" srcOrd="0" destOrd="0" presId="urn:microsoft.com/office/officeart/2005/8/layout/orgChart1"/>
    <dgm:cxn modelId="{7C5E11E7-D67F-40AC-A0B3-267EE6DDAEC3}" type="presParOf" srcId="{9C1F9B11-997D-425B-9961-764D120824B0}" destId="{E3D274F6-EF38-4457-99ED-3B36F1F9CCE6}" srcOrd="1" destOrd="0" presId="urn:microsoft.com/office/officeart/2005/8/layout/orgChart1"/>
    <dgm:cxn modelId="{11A76751-F8B5-436E-B255-97AD3EA0CA72}" type="presParOf" srcId="{39F48156-34B2-44A6-A0ED-36EEA7E3C117}" destId="{3E639E93-6EE3-4003-9EA9-40BC73B6DF31}" srcOrd="1" destOrd="0" presId="urn:microsoft.com/office/officeart/2005/8/layout/orgChart1"/>
    <dgm:cxn modelId="{A6B7F710-7015-4164-9721-66FA032941F4}" type="presParOf" srcId="{39F48156-34B2-44A6-A0ED-36EEA7E3C117}" destId="{895A2713-0FF7-4BDB-AD57-36397676E0FA}" srcOrd="2" destOrd="0" presId="urn:microsoft.com/office/officeart/2005/8/layout/orgChart1"/>
    <dgm:cxn modelId="{158872CF-893C-44DC-A27E-30378829021E}" type="presParOf" srcId="{B7096D27-90B6-478D-8DB2-11220FD707AF}" destId="{D98FBD44-D81E-49B1-AA21-CF1552747F22}" srcOrd="6" destOrd="0" presId="urn:microsoft.com/office/officeart/2005/8/layout/orgChart1"/>
    <dgm:cxn modelId="{B497CF5E-14F9-424B-A5FB-499C3887ACAA}" type="presParOf" srcId="{B7096D27-90B6-478D-8DB2-11220FD707AF}" destId="{630FA468-577E-49F3-8128-284FFF68C963}" srcOrd="7" destOrd="0" presId="urn:microsoft.com/office/officeart/2005/8/layout/orgChart1"/>
    <dgm:cxn modelId="{C7500D28-6E25-4A77-B085-B04EE4B12BB9}" type="presParOf" srcId="{630FA468-577E-49F3-8128-284FFF68C963}" destId="{2F01E0E8-2CEE-4B16-BFED-2BD07B02FC55}" srcOrd="0" destOrd="0" presId="urn:microsoft.com/office/officeart/2005/8/layout/orgChart1"/>
    <dgm:cxn modelId="{5911F1FE-B4A2-4EF0-9FB1-19965325180E}" type="presParOf" srcId="{2F01E0E8-2CEE-4B16-BFED-2BD07B02FC55}" destId="{F9F59E84-68E7-4AB6-8042-6BADE1906BFB}" srcOrd="0" destOrd="0" presId="urn:microsoft.com/office/officeart/2005/8/layout/orgChart1"/>
    <dgm:cxn modelId="{702EEA52-1CD2-4BC6-8CCF-D935568F34CE}" type="presParOf" srcId="{2F01E0E8-2CEE-4B16-BFED-2BD07B02FC55}" destId="{E349FB01-D2F9-4802-9005-7EF140881356}" srcOrd="1" destOrd="0" presId="urn:microsoft.com/office/officeart/2005/8/layout/orgChart1"/>
    <dgm:cxn modelId="{9F653BF1-978C-4C54-B347-29075A168C06}" type="presParOf" srcId="{630FA468-577E-49F3-8128-284FFF68C963}" destId="{9DB0E78C-C0A9-40F5-B8EE-760CC3CF8B2C}" srcOrd="1" destOrd="0" presId="urn:microsoft.com/office/officeart/2005/8/layout/orgChart1"/>
    <dgm:cxn modelId="{4C58DFDC-0838-421C-982E-CF2F46ECE7A7}" type="presParOf" srcId="{630FA468-577E-49F3-8128-284FFF68C963}" destId="{53591C07-6F87-4036-80E9-8A6CBB625570}" srcOrd="2" destOrd="0" presId="urn:microsoft.com/office/officeart/2005/8/layout/orgChart1"/>
    <dgm:cxn modelId="{E053F914-4947-4369-AB23-FB0AA1D3C98E}" type="presParOf" srcId="{B7096D27-90B6-478D-8DB2-11220FD707AF}" destId="{E5FC38C0-F874-4D67-AF4E-5B61D8528333}" srcOrd="8" destOrd="0" presId="urn:microsoft.com/office/officeart/2005/8/layout/orgChart1"/>
    <dgm:cxn modelId="{F03D359A-353A-4A01-B065-E6AE14EAD92C}" type="presParOf" srcId="{B7096D27-90B6-478D-8DB2-11220FD707AF}" destId="{C601FF54-F7D4-436A-82E3-B840E4E44607}" srcOrd="9" destOrd="0" presId="urn:microsoft.com/office/officeart/2005/8/layout/orgChart1"/>
    <dgm:cxn modelId="{FEEDE6EC-E4CF-4061-B15C-47683BBBA718}" type="presParOf" srcId="{C601FF54-F7D4-436A-82E3-B840E4E44607}" destId="{829C3A4E-0144-4057-A9F7-199F2DDE7D64}" srcOrd="0" destOrd="0" presId="urn:microsoft.com/office/officeart/2005/8/layout/orgChart1"/>
    <dgm:cxn modelId="{19F47044-FCE7-45E3-B84D-21E6743BC88A}" type="presParOf" srcId="{829C3A4E-0144-4057-A9F7-199F2DDE7D64}" destId="{5686F5E6-E730-4A4F-B86A-D334955A4BF3}" srcOrd="0" destOrd="0" presId="urn:microsoft.com/office/officeart/2005/8/layout/orgChart1"/>
    <dgm:cxn modelId="{1AA37A88-358E-48A1-8D6C-E65FB0EF6FE4}" type="presParOf" srcId="{829C3A4E-0144-4057-A9F7-199F2DDE7D64}" destId="{D4F812AF-0900-4CE7-AA23-35A4E46C6FD1}" srcOrd="1" destOrd="0" presId="urn:microsoft.com/office/officeart/2005/8/layout/orgChart1"/>
    <dgm:cxn modelId="{58051F42-B06A-49C0-8427-66C239BB4D51}" type="presParOf" srcId="{C601FF54-F7D4-436A-82E3-B840E4E44607}" destId="{6E656727-FD91-4E1B-A5EE-84CEC1DE3C72}" srcOrd="1" destOrd="0" presId="urn:microsoft.com/office/officeart/2005/8/layout/orgChart1"/>
    <dgm:cxn modelId="{F002B3BD-7B2A-4715-B908-ADCF455DAA97}" type="presParOf" srcId="{C601FF54-F7D4-436A-82E3-B840E4E44607}" destId="{27B82800-9DB5-4D0C-B8A5-0485EB0D8A11}" srcOrd="2" destOrd="0" presId="urn:microsoft.com/office/officeart/2005/8/layout/orgChart1"/>
    <dgm:cxn modelId="{586BB15E-7BFA-45DB-8A06-AD0C4C7DD55F}" type="presParOf" srcId="{5BD874B2-AFE1-40B2-848A-6C041981297C}" destId="{7D3D6835-E709-46DA-B5F5-509F1C770A71}" srcOrd="2" destOrd="0" presId="urn:microsoft.com/office/officeart/2005/8/layout/orgChar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712199-DE0C-4B17-8886-3FF8BBB1524A}" type="doc">
      <dgm:prSet loTypeId="urn:microsoft.com/office/officeart/2005/8/layout/cycle4#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A205B4-9060-4EBA-B42D-AEC9DD24405A}">
      <dgm:prSet phldrT="[Текст]" custT="1"/>
      <dgm:spPr>
        <a:solidFill>
          <a:srgbClr val="92D050"/>
        </a:solidFill>
      </dgm:spPr>
      <dgm:t>
        <a:bodyPr/>
        <a:lstStyle/>
        <a:p>
          <a:endParaRPr lang="ru-RU" sz="1700" b="1" i="0" dirty="0" smtClean="0">
            <a:solidFill>
              <a:srgbClr val="FF0000"/>
            </a:solidFill>
          </a:endParaRPr>
        </a:p>
        <a:p>
          <a:endParaRPr lang="ru-RU" sz="1700" b="1" i="0" dirty="0" smtClean="0">
            <a:solidFill>
              <a:srgbClr val="FF0000"/>
            </a:solidFill>
          </a:endParaRPr>
        </a:p>
        <a:p>
          <a:r>
            <a:rPr lang="ru-RU" sz="1700" b="1" i="1" dirty="0" smtClean="0">
              <a:solidFill>
                <a:srgbClr val="FF0000"/>
              </a:solidFill>
              <a:latin typeface="Cambria" pitchFamily="18" charset="0"/>
            </a:rPr>
            <a:t>Дошкольное образование</a:t>
          </a:r>
          <a:endParaRPr lang="ru-RU" sz="1700" b="1" i="1" dirty="0">
            <a:solidFill>
              <a:srgbClr val="FF0000"/>
            </a:solidFill>
            <a:latin typeface="Cambria" pitchFamily="18" charset="0"/>
          </a:endParaRPr>
        </a:p>
      </dgm:t>
    </dgm:pt>
    <dgm:pt modelId="{1935996D-CB17-40A7-96BA-86AA95B7A1B3}" type="parTrans" cxnId="{8912AA6B-635F-43A8-954F-873529F9C7C6}">
      <dgm:prSet/>
      <dgm:spPr/>
      <dgm:t>
        <a:bodyPr/>
        <a:lstStyle/>
        <a:p>
          <a:endParaRPr lang="ru-RU"/>
        </a:p>
      </dgm:t>
    </dgm:pt>
    <dgm:pt modelId="{6B088158-89AB-4BBE-B1CF-EFD3FE4766E2}" type="sibTrans" cxnId="{8912AA6B-635F-43A8-954F-873529F9C7C6}">
      <dgm:prSet/>
      <dgm:spPr/>
      <dgm:t>
        <a:bodyPr/>
        <a:lstStyle/>
        <a:p>
          <a:endParaRPr lang="ru-RU"/>
        </a:p>
      </dgm:t>
    </dgm:pt>
    <dgm:pt modelId="{077F3395-E5E8-4719-9595-9901BC5FDBA6}">
      <dgm:prSet phldrT="[Текст]" custT="1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2014 – 62 212,0 тыс. 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D8B8B19B-0CF2-469F-87E0-7FBCCC2ACB4E}" type="parTrans" cxnId="{F0552E92-E720-42CA-A4C0-3EBB1646A353}">
      <dgm:prSet/>
      <dgm:spPr/>
      <dgm:t>
        <a:bodyPr/>
        <a:lstStyle/>
        <a:p>
          <a:endParaRPr lang="ru-RU"/>
        </a:p>
      </dgm:t>
    </dgm:pt>
    <dgm:pt modelId="{92F2AC87-2041-4F0B-A7FA-CDA684FF38A7}" type="sibTrans" cxnId="{F0552E92-E720-42CA-A4C0-3EBB1646A353}">
      <dgm:prSet/>
      <dgm:spPr/>
      <dgm:t>
        <a:bodyPr/>
        <a:lstStyle/>
        <a:p>
          <a:endParaRPr lang="ru-RU"/>
        </a:p>
      </dgm:t>
    </dgm:pt>
    <dgm:pt modelId="{DE3E7BB7-4550-4EB0-9A9B-48F3EF619E41}">
      <dgm:prSet phldrT="[Текст]" custT="1"/>
      <dgm:spPr>
        <a:solidFill>
          <a:srgbClr val="FFC000"/>
        </a:solidFill>
      </dgm:spPr>
      <dgm:t>
        <a:bodyPr/>
        <a:lstStyle/>
        <a:p>
          <a:pPr algn="l"/>
          <a:endParaRPr lang="ru-RU" sz="1700" b="1" dirty="0" smtClean="0">
            <a:solidFill>
              <a:srgbClr val="7030A0"/>
            </a:solidFill>
          </a:endParaRPr>
        </a:p>
        <a:p>
          <a:pPr algn="ctr"/>
          <a:endParaRPr lang="ru-RU" sz="1700" b="1" dirty="0" smtClean="0">
            <a:solidFill>
              <a:srgbClr val="7030A0"/>
            </a:solidFill>
          </a:endParaRPr>
        </a:p>
        <a:p>
          <a:pPr algn="ctr"/>
          <a:r>
            <a:rPr lang="ru-RU" sz="1700" b="1" i="1" dirty="0" smtClean="0">
              <a:solidFill>
                <a:srgbClr val="7030A0"/>
              </a:solidFill>
              <a:latin typeface="Cambria" pitchFamily="18" charset="0"/>
            </a:rPr>
            <a:t>Общее образование</a:t>
          </a:r>
          <a:endParaRPr lang="ru-RU" sz="1700" b="1" i="1" dirty="0">
            <a:solidFill>
              <a:srgbClr val="7030A0"/>
            </a:solidFill>
            <a:latin typeface="Cambria" pitchFamily="18" charset="0"/>
          </a:endParaRPr>
        </a:p>
      </dgm:t>
    </dgm:pt>
    <dgm:pt modelId="{0EE9290F-A630-4C39-9B7A-2ABD3E769667}" type="parTrans" cxnId="{90F62300-72F4-492F-A605-67A488F3EB96}">
      <dgm:prSet/>
      <dgm:spPr/>
      <dgm:t>
        <a:bodyPr/>
        <a:lstStyle/>
        <a:p>
          <a:endParaRPr lang="ru-RU"/>
        </a:p>
      </dgm:t>
    </dgm:pt>
    <dgm:pt modelId="{F2969433-509A-425A-B83D-2FFBA96A2FBD}" type="sibTrans" cxnId="{90F62300-72F4-492F-A605-67A488F3EB96}">
      <dgm:prSet/>
      <dgm:spPr/>
      <dgm:t>
        <a:bodyPr/>
        <a:lstStyle/>
        <a:p>
          <a:endParaRPr lang="ru-RU"/>
        </a:p>
      </dgm:t>
    </dgm:pt>
    <dgm:pt modelId="{16729F92-ADE9-4C76-BD36-8ED193F1786C}">
      <dgm:prSet phldrT="[Текст]" custT="1"/>
      <dgm:spPr>
        <a:solidFill>
          <a:srgbClr val="FFFF99"/>
        </a:solidFill>
      </dgm:spPr>
      <dgm:t>
        <a:bodyPr/>
        <a:lstStyle/>
        <a:p>
          <a:pPr algn="r"/>
          <a:r>
            <a:rPr lang="ru-RU" sz="1200" b="1" i="0" dirty="0" smtClean="0">
              <a:latin typeface="Times New Roman" pitchFamily="18" charset="0"/>
              <a:cs typeface="Times New Roman" pitchFamily="18" charset="0"/>
            </a:rPr>
            <a:t>2014 – 75 934,7 тыс. руб.</a:t>
          </a:r>
          <a:endParaRPr lang="ru-RU" sz="1200" b="1" i="0" dirty="0">
            <a:latin typeface="Times New Roman" pitchFamily="18" charset="0"/>
            <a:cs typeface="Times New Roman" pitchFamily="18" charset="0"/>
          </a:endParaRPr>
        </a:p>
      </dgm:t>
    </dgm:pt>
    <dgm:pt modelId="{EB1ED8E4-7C0A-4E10-8C91-FCDD5EE9322A}" type="parTrans" cxnId="{23D70FFD-751E-484F-98DB-4DD94ED09951}">
      <dgm:prSet/>
      <dgm:spPr/>
      <dgm:t>
        <a:bodyPr/>
        <a:lstStyle/>
        <a:p>
          <a:endParaRPr lang="ru-RU"/>
        </a:p>
      </dgm:t>
    </dgm:pt>
    <dgm:pt modelId="{1DBA4DFA-52B4-4192-BFE6-AFFE1008DA3F}" type="sibTrans" cxnId="{23D70FFD-751E-484F-98DB-4DD94ED09951}">
      <dgm:prSet/>
      <dgm:spPr/>
      <dgm:t>
        <a:bodyPr/>
        <a:lstStyle/>
        <a:p>
          <a:endParaRPr lang="ru-RU"/>
        </a:p>
      </dgm:t>
    </dgm:pt>
    <dgm:pt modelId="{CE1851E5-1D1A-41A0-8ED3-3141B341F002}">
      <dgm:prSet phldrT="[Текст]" custT="1"/>
      <dgm:spPr>
        <a:solidFill>
          <a:srgbClr val="00B0F0"/>
        </a:solidFill>
      </dgm:spPr>
      <dgm:t>
        <a:bodyPr anchor="t" anchorCtr="0"/>
        <a:lstStyle/>
        <a:p>
          <a:pPr algn="ctr"/>
          <a:r>
            <a:rPr lang="ru-RU" sz="1600" b="1" i="1" dirty="0" smtClean="0">
              <a:solidFill>
                <a:srgbClr val="C00000"/>
              </a:solidFill>
              <a:latin typeface="Cambria" pitchFamily="18" charset="0"/>
            </a:rPr>
            <a:t>Другие вопросы в области образования</a:t>
          </a:r>
          <a:endParaRPr lang="ru-RU" sz="1600" b="1" i="1" dirty="0">
            <a:solidFill>
              <a:srgbClr val="C00000"/>
            </a:solidFill>
            <a:latin typeface="Cambria" pitchFamily="18" charset="0"/>
          </a:endParaRPr>
        </a:p>
      </dgm:t>
    </dgm:pt>
    <dgm:pt modelId="{5B5957D1-FA45-422A-AA61-2988AC8D1FDE}" type="parTrans" cxnId="{910A032B-AB17-4675-9A92-BF05D62BCFDA}">
      <dgm:prSet/>
      <dgm:spPr/>
      <dgm:t>
        <a:bodyPr/>
        <a:lstStyle/>
        <a:p>
          <a:endParaRPr lang="ru-RU"/>
        </a:p>
      </dgm:t>
    </dgm:pt>
    <dgm:pt modelId="{21B2904D-5598-47C5-82F5-11CA0A23F047}" type="sibTrans" cxnId="{910A032B-AB17-4675-9A92-BF05D62BCFDA}">
      <dgm:prSet/>
      <dgm:spPr/>
      <dgm:t>
        <a:bodyPr/>
        <a:lstStyle/>
        <a:p>
          <a:endParaRPr lang="ru-RU"/>
        </a:p>
      </dgm:t>
    </dgm:pt>
    <dgm:pt modelId="{C3ACF966-B302-4173-AC37-2F31AA102567}">
      <dgm:prSet phldrT="[Текст]" custT="1"/>
      <dgm:spPr>
        <a:solidFill>
          <a:srgbClr val="FFFF99">
            <a:alpha val="90000"/>
          </a:srgbClr>
        </a:solidFill>
      </dgm:spPr>
      <dgm:t>
        <a:bodyPr/>
        <a:lstStyle/>
        <a:p>
          <a:pPr algn="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2014 – 10 103,0 тыс. 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03A14EE6-B215-4024-82EE-6DF7A12F3C9C}" type="parTrans" cxnId="{26D419B8-853B-433F-ADFF-6B8CF1B19B0B}">
      <dgm:prSet/>
      <dgm:spPr/>
      <dgm:t>
        <a:bodyPr/>
        <a:lstStyle/>
        <a:p>
          <a:endParaRPr lang="ru-RU"/>
        </a:p>
      </dgm:t>
    </dgm:pt>
    <dgm:pt modelId="{EB38EB1B-0420-4E57-8D8A-40EF90888E34}" type="sibTrans" cxnId="{26D419B8-853B-433F-ADFF-6B8CF1B19B0B}">
      <dgm:prSet/>
      <dgm:spPr/>
      <dgm:t>
        <a:bodyPr/>
        <a:lstStyle/>
        <a:p>
          <a:endParaRPr lang="ru-RU"/>
        </a:p>
      </dgm:t>
    </dgm:pt>
    <dgm:pt modelId="{24747675-2687-4466-81B8-F6B034C09FB9}">
      <dgm:prSet phldrT="[Текст]" custT="1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2014 – 7 281,9 тыс. 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EE923B2-B7CA-471F-815E-5B4634ADAE9C}" type="parTrans" cxnId="{20257191-B2D9-4B84-BDF2-94E96EC92348}">
      <dgm:prSet/>
      <dgm:spPr/>
      <dgm:t>
        <a:bodyPr/>
        <a:lstStyle/>
        <a:p>
          <a:endParaRPr lang="ru-RU"/>
        </a:p>
      </dgm:t>
    </dgm:pt>
    <dgm:pt modelId="{BA3F7A87-D4CC-41FB-B0DA-E27588945B05}" type="sibTrans" cxnId="{20257191-B2D9-4B84-BDF2-94E96EC92348}">
      <dgm:prSet/>
      <dgm:spPr/>
      <dgm:t>
        <a:bodyPr/>
        <a:lstStyle/>
        <a:p>
          <a:endParaRPr lang="ru-RU"/>
        </a:p>
      </dgm:t>
    </dgm:pt>
    <dgm:pt modelId="{7D657312-1C06-44A9-B07E-BA6B98F02C8A}">
      <dgm:prSet phldrT="[Текст]" custT="1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2015 – 56 292,0 тыс. 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08A85B5F-AC6F-4C83-AE3E-14DDA9BA77AC}" type="parTrans" cxnId="{37099602-98BE-4DF4-A399-F120D2A35A08}">
      <dgm:prSet/>
      <dgm:spPr/>
      <dgm:t>
        <a:bodyPr/>
        <a:lstStyle/>
        <a:p>
          <a:endParaRPr lang="ru-RU"/>
        </a:p>
      </dgm:t>
    </dgm:pt>
    <dgm:pt modelId="{AFE8DAFA-49C2-4153-9E68-B47DE8002780}" type="sibTrans" cxnId="{37099602-98BE-4DF4-A399-F120D2A35A08}">
      <dgm:prSet/>
      <dgm:spPr/>
      <dgm:t>
        <a:bodyPr/>
        <a:lstStyle/>
        <a:p>
          <a:endParaRPr lang="ru-RU"/>
        </a:p>
      </dgm:t>
    </dgm:pt>
    <dgm:pt modelId="{E7DE5E0A-B874-4270-9C44-3CEF2F7573A5}">
      <dgm:prSet phldrT="[Текст]" custT="1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2016 – 61 954,0 тыс. 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59F6D68-641F-4372-ACCE-3B212B3D23E2}" type="parTrans" cxnId="{AF0A7091-B9C1-4225-ADE8-A4D5D162BAF2}">
      <dgm:prSet/>
      <dgm:spPr/>
      <dgm:t>
        <a:bodyPr/>
        <a:lstStyle/>
        <a:p>
          <a:endParaRPr lang="ru-RU"/>
        </a:p>
      </dgm:t>
    </dgm:pt>
    <dgm:pt modelId="{86CB51E4-33E0-49A1-877E-28E28317F86D}" type="sibTrans" cxnId="{AF0A7091-B9C1-4225-ADE8-A4D5D162BAF2}">
      <dgm:prSet/>
      <dgm:spPr/>
      <dgm:t>
        <a:bodyPr/>
        <a:lstStyle/>
        <a:p>
          <a:endParaRPr lang="ru-RU"/>
        </a:p>
      </dgm:t>
    </dgm:pt>
    <dgm:pt modelId="{51BDFF59-A5F2-495D-BBF4-D40D4B74DD13}">
      <dgm:prSet phldrT="[Текст]" custT="1"/>
      <dgm:spPr>
        <a:solidFill>
          <a:srgbClr val="FFFF99"/>
        </a:solidFill>
      </dgm:spPr>
      <dgm:t>
        <a:bodyPr/>
        <a:lstStyle/>
        <a:p>
          <a:pPr algn="r"/>
          <a:r>
            <a:rPr lang="ru-RU" sz="1200" b="1" i="0" dirty="0" smtClean="0">
              <a:latin typeface="Times New Roman" pitchFamily="18" charset="0"/>
              <a:cs typeface="Times New Roman" pitchFamily="18" charset="0"/>
            </a:rPr>
            <a:t>2015 – 90 541,0 тыс. руб.</a:t>
          </a:r>
          <a:endParaRPr lang="ru-RU" sz="1200" b="1" i="0" dirty="0">
            <a:latin typeface="Times New Roman" pitchFamily="18" charset="0"/>
            <a:cs typeface="Times New Roman" pitchFamily="18" charset="0"/>
          </a:endParaRPr>
        </a:p>
      </dgm:t>
    </dgm:pt>
    <dgm:pt modelId="{2A211193-18B1-42FF-AD55-B599932CFA14}" type="parTrans" cxnId="{EE6C1AD3-C7C6-4055-A028-53B25AD5AD16}">
      <dgm:prSet/>
      <dgm:spPr/>
      <dgm:t>
        <a:bodyPr/>
        <a:lstStyle/>
        <a:p>
          <a:endParaRPr lang="ru-RU"/>
        </a:p>
      </dgm:t>
    </dgm:pt>
    <dgm:pt modelId="{77767121-9BD4-48A4-A5A0-77E44C92AD70}" type="sibTrans" cxnId="{EE6C1AD3-C7C6-4055-A028-53B25AD5AD16}">
      <dgm:prSet/>
      <dgm:spPr/>
      <dgm:t>
        <a:bodyPr/>
        <a:lstStyle/>
        <a:p>
          <a:endParaRPr lang="ru-RU"/>
        </a:p>
      </dgm:t>
    </dgm:pt>
    <dgm:pt modelId="{ACEC1A2A-A2AF-4E82-8291-397A844A4CF9}">
      <dgm:prSet phldrT="[Текст]" custT="1"/>
      <dgm:spPr>
        <a:solidFill>
          <a:srgbClr val="FFFF99"/>
        </a:solidFill>
      </dgm:spPr>
      <dgm:t>
        <a:bodyPr/>
        <a:lstStyle/>
        <a:p>
          <a:pPr algn="r"/>
          <a:r>
            <a:rPr lang="ru-RU" sz="1200" b="1" i="0" dirty="0" smtClean="0">
              <a:latin typeface="Times New Roman" pitchFamily="18" charset="0"/>
              <a:cs typeface="Times New Roman" pitchFamily="18" charset="0"/>
            </a:rPr>
            <a:t>2016 – 99 355,0 тыс. руб.</a:t>
          </a:r>
          <a:endParaRPr lang="ru-RU" sz="1200" b="1" i="0" dirty="0">
            <a:latin typeface="Times New Roman" pitchFamily="18" charset="0"/>
            <a:cs typeface="Times New Roman" pitchFamily="18" charset="0"/>
          </a:endParaRPr>
        </a:p>
      </dgm:t>
    </dgm:pt>
    <dgm:pt modelId="{58A9EAAF-C3F3-428D-9C3C-583198805DE0}" type="parTrans" cxnId="{F18A36F5-0AE9-4C17-9DA3-65979629AF42}">
      <dgm:prSet/>
      <dgm:spPr/>
      <dgm:t>
        <a:bodyPr/>
        <a:lstStyle/>
        <a:p>
          <a:endParaRPr lang="ru-RU"/>
        </a:p>
      </dgm:t>
    </dgm:pt>
    <dgm:pt modelId="{95A61AF3-F599-4EF8-A9DE-4150F11C17CB}" type="sibTrans" cxnId="{F18A36F5-0AE9-4C17-9DA3-65979629AF42}">
      <dgm:prSet/>
      <dgm:spPr/>
      <dgm:t>
        <a:bodyPr/>
        <a:lstStyle/>
        <a:p>
          <a:endParaRPr lang="ru-RU"/>
        </a:p>
      </dgm:t>
    </dgm:pt>
    <dgm:pt modelId="{303DFE65-D1A2-4A79-819F-49DE481AF8B2}">
      <dgm:prSet phldrT="[Текст]" custT="1"/>
      <dgm:spPr>
        <a:solidFill>
          <a:srgbClr val="FFFF99">
            <a:alpha val="90000"/>
          </a:srgbClr>
        </a:solidFill>
      </dgm:spPr>
      <dgm:t>
        <a:bodyPr/>
        <a:lstStyle/>
        <a:p>
          <a:pPr algn="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2015 – 10 516,3 тыс. 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D3B7941-D8CB-457E-AB6C-047F1778A542}" type="parTrans" cxnId="{36F28E17-E2E5-42D6-B142-80C1EA46911A}">
      <dgm:prSet/>
      <dgm:spPr/>
      <dgm:t>
        <a:bodyPr/>
        <a:lstStyle/>
        <a:p>
          <a:endParaRPr lang="ru-RU"/>
        </a:p>
      </dgm:t>
    </dgm:pt>
    <dgm:pt modelId="{A5D9F12D-D50C-4221-9EC0-0AA427777032}" type="sibTrans" cxnId="{36F28E17-E2E5-42D6-B142-80C1EA46911A}">
      <dgm:prSet/>
      <dgm:spPr/>
      <dgm:t>
        <a:bodyPr/>
        <a:lstStyle/>
        <a:p>
          <a:endParaRPr lang="ru-RU"/>
        </a:p>
      </dgm:t>
    </dgm:pt>
    <dgm:pt modelId="{81E3E7B4-91FC-4EA3-A3C9-3D2FC8A36D55}">
      <dgm:prSet phldrT="[Текст]" custT="1"/>
      <dgm:spPr>
        <a:solidFill>
          <a:srgbClr val="FFFF99">
            <a:alpha val="90000"/>
          </a:srgbClr>
        </a:solidFill>
      </dgm:spPr>
      <dgm:t>
        <a:bodyPr/>
        <a:lstStyle/>
        <a:p>
          <a:pPr algn="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2016 – 11 266,0 тыс. 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D4498B9C-F44D-469C-A940-DAB5DDB466F0}" type="parTrans" cxnId="{86CFB889-D21A-4E6D-B60F-E9BC4BCE0C77}">
      <dgm:prSet/>
      <dgm:spPr/>
      <dgm:t>
        <a:bodyPr/>
        <a:lstStyle/>
        <a:p>
          <a:endParaRPr lang="ru-RU"/>
        </a:p>
      </dgm:t>
    </dgm:pt>
    <dgm:pt modelId="{5FB94C75-0169-4B76-BAA3-9AE4660087B6}" type="sibTrans" cxnId="{86CFB889-D21A-4E6D-B60F-E9BC4BCE0C77}">
      <dgm:prSet/>
      <dgm:spPr/>
      <dgm:t>
        <a:bodyPr/>
        <a:lstStyle/>
        <a:p>
          <a:endParaRPr lang="ru-RU"/>
        </a:p>
      </dgm:t>
    </dgm:pt>
    <dgm:pt modelId="{BB4C171D-1BF8-4AB2-A2C5-2A02CD4AED69}">
      <dgm:prSet phldrT="[Текст]" custT="1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2015 – 5 947,1 тыс. 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422D533-8D3D-4273-8513-CC55BADAE617}" type="parTrans" cxnId="{7482AC30-FBCB-4F1B-94ED-C663677933F3}">
      <dgm:prSet/>
      <dgm:spPr/>
      <dgm:t>
        <a:bodyPr/>
        <a:lstStyle/>
        <a:p>
          <a:endParaRPr lang="ru-RU"/>
        </a:p>
      </dgm:t>
    </dgm:pt>
    <dgm:pt modelId="{6843541D-B4D5-41C4-A91C-DA31B9A294E8}" type="sibTrans" cxnId="{7482AC30-FBCB-4F1B-94ED-C663677933F3}">
      <dgm:prSet/>
      <dgm:spPr/>
      <dgm:t>
        <a:bodyPr/>
        <a:lstStyle/>
        <a:p>
          <a:endParaRPr lang="ru-RU"/>
        </a:p>
      </dgm:t>
    </dgm:pt>
    <dgm:pt modelId="{99713EA7-E60D-4853-8982-9A78B30135B9}">
      <dgm:prSet phldrT="[Текст]" custT="1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2016 – 4 469,2 тыс. 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F1A3D520-231C-4128-91A2-293B530ED585}" type="parTrans" cxnId="{B256D435-5F40-4505-8193-75D8375383B7}">
      <dgm:prSet/>
      <dgm:spPr/>
      <dgm:t>
        <a:bodyPr/>
        <a:lstStyle/>
        <a:p>
          <a:endParaRPr lang="ru-RU"/>
        </a:p>
      </dgm:t>
    </dgm:pt>
    <dgm:pt modelId="{23624C7B-1C01-494F-AE03-E9D03A33C8E3}" type="sibTrans" cxnId="{B256D435-5F40-4505-8193-75D8375383B7}">
      <dgm:prSet/>
      <dgm:spPr/>
      <dgm:t>
        <a:bodyPr/>
        <a:lstStyle/>
        <a:p>
          <a:endParaRPr lang="ru-RU"/>
        </a:p>
      </dgm:t>
    </dgm:pt>
    <dgm:pt modelId="{8F63431A-A7AE-429E-84C8-ED4DB7DFE2C3}">
      <dgm:prSet/>
      <dgm:spPr/>
      <dgm:t>
        <a:bodyPr/>
        <a:lstStyle/>
        <a:p>
          <a:endParaRPr lang="ru-RU" dirty="0"/>
        </a:p>
      </dgm:t>
    </dgm:pt>
    <dgm:pt modelId="{885A4746-0D37-4BA5-98A7-DBD2FC1810F4}" type="parTrans" cxnId="{B0E94426-5EC3-4282-8548-B8AAA950C8C9}">
      <dgm:prSet/>
      <dgm:spPr/>
      <dgm:t>
        <a:bodyPr/>
        <a:lstStyle/>
        <a:p>
          <a:endParaRPr lang="ru-RU"/>
        </a:p>
      </dgm:t>
    </dgm:pt>
    <dgm:pt modelId="{094CAB3F-E2E6-4235-AA7D-DD5892549C84}" type="sibTrans" cxnId="{B0E94426-5EC3-4282-8548-B8AAA950C8C9}">
      <dgm:prSet/>
      <dgm:spPr/>
      <dgm:t>
        <a:bodyPr/>
        <a:lstStyle/>
        <a:p>
          <a:endParaRPr lang="ru-RU"/>
        </a:p>
      </dgm:t>
    </dgm:pt>
    <dgm:pt modelId="{EF0E7698-67FA-4891-BB8F-63BF677FE1FB}">
      <dgm:prSet/>
      <dgm:spPr/>
      <dgm:t>
        <a:bodyPr/>
        <a:lstStyle/>
        <a:p>
          <a:endParaRPr lang="ru-RU" dirty="0"/>
        </a:p>
      </dgm:t>
    </dgm:pt>
    <dgm:pt modelId="{5A761C70-9D07-438C-BD08-C1AA0DC3DD5B}" type="parTrans" cxnId="{FBB507F3-08AA-4108-86C1-5A088060310F}">
      <dgm:prSet/>
      <dgm:spPr/>
      <dgm:t>
        <a:bodyPr/>
        <a:lstStyle/>
        <a:p>
          <a:endParaRPr lang="ru-RU"/>
        </a:p>
      </dgm:t>
    </dgm:pt>
    <dgm:pt modelId="{EF299C9A-ADC9-4663-8403-DB5FF7B6A64F}" type="sibTrans" cxnId="{FBB507F3-08AA-4108-86C1-5A088060310F}">
      <dgm:prSet/>
      <dgm:spPr/>
      <dgm:t>
        <a:bodyPr/>
        <a:lstStyle/>
        <a:p>
          <a:endParaRPr lang="ru-RU"/>
        </a:p>
      </dgm:t>
    </dgm:pt>
    <dgm:pt modelId="{F5739CAE-D50F-4C5D-80AD-DFCC15EA8F12}">
      <dgm:prSet/>
      <dgm:spPr/>
      <dgm:t>
        <a:bodyPr/>
        <a:lstStyle/>
        <a:p>
          <a:endParaRPr lang="ru-RU" dirty="0"/>
        </a:p>
      </dgm:t>
    </dgm:pt>
    <dgm:pt modelId="{B1821D5A-98AB-4C5B-8F35-F62BF854A1F0}" type="parTrans" cxnId="{AD66B560-81F2-4B2B-A811-9B50B6B331C3}">
      <dgm:prSet/>
      <dgm:spPr/>
      <dgm:t>
        <a:bodyPr/>
        <a:lstStyle/>
        <a:p>
          <a:endParaRPr lang="ru-RU"/>
        </a:p>
      </dgm:t>
    </dgm:pt>
    <dgm:pt modelId="{BCD3A12B-4E1D-4D32-A471-B0B3A7DFE9D9}" type="sibTrans" cxnId="{AD66B560-81F2-4B2B-A811-9B50B6B331C3}">
      <dgm:prSet/>
      <dgm:spPr/>
      <dgm:t>
        <a:bodyPr/>
        <a:lstStyle/>
        <a:p>
          <a:endParaRPr lang="ru-RU"/>
        </a:p>
      </dgm:t>
    </dgm:pt>
    <dgm:pt modelId="{07CC1CEA-DD73-4D6A-A0C4-BAF71B49D813}">
      <dgm:prSet/>
      <dgm:spPr/>
      <dgm:t>
        <a:bodyPr/>
        <a:lstStyle/>
        <a:p>
          <a:endParaRPr lang="ru-RU" dirty="0"/>
        </a:p>
      </dgm:t>
    </dgm:pt>
    <dgm:pt modelId="{8BDFFB1D-EE94-4388-B4AC-801E23CBC5F0}" type="parTrans" cxnId="{E8BFF197-B9EC-4231-801A-CA79884E62CD}">
      <dgm:prSet/>
      <dgm:spPr/>
      <dgm:t>
        <a:bodyPr/>
        <a:lstStyle/>
        <a:p>
          <a:endParaRPr lang="ru-RU"/>
        </a:p>
      </dgm:t>
    </dgm:pt>
    <dgm:pt modelId="{2A6D73C2-5E38-44FF-A60F-822CD6B7AC95}" type="sibTrans" cxnId="{E8BFF197-B9EC-4231-801A-CA79884E62CD}">
      <dgm:prSet/>
      <dgm:spPr/>
      <dgm:t>
        <a:bodyPr/>
        <a:lstStyle/>
        <a:p>
          <a:endParaRPr lang="ru-RU"/>
        </a:p>
      </dgm:t>
    </dgm:pt>
    <dgm:pt modelId="{59721909-DB4E-4740-8EDA-FD7DEA745D6D}">
      <dgm:prSet phldrT="[Текст]" custT="1"/>
      <dgm:spPr>
        <a:solidFill>
          <a:srgbClr val="FF0000"/>
        </a:solidFill>
      </dgm:spPr>
      <dgm:t>
        <a:bodyPr anchor="t" anchorCtr="0"/>
        <a:lstStyle/>
        <a:p>
          <a:r>
            <a:rPr lang="ru-RU" sz="1700" b="1" i="1" dirty="0" smtClean="0">
              <a:solidFill>
                <a:srgbClr val="FFFF00"/>
              </a:solidFill>
              <a:latin typeface="Cambria" pitchFamily="18" charset="0"/>
            </a:rPr>
            <a:t>Молодежная политика и оздоровление детей</a:t>
          </a:r>
          <a:endParaRPr lang="ru-RU" sz="1700" b="1" i="1" dirty="0">
            <a:solidFill>
              <a:srgbClr val="FFFF00"/>
            </a:solidFill>
            <a:latin typeface="Cambria" pitchFamily="18" charset="0"/>
          </a:endParaRPr>
        </a:p>
      </dgm:t>
    </dgm:pt>
    <dgm:pt modelId="{3F579ED4-AA87-4C12-AB54-3E35619136DC}" type="sibTrans" cxnId="{483EBECE-46FD-4F9E-A149-80E594EF982C}">
      <dgm:prSet/>
      <dgm:spPr/>
      <dgm:t>
        <a:bodyPr/>
        <a:lstStyle/>
        <a:p>
          <a:endParaRPr lang="ru-RU"/>
        </a:p>
      </dgm:t>
    </dgm:pt>
    <dgm:pt modelId="{918A63BD-297B-4326-823F-7209820C8096}" type="parTrans" cxnId="{483EBECE-46FD-4F9E-A149-80E594EF982C}">
      <dgm:prSet/>
      <dgm:spPr/>
      <dgm:t>
        <a:bodyPr/>
        <a:lstStyle/>
        <a:p>
          <a:endParaRPr lang="ru-RU"/>
        </a:p>
      </dgm:t>
    </dgm:pt>
    <dgm:pt modelId="{37400284-7FB7-4196-B7E5-9D5DBC56C8E5}" type="pres">
      <dgm:prSet presAssocID="{A0712199-DE0C-4B17-8886-3FF8BBB1524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C3CB8D-B27F-4D8F-A3E9-1F46691A830B}" type="pres">
      <dgm:prSet presAssocID="{A0712199-DE0C-4B17-8886-3FF8BBB1524A}" presName="children" presStyleCnt="0"/>
      <dgm:spPr/>
    </dgm:pt>
    <dgm:pt modelId="{7D7ACCF9-B747-40FC-9B7A-907CF24F6437}" type="pres">
      <dgm:prSet presAssocID="{A0712199-DE0C-4B17-8886-3FF8BBB1524A}" presName="child1group" presStyleCnt="0"/>
      <dgm:spPr/>
    </dgm:pt>
    <dgm:pt modelId="{4D13D911-8318-416E-B4D0-952C708D644A}" type="pres">
      <dgm:prSet presAssocID="{A0712199-DE0C-4B17-8886-3FF8BBB1524A}" presName="child1" presStyleLbl="bgAcc1" presStyleIdx="0" presStyleCnt="4" custScaleX="98626" custScaleY="41021" custLinFactNeighborX="-9551" custLinFactNeighborY="1555"/>
      <dgm:spPr/>
      <dgm:t>
        <a:bodyPr/>
        <a:lstStyle/>
        <a:p>
          <a:endParaRPr lang="ru-RU"/>
        </a:p>
      </dgm:t>
    </dgm:pt>
    <dgm:pt modelId="{D57A9D1A-943C-4B3D-A4D2-D975749A02FD}" type="pres">
      <dgm:prSet presAssocID="{A0712199-DE0C-4B17-8886-3FF8BBB1524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48BCB-16D0-4CEB-B6B8-918CB64489C4}" type="pres">
      <dgm:prSet presAssocID="{A0712199-DE0C-4B17-8886-3FF8BBB1524A}" presName="child2group" presStyleCnt="0"/>
      <dgm:spPr/>
    </dgm:pt>
    <dgm:pt modelId="{59E7C40C-CC22-432C-B996-07719357A7FB}" type="pres">
      <dgm:prSet presAssocID="{A0712199-DE0C-4B17-8886-3FF8BBB1524A}" presName="child2" presStyleLbl="bgAcc1" presStyleIdx="1" presStyleCnt="4" custScaleX="132009" custScaleY="41155" custLinFactNeighborX="11332" custLinFactNeighborY="1555"/>
      <dgm:spPr/>
      <dgm:t>
        <a:bodyPr/>
        <a:lstStyle/>
        <a:p>
          <a:endParaRPr lang="ru-RU"/>
        </a:p>
      </dgm:t>
    </dgm:pt>
    <dgm:pt modelId="{0B652EC2-391F-4D7D-BF6C-1708DB691926}" type="pres">
      <dgm:prSet presAssocID="{A0712199-DE0C-4B17-8886-3FF8BBB1524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921A2-FF4C-4033-A255-733AF4ECB63E}" type="pres">
      <dgm:prSet presAssocID="{A0712199-DE0C-4B17-8886-3FF8BBB1524A}" presName="child3group" presStyleCnt="0"/>
      <dgm:spPr/>
    </dgm:pt>
    <dgm:pt modelId="{8D66FF91-044A-4CB1-A538-74F437A64F67}" type="pres">
      <dgm:prSet presAssocID="{A0712199-DE0C-4B17-8886-3FF8BBB1524A}" presName="child3" presStyleLbl="bgAcc1" presStyleIdx="2" presStyleCnt="4" custScaleX="122597" custScaleY="45084" custLinFactNeighborX="16038" custLinFactNeighborY="0"/>
      <dgm:spPr/>
      <dgm:t>
        <a:bodyPr/>
        <a:lstStyle/>
        <a:p>
          <a:endParaRPr lang="ru-RU"/>
        </a:p>
      </dgm:t>
    </dgm:pt>
    <dgm:pt modelId="{5B58191E-C91C-4357-B6E0-919FA90C197E}" type="pres">
      <dgm:prSet presAssocID="{A0712199-DE0C-4B17-8886-3FF8BBB1524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162EF-60C4-44EF-96EB-3AF0CEADDF58}" type="pres">
      <dgm:prSet presAssocID="{A0712199-DE0C-4B17-8886-3FF8BBB1524A}" presName="child4group" presStyleCnt="0"/>
      <dgm:spPr/>
    </dgm:pt>
    <dgm:pt modelId="{A2282D8E-1869-43C7-98F8-92ABB151F5A0}" type="pres">
      <dgm:prSet presAssocID="{A0712199-DE0C-4B17-8886-3FF8BBB1524A}" presName="child4" presStyleLbl="bgAcc1" presStyleIdx="3" presStyleCnt="4" custScaleX="98626" custScaleY="44503" custLinFactNeighborX="-9551" custLinFactNeighborY="-3765"/>
      <dgm:spPr/>
      <dgm:t>
        <a:bodyPr/>
        <a:lstStyle/>
        <a:p>
          <a:endParaRPr lang="ru-RU"/>
        </a:p>
      </dgm:t>
    </dgm:pt>
    <dgm:pt modelId="{AECB4798-32AE-4DCA-BBB6-4E75755409CF}" type="pres">
      <dgm:prSet presAssocID="{A0712199-DE0C-4B17-8886-3FF8BBB1524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57961-1F49-40DD-ADD8-BFEAD55CB4D9}" type="pres">
      <dgm:prSet presAssocID="{A0712199-DE0C-4B17-8886-3FF8BBB1524A}" presName="childPlaceholder" presStyleCnt="0"/>
      <dgm:spPr/>
    </dgm:pt>
    <dgm:pt modelId="{7A698485-2C8D-4702-B690-713921496A82}" type="pres">
      <dgm:prSet presAssocID="{A0712199-DE0C-4B17-8886-3FF8BBB1524A}" presName="circle" presStyleCnt="0"/>
      <dgm:spPr/>
    </dgm:pt>
    <dgm:pt modelId="{FDC9BBD7-B2AC-497E-B231-79EA6D5F3898}" type="pres">
      <dgm:prSet presAssocID="{A0712199-DE0C-4B17-8886-3FF8BBB1524A}" presName="quadrant1" presStyleLbl="node1" presStyleIdx="0" presStyleCnt="4" custScaleX="126469" custScaleY="105733" custLinFactNeighborX="-9262" custLinFactNeighborY="-47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58C72-315B-4BC8-8DE6-72B021DF1FC3}" type="pres">
      <dgm:prSet presAssocID="{A0712199-DE0C-4B17-8886-3FF8BBB1524A}" presName="quadrant2" presStyleLbl="node1" presStyleIdx="1" presStyleCnt="4" custScaleX="128093" custScaleY="104068" custLinFactNeighborX="14925" custLinFactNeighborY="-55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10AAF-68EB-4239-BE3B-8BDBF5FD06BA}" type="pres">
      <dgm:prSet presAssocID="{A0712199-DE0C-4B17-8886-3FF8BBB1524A}" presName="quadrant3" presStyleLbl="node1" presStyleIdx="2" presStyleCnt="4" custScaleX="127932" custScaleY="106841" custLinFactNeighborX="14592" custLinFactNeighborY="-58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12571-0A26-47C6-85E4-168624FB904C}" type="pres">
      <dgm:prSet presAssocID="{A0712199-DE0C-4B17-8886-3FF8BBB1524A}" presName="quadrant4" presStyleLbl="node1" presStyleIdx="3" presStyleCnt="4" custScaleX="127483" custScaleY="106986" custLinFactNeighborX="-9525" custLinFactNeighborY="-52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55495-670C-4B2A-B7B8-E80080C3E93D}" type="pres">
      <dgm:prSet presAssocID="{A0712199-DE0C-4B17-8886-3FF8BBB1524A}" presName="quadrantPlaceholder" presStyleCnt="0"/>
      <dgm:spPr/>
    </dgm:pt>
    <dgm:pt modelId="{DE360DFF-E8FB-4040-90DF-E52D59560D7F}" type="pres">
      <dgm:prSet presAssocID="{A0712199-DE0C-4B17-8886-3FF8BBB1524A}" presName="center1" presStyleLbl="fgShp" presStyleIdx="0" presStyleCnt="2"/>
      <dgm:spPr/>
    </dgm:pt>
    <dgm:pt modelId="{BD755D53-9FDF-4170-A5F6-444B529FC30D}" type="pres">
      <dgm:prSet presAssocID="{A0712199-DE0C-4B17-8886-3FF8BBB1524A}" presName="center2" presStyleLbl="fgShp" presStyleIdx="1" presStyleCnt="2" custLinFactNeighborY="26135"/>
      <dgm:spPr/>
    </dgm:pt>
  </dgm:ptLst>
  <dgm:cxnLst>
    <dgm:cxn modelId="{3C617AA2-292F-49F4-BB89-7EB917E3BAC2}" type="presOf" srcId="{59721909-DB4E-4740-8EDA-FD7DEA745D6D}" destId="{CFC12571-0A26-47C6-85E4-168624FB904C}" srcOrd="0" destOrd="0" presId="urn:microsoft.com/office/officeart/2005/8/layout/cycle4#5"/>
    <dgm:cxn modelId="{E967DA60-2E30-4FE5-84BF-AB31782CAB39}" type="presOf" srcId="{CE1851E5-1D1A-41A0-8ED3-3141B341F002}" destId="{E5210AAF-68EB-4239-BE3B-8BDBF5FD06BA}" srcOrd="0" destOrd="0" presId="urn:microsoft.com/office/officeart/2005/8/layout/cycle4#5"/>
    <dgm:cxn modelId="{F395D4FF-C4BE-4190-ACA5-8431B89745FF}" type="presOf" srcId="{DE3E7BB7-4550-4EB0-9A9B-48F3EF619E41}" destId="{1AF58C72-315B-4BC8-8DE6-72B021DF1FC3}" srcOrd="0" destOrd="0" presId="urn:microsoft.com/office/officeart/2005/8/layout/cycle4#5"/>
    <dgm:cxn modelId="{90F62300-72F4-492F-A605-67A488F3EB96}" srcId="{A0712199-DE0C-4B17-8886-3FF8BBB1524A}" destId="{DE3E7BB7-4550-4EB0-9A9B-48F3EF619E41}" srcOrd="1" destOrd="0" parTransId="{0EE9290F-A630-4C39-9B7A-2ABD3E769667}" sibTransId="{F2969433-509A-425A-B83D-2FFBA96A2FBD}"/>
    <dgm:cxn modelId="{517D1FD8-AF72-48F2-90C0-847B9E490DC8}" type="presOf" srcId="{7D657312-1C06-44A9-B07E-BA6B98F02C8A}" destId="{4D13D911-8318-416E-B4D0-952C708D644A}" srcOrd="0" destOrd="1" presId="urn:microsoft.com/office/officeart/2005/8/layout/cycle4#5"/>
    <dgm:cxn modelId="{DF261142-4F1B-467D-A6B4-2EED2FC8043D}" type="presOf" srcId="{ACEC1A2A-A2AF-4E82-8291-397A844A4CF9}" destId="{59E7C40C-CC22-432C-B996-07719357A7FB}" srcOrd="0" destOrd="2" presId="urn:microsoft.com/office/officeart/2005/8/layout/cycle4#5"/>
    <dgm:cxn modelId="{23D70FFD-751E-484F-98DB-4DD94ED09951}" srcId="{DE3E7BB7-4550-4EB0-9A9B-48F3EF619E41}" destId="{16729F92-ADE9-4C76-BD36-8ED193F1786C}" srcOrd="0" destOrd="0" parTransId="{EB1ED8E4-7C0A-4E10-8C91-FCDD5EE9322A}" sibTransId="{1DBA4DFA-52B4-4192-BFE6-AFFE1008DA3F}"/>
    <dgm:cxn modelId="{B256D435-5F40-4505-8193-75D8375383B7}" srcId="{59721909-DB4E-4740-8EDA-FD7DEA745D6D}" destId="{99713EA7-E60D-4853-8982-9A78B30135B9}" srcOrd="2" destOrd="0" parTransId="{F1A3D520-231C-4128-91A2-293B530ED585}" sibTransId="{23624C7B-1C01-494F-AE03-E9D03A33C8E3}"/>
    <dgm:cxn modelId="{B7AB3AB0-F077-4808-835A-FD8AF0F4B70A}" type="presOf" srcId="{303DFE65-D1A2-4A79-819F-49DE481AF8B2}" destId="{8D66FF91-044A-4CB1-A538-74F437A64F67}" srcOrd="0" destOrd="1" presId="urn:microsoft.com/office/officeart/2005/8/layout/cycle4#5"/>
    <dgm:cxn modelId="{86CFB889-D21A-4E6D-B60F-E9BC4BCE0C77}" srcId="{CE1851E5-1D1A-41A0-8ED3-3141B341F002}" destId="{81E3E7B4-91FC-4EA3-A3C9-3D2FC8A36D55}" srcOrd="2" destOrd="0" parTransId="{D4498B9C-F44D-469C-A940-DAB5DDB466F0}" sibTransId="{5FB94C75-0169-4B76-BAA3-9AE4660087B6}"/>
    <dgm:cxn modelId="{AD66B560-81F2-4B2B-A811-9B50B6B331C3}" srcId="{A0712199-DE0C-4B17-8886-3FF8BBB1524A}" destId="{F5739CAE-D50F-4C5D-80AD-DFCC15EA8F12}" srcOrd="6" destOrd="0" parTransId="{B1821D5A-98AB-4C5B-8F35-F62BF854A1F0}" sibTransId="{BCD3A12B-4E1D-4D32-A471-B0B3A7DFE9D9}"/>
    <dgm:cxn modelId="{8912AA6B-635F-43A8-954F-873529F9C7C6}" srcId="{A0712199-DE0C-4B17-8886-3FF8BBB1524A}" destId="{CEA205B4-9060-4EBA-B42D-AEC9DD24405A}" srcOrd="0" destOrd="0" parTransId="{1935996D-CB17-40A7-96BA-86AA95B7A1B3}" sibTransId="{6B088158-89AB-4BBE-B1CF-EFD3FE4766E2}"/>
    <dgm:cxn modelId="{910A032B-AB17-4675-9A92-BF05D62BCFDA}" srcId="{A0712199-DE0C-4B17-8886-3FF8BBB1524A}" destId="{CE1851E5-1D1A-41A0-8ED3-3141B341F002}" srcOrd="2" destOrd="0" parTransId="{5B5957D1-FA45-422A-AA61-2988AC8D1FDE}" sibTransId="{21B2904D-5598-47C5-82F5-11CA0A23F047}"/>
    <dgm:cxn modelId="{EE6C1AD3-C7C6-4055-A028-53B25AD5AD16}" srcId="{DE3E7BB7-4550-4EB0-9A9B-48F3EF619E41}" destId="{51BDFF59-A5F2-495D-BBF4-D40D4B74DD13}" srcOrd="1" destOrd="0" parTransId="{2A211193-18B1-42FF-AD55-B599932CFA14}" sibTransId="{77767121-9BD4-48A4-A5A0-77E44C92AD70}"/>
    <dgm:cxn modelId="{007AA5AA-A3AD-4C4C-A303-389B26B11E5A}" type="presOf" srcId="{BB4C171D-1BF8-4AB2-A2C5-2A02CD4AED69}" destId="{A2282D8E-1869-43C7-98F8-92ABB151F5A0}" srcOrd="0" destOrd="1" presId="urn:microsoft.com/office/officeart/2005/8/layout/cycle4#5"/>
    <dgm:cxn modelId="{B3C0039C-BA8B-4FA7-A619-3B3A7E209D34}" type="presOf" srcId="{51BDFF59-A5F2-495D-BBF4-D40D4B74DD13}" destId="{0B652EC2-391F-4D7D-BF6C-1708DB691926}" srcOrd="1" destOrd="1" presId="urn:microsoft.com/office/officeart/2005/8/layout/cycle4#5"/>
    <dgm:cxn modelId="{9C74AEA4-756E-4207-A0B7-A0DCB81BEF64}" type="presOf" srcId="{81E3E7B4-91FC-4EA3-A3C9-3D2FC8A36D55}" destId="{8D66FF91-044A-4CB1-A538-74F437A64F67}" srcOrd="0" destOrd="2" presId="urn:microsoft.com/office/officeart/2005/8/layout/cycle4#5"/>
    <dgm:cxn modelId="{26D419B8-853B-433F-ADFF-6B8CF1B19B0B}" srcId="{CE1851E5-1D1A-41A0-8ED3-3141B341F002}" destId="{C3ACF966-B302-4173-AC37-2F31AA102567}" srcOrd="0" destOrd="0" parTransId="{03A14EE6-B215-4024-82EE-6DF7A12F3C9C}" sibTransId="{EB38EB1B-0420-4E57-8D8A-40EF90888E34}"/>
    <dgm:cxn modelId="{B0E94426-5EC3-4282-8548-B8AAA950C8C9}" srcId="{A0712199-DE0C-4B17-8886-3FF8BBB1524A}" destId="{8F63431A-A7AE-429E-84C8-ED4DB7DFE2C3}" srcOrd="4" destOrd="0" parTransId="{885A4746-0D37-4BA5-98A7-DBD2FC1810F4}" sibTransId="{094CAB3F-E2E6-4235-AA7D-DD5892549C84}"/>
    <dgm:cxn modelId="{FBB507F3-08AA-4108-86C1-5A088060310F}" srcId="{A0712199-DE0C-4B17-8886-3FF8BBB1524A}" destId="{EF0E7698-67FA-4891-BB8F-63BF677FE1FB}" srcOrd="5" destOrd="0" parTransId="{5A761C70-9D07-438C-BD08-C1AA0DC3DD5B}" sibTransId="{EF299C9A-ADC9-4663-8403-DB5FF7B6A64F}"/>
    <dgm:cxn modelId="{5F93B638-E8F4-42CF-9B2A-5B79924CA1AC}" type="presOf" srcId="{E7DE5E0A-B874-4270-9C44-3CEF2F7573A5}" destId="{4D13D911-8318-416E-B4D0-952C708D644A}" srcOrd="0" destOrd="2" presId="urn:microsoft.com/office/officeart/2005/8/layout/cycle4#5"/>
    <dgm:cxn modelId="{20257191-B2D9-4B84-BDF2-94E96EC92348}" srcId="{59721909-DB4E-4740-8EDA-FD7DEA745D6D}" destId="{24747675-2687-4466-81B8-F6B034C09FB9}" srcOrd="0" destOrd="0" parTransId="{AEE923B2-B7CA-471F-815E-5B4634ADAE9C}" sibTransId="{BA3F7A87-D4CC-41FB-B0DA-E27588945B05}"/>
    <dgm:cxn modelId="{987B47B0-9BF3-4379-8CB1-25B1C5F3F11B}" type="presOf" srcId="{077F3395-E5E8-4719-9595-9901BC5FDBA6}" destId="{4D13D911-8318-416E-B4D0-952C708D644A}" srcOrd="0" destOrd="0" presId="urn:microsoft.com/office/officeart/2005/8/layout/cycle4#5"/>
    <dgm:cxn modelId="{137A75AB-4633-48A3-8EF6-B3D1EE07CBEA}" type="presOf" srcId="{51BDFF59-A5F2-495D-BBF4-D40D4B74DD13}" destId="{59E7C40C-CC22-432C-B996-07719357A7FB}" srcOrd="0" destOrd="1" presId="urn:microsoft.com/office/officeart/2005/8/layout/cycle4#5"/>
    <dgm:cxn modelId="{B63CECD9-1B10-47A0-87EA-81488E94A034}" type="presOf" srcId="{81E3E7B4-91FC-4EA3-A3C9-3D2FC8A36D55}" destId="{5B58191E-C91C-4357-B6E0-919FA90C197E}" srcOrd="1" destOrd="2" presId="urn:microsoft.com/office/officeart/2005/8/layout/cycle4#5"/>
    <dgm:cxn modelId="{AF0A7091-B9C1-4225-ADE8-A4D5D162BAF2}" srcId="{CEA205B4-9060-4EBA-B42D-AEC9DD24405A}" destId="{E7DE5E0A-B874-4270-9C44-3CEF2F7573A5}" srcOrd="2" destOrd="0" parTransId="{C59F6D68-641F-4372-ACCE-3B212B3D23E2}" sibTransId="{86CB51E4-33E0-49A1-877E-28E28317F86D}"/>
    <dgm:cxn modelId="{7482AC30-FBCB-4F1B-94ED-C663677933F3}" srcId="{59721909-DB4E-4740-8EDA-FD7DEA745D6D}" destId="{BB4C171D-1BF8-4AB2-A2C5-2A02CD4AED69}" srcOrd="1" destOrd="0" parTransId="{A422D533-8D3D-4273-8513-CC55BADAE617}" sibTransId="{6843541D-B4D5-41C4-A91C-DA31B9A294E8}"/>
    <dgm:cxn modelId="{37099602-98BE-4DF4-A399-F120D2A35A08}" srcId="{CEA205B4-9060-4EBA-B42D-AEC9DD24405A}" destId="{7D657312-1C06-44A9-B07E-BA6B98F02C8A}" srcOrd="1" destOrd="0" parTransId="{08A85B5F-AC6F-4C83-AE3E-14DDA9BA77AC}" sibTransId="{AFE8DAFA-49C2-4153-9E68-B47DE8002780}"/>
    <dgm:cxn modelId="{0242F51D-DE2C-471E-8EC9-C16189A203BD}" type="presOf" srcId="{BB4C171D-1BF8-4AB2-A2C5-2A02CD4AED69}" destId="{AECB4798-32AE-4DCA-BBB6-4E75755409CF}" srcOrd="1" destOrd="1" presId="urn:microsoft.com/office/officeart/2005/8/layout/cycle4#5"/>
    <dgm:cxn modelId="{E8BFF197-B9EC-4231-801A-CA79884E62CD}" srcId="{A0712199-DE0C-4B17-8886-3FF8BBB1524A}" destId="{07CC1CEA-DD73-4D6A-A0C4-BAF71B49D813}" srcOrd="7" destOrd="0" parTransId="{8BDFFB1D-EE94-4388-B4AC-801E23CBC5F0}" sibTransId="{2A6D73C2-5E38-44FF-A60F-822CD6B7AC95}"/>
    <dgm:cxn modelId="{2BCF48EA-489B-4D6D-BA24-45A16467AC93}" type="presOf" srcId="{99713EA7-E60D-4853-8982-9A78B30135B9}" destId="{AECB4798-32AE-4DCA-BBB6-4E75755409CF}" srcOrd="1" destOrd="2" presId="urn:microsoft.com/office/officeart/2005/8/layout/cycle4#5"/>
    <dgm:cxn modelId="{575BAA15-5092-4961-B8CC-A7E287623534}" type="presOf" srcId="{CEA205B4-9060-4EBA-B42D-AEC9DD24405A}" destId="{FDC9BBD7-B2AC-497E-B231-79EA6D5F3898}" srcOrd="0" destOrd="0" presId="urn:microsoft.com/office/officeart/2005/8/layout/cycle4#5"/>
    <dgm:cxn modelId="{CF525A47-87E7-4257-BDD6-DE4939C31C50}" type="presOf" srcId="{A0712199-DE0C-4B17-8886-3FF8BBB1524A}" destId="{37400284-7FB7-4196-B7E5-9D5DBC56C8E5}" srcOrd="0" destOrd="0" presId="urn:microsoft.com/office/officeart/2005/8/layout/cycle4#5"/>
    <dgm:cxn modelId="{4FF33D78-8219-4EC5-B483-7D463B4C6EF8}" type="presOf" srcId="{C3ACF966-B302-4173-AC37-2F31AA102567}" destId="{5B58191E-C91C-4357-B6E0-919FA90C197E}" srcOrd="1" destOrd="0" presId="urn:microsoft.com/office/officeart/2005/8/layout/cycle4#5"/>
    <dgm:cxn modelId="{C38A3455-6568-425D-9C05-586462B30BFE}" type="presOf" srcId="{16729F92-ADE9-4C76-BD36-8ED193F1786C}" destId="{0B652EC2-391F-4D7D-BF6C-1708DB691926}" srcOrd="1" destOrd="0" presId="urn:microsoft.com/office/officeart/2005/8/layout/cycle4#5"/>
    <dgm:cxn modelId="{AD1DB2F0-0CD1-409F-9EF7-C109883D7AB3}" type="presOf" srcId="{303DFE65-D1A2-4A79-819F-49DE481AF8B2}" destId="{5B58191E-C91C-4357-B6E0-919FA90C197E}" srcOrd="1" destOrd="1" presId="urn:microsoft.com/office/officeart/2005/8/layout/cycle4#5"/>
    <dgm:cxn modelId="{36F28E17-E2E5-42D6-B142-80C1EA46911A}" srcId="{CE1851E5-1D1A-41A0-8ED3-3141B341F002}" destId="{303DFE65-D1A2-4A79-819F-49DE481AF8B2}" srcOrd="1" destOrd="0" parTransId="{CD3B7941-D8CB-457E-AB6C-047F1778A542}" sibTransId="{A5D9F12D-D50C-4221-9EC0-0AA427777032}"/>
    <dgm:cxn modelId="{302BFC5A-6BFA-46D0-89AB-F5202308020C}" type="presOf" srcId="{24747675-2687-4466-81B8-F6B034C09FB9}" destId="{A2282D8E-1869-43C7-98F8-92ABB151F5A0}" srcOrd="0" destOrd="0" presId="urn:microsoft.com/office/officeart/2005/8/layout/cycle4#5"/>
    <dgm:cxn modelId="{80F6498D-29B7-49CD-BE8C-48EC2694E000}" type="presOf" srcId="{24747675-2687-4466-81B8-F6B034C09FB9}" destId="{AECB4798-32AE-4DCA-BBB6-4E75755409CF}" srcOrd="1" destOrd="0" presId="urn:microsoft.com/office/officeart/2005/8/layout/cycle4#5"/>
    <dgm:cxn modelId="{F0552E92-E720-42CA-A4C0-3EBB1646A353}" srcId="{CEA205B4-9060-4EBA-B42D-AEC9DD24405A}" destId="{077F3395-E5E8-4719-9595-9901BC5FDBA6}" srcOrd="0" destOrd="0" parTransId="{D8B8B19B-0CF2-469F-87E0-7FBCCC2ACB4E}" sibTransId="{92F2AC87-2041-4F0B-A7FA-CDA684FF38A7}"/>
    <dgm:cxn modelId="{483EBECE-46FD-4F9E-A149-80E594EF982C}" srcId="{A0712199-DE0C-4B17-8886-3FF8BBB1524A}" destId="{59721909-DB4E-4740-8EDA-FD7DEA745D6D}" srcOrd="3" destOrd="0" parTransId="{918A63BD-297B-4326-823F-7209820C8096}" sibTransId="{3F579ED4-AA87-4C12-AB54-3E35619136DC}"/>
    <dgm:cxn modelId="{894FAB54-E418-445F-B068-AE84C5B8280F}" type="presOf" srcId="{16729F92-ADE9-4C76-BD36-8ED193F1786C}" destId="{59E7C40C-CC22-432C-B996-07719357A7FB}" srcOrd="0" destOrd="0" presId="urn:microsoft.com/office/officeart/2005/8/layout/cycle4#5"/>
    <dgm:cxn modelId="{EB165B0C-493A-4A8B-AA10-72BAB50A0DB1}" type="presOf" srcId="{C3ACF966-B302-4173-AC37-2F31AA102567}" destId="{8D66FF91-044A-4CB1-A538-74F437A64F67}" srcOrd="0" destOrd="0" presId="urn:microsoft.com/office/officeart/2005/8/layout/cycle4#5"/>
    <dgm:cxn modelId="{55E07603-AEC8-49A0-A4C8-36E3D8811BA7}" type="presOf" srcId="{E7DE5E0A-B874-4270-9C44-3CEF2F7573A5}" destId="{D57A9D1A-943C-4B3D-A4D2-D975749A02FD}" srcOrd="1" destOrd="2" presId="urn:microsoft.com/office/officeart/2005/8/layout/cycle4#5"/>
    <dgm:cxn modelId="{6296E09E-2F1B-4525-904A-C810D4FE71AC}" type="presOf" srcId="{ACEC1A2A-A2AF-4E82-8291-397A844A4CF9}" destId="{0B652EC2-391F-4D7D-BF6C-1708DB691926}" srcOrd="1" destOrd="2" presId="urn:microsoft.com/office/officeart/2005/8/layout/cycle4#5"/>
    <dgm:cxn modelId="{DB89CCD4-B431-4A59-8D22-B07B0EC4A8A5}" type="presOf" srcId="{077F3395-E5E8-4719-9595-9901BC5FDBA6}" destId="{D57A9D1A-943C-4B3D-A4D2-D975749A02FD}" srcOrd="1" destOrd="0" presId="urn:microsoft.com/office/officeart/2005/8/layout/cycle4#5"/>
    <dgm:cxn modelId="{F18A36F5-0AE9-4C17-9DA3-65979629AF42}" srcId="{DE3E7BB7-4550-4EB0-9A9B-48F3EF619E41}" destId="{ACEC1A2A-A2AF-4E82-8291-397A844A4CF9}" srcOrd="2" destOrd="0" parTransId="{58A9EAAF-C3F3-428D-9C3C-583198805DE0}" sibTransId="{95A61AF3-F599-4EF8-A9DE-4150F11C17CB}"/>
    <dgm:cxn modelId="{74576134-72CA-4106-9155-37682CDADDDF}" type="presOf" srcId="{99713EA7-E60D-4853-8982-9A78B30135B9}" destId="{A2282D8E-1869-43C7-98F8-92ABB151F5A0}" srcOrd="0" destOrd="2" presId="urn:microsoft.com/office/officeart/2005/8/layout/cycle4#5"/>
    <dgm:cxn modelId="{FED1B886-34E0-450D-8491-6E6EE569009C}" type="presOf" srcId="{7D657312-1C06-44A9-B07E-BA6B98F02C8A}" destId="{D57A9D1A-943C-4B3D-A4D2-D975749A02FD}" srcOrd="1" destOrd="1" presId="urn:microsoft.com/office/officeart/2005/8/layout/cycle4#5"/>
    <dgm:cxn modelId="{FE59D01D-8D32-41E4-A337-B8DE53EF7EA7}" type="presParOf" srcId="{37400284-7FB7-4196-B7E5-9D5DBC56C8E5}" destId="{4AC3CB8D-B27F-4D8F-A3E9-1F46691A830B}" srcOrd="0" destOrd="0" presId="urn:microsoft.com/office/officeart/2005/8/layout/cycle4#5"/>
    <dgm:cxn modelId="{6EDC37F7-FBEA-4245-86DA-BF82B3A52148}" type="presParOf" srcId="{4AC3CB8D-B27F-4D8F-A3E9-1F46691A830B}" destId="{7D7ACCF9-B747-40FC-9B7A-907CF24F6437}" srcOrd="0" destOrd="0" presId="urn:microsoft.com/office/officeart/2005/8/layout/cycle4#5"/>
    <dgm:cxn modelId="{B4B18B66-D77A-4980-8719-95EFE9BE7A32}" type="presParOf" srcId="{7D7ACCF9-B747-40FC-9B7A-907CF24F6437}" destId="{4D13D911-8318-416E-B4D0-952C708D644A}" srcOrd="0" destOrd="0" presId="urn:microsoft.com/office/officeart/2005/8/layout/cycle4#5"/>
    <dgm:cxn modelId="{1917E125-2537-4218-BD68-3F0CA3C68825}" type="presParOf" srcId="{7D7ACCF9-B747-40FC-9B7A-907CF24F6437}" destId="{D57A9D1A-943C-4B3D-A4D2-D975749A02FD}" srcOrd="1" destOrd="0" presId="urn:microsoft.com/office/officeart/2005/8/layout/cycle4#5"/>
    <dgm:cxn modelId="{40FC4F06-0BEE-4FC8-A660-DF1B26D968F0}" type="presParOf" srcId="{4AC3CB8D-B27F-4D8F-A3E9-1F46691A830B}" destId="{A0348BCB-16D0-4CEB-B6B8-918CB64489C4}" srcOrd="1" destOrd="0" presId="urn:microsoft.com/office/officeart/2005/8/layout/cycle4#5"/>
    <dgm:cxn modelId="{B7C46A00-9E29-40F5-8FAA-C1F76721DCF3}" type="presParOf" srcId="{A0348BCB-16D0-4CEB-B6B8-918CB64489C4}" destId="{59E7C40C-CC22-432C-B996-07719357A7FB}" srcOrd="0" destOrd="0" presId="urn:microsoft.com/office/officeart/2005/8/layout/cycle4#5"/>
    <dgm:cxn modelId="{CAA23203-C141-4D4B-9E53-D19DB21FBECF}" type="presParOf" srcId="{A0348BCB-16D0-4CEB-B6B8-918CB64489C4}" destId="{0B652EC2-391F-4D7D-BF6C-1708DB691926}" srcOrd="1" destOrd="0" presId="urn:microsoft.com/office/officeart/2005/8/layout/cycle4#5"/>
    <dgm:cxn modelId="{1D21E619-CC63-4D6E-A557-901A63CD8CB2}" type="presParOf" srcId="{4AC3CB8D-B27F-4D8F-A3E9-1F46691A830B}" destId="{6AD921A2-FF4C-4033-A255-733AF4ECB63E}" srcOrd="2" destOrd="0" presId="urn:microsoft.com/office/officeart/2005/8/layout/cycle4#5"/>
    <dgm:cxn modelId="{4B4BEE1B-7535-4A95-8560-A95C5814543B}" type="presParOf" srcId="{6AD921A2-FF4C-4033-A255-733AF4ECB63E}" destId="{8D66FF91-044A-4CB1-A538-74F437A64F67}" srcOrd="0" destOrd="0" presId="urn:microsoft.com/office/officeart/2005/8/layout/cycle4#5"/>
    <dgm:cxn modelId="{C9759114-3B4F-4E46-8ECA-FA511BF1F700}" type="presParOf" srcId="{6AD921A2-FF4C-4033-A255-733AF4ECB63E}" destId="{5B58191E-C91C-4357-B6E0-919FA90C197E}" srcOrd="1" destOrd="0" presId="urn:microsoft.com/office/officeart/2005/8/layout/cycle4#5"/>
    <dgm:cxn modelId="{F504397D-E286-4D49-8942-170C81A6561B}" type="presParOf" srcId="{4AC3CB8D-B27F-4D8F-A3E9-1F46691A830B}" destId="{CEA162EF-60C4-44EF-96EB-3AF0CEADDF58}" srcOrd="3" destOrd="0" presId="urn:microsoft.com/office/officeart/2005/8/layout/cycle4#5"/>
    <dgm:cxn modelId="{5AFD8D52-458D-45D4-B434-CEB87FC3EC7D}" type="presParOf" srcId="{CEA162EF-60C4-44EF-96EB-3AF0CEADDF58}" destId="{A2282D8E-1869-43C7-98F8-92ABB151F5A0}" srcOrd="0" destOrd="0" presId="urn:microsoft.com/office/officeart/2005/8/layout/cycle4#5"/>
    <dgm:cxn modelId="{850C9A7D-4EDD-48CD-AE97-54E6684CE3D8}" type="presParOf" srcId="{CEA162EF-60C4-44EF-96EB-3AF0CEADDF58}" destId="{AECB4798-32AE-4DCA-BBB6-4E75755409CF}" srcOrd="1" destOrd="0" presId="urn:microsoft.com/office/officeart/2005/8/layout/cycle4#5"/>
    <dgm:cxn modelId="{8D48B09D-8074-46A6-8431-5BBBB825B921}" type="presParOf" srcId="{4AC3CB8D-B27F-4D8F-A3E9-1F46691A830B}" destId="{A5D57961-1F49-40DD-ADD8-BFEAD55CB4D9}" srcOrd="4" destOrd="0" presId="urn:microsoft.com/office/officeart/2005/8/layout/cycle4#5"/>
    <dgm:cxn modelId="{4FF260FA-5A60-4301-AFDD-15B9B4920B04}" type="presParOf" srcId="{37400284-7FB7-4196-B7E5-9D5DBC56C8E5}" destId="{7A698485-2C8D-4702-B690-713921496A82}" srcOrd="1" destOrd="0" presId="urn:microsoft.com/office/officeart/2005/8/layout/cycle4#5"/>
    <dgm:cxn modelId="{0DE1DD54-2AEB-4745-819F-6174CC0DDE81}" type="presParOf" srcId="{7A698485-2C8D-4702-B690-713921496A82}" destId="{FDC9BBD7-B2AC-497E-B231-79EA6D5F3898}" srcOrd="0" destOrd="0" presId="urn:microsoft.com/office/officeart/2005/8/layout/cycle4#5"/>
    <dgm:cxn modelId="{196DD625-2449-4BD1-B33A-17F68815B9E1}" type="presParOf" srcId="{7A698485-2C8D-4702-B690-713921496A82}" destId="{1AF58C72-315B-4BC8-8DE6-72B021DF1FC3}" srcOrd="1" destOrd="0" presId="urn:microsoft.com/office/officeart/2005/8/layout/cycle4#5"/>
    <dgm:cxn modelId="{A7CCD22A-72CF-48B6-940D-B99E3F3A8BC3}" type="presParOf" srcId="{7A698485-2C8D-4702-B690-713921496A82}" destId="{E5210AAF-68EB-4239-BE3B-8BDBF5FD06BA}" srcOrd="2" destOrd="0" presId="urn:microsoft.com/office/officeart/2005/8/layout/cycle4#5"/>
    <dgm:cxn modelId="{07B8ABA0-4E40-4BC0-B1AF-50857AA3FD63}" type="presParOf" srcId="{7A698485-2C8D-4702-B690-713921496A82}" destId="{CFC12571-0A26-47C6-85E4-168624FB904C}" srcOrd="3" destOrd="0" presId="urn:microsoft.com/office/officeart/2005/8/layout/cycle4#5"/>
    <dgm:cxn modelId="{C44CDA32-E664-4C96-8912-A20E4FB6AE62}" type="presParOf" srcId="{7A698485-2C8D-4702-B690-713921496A82}" destId="{77A55495-670C-4B2A-B7B8-E80080C3E93D}" srcOrd="4" destOrd="0" presId="urn:microsoft.com/office/officeart/2005/8/layout/cycle4#5"/>
    <dgm:cxn modelId="{4DFA6CC9-3F96-49AD-88A3-BDED9031C7CB}" type="presParOf" srcId="{37400284-7FB7-4196-B7E5-9D5DBC56C8E5}" destId="{DE360DFF-E8FB-4040-90DF-E52D59560D7F}" srcOrd="2" destOrd="0" presId="urn:microsoft.com/office/officeart/2005/8/layout/cycle4#5"/>
    <dgm:cxn modelId="{8A34BA81-07DC-42BD-8664-72C705693D02}" type="presParOf" srcId="{37400284-7FB7-4196-B7E5-9D5DBC56C8E5}" destId="{BD755D53-9FDF-4170-A5F6-444B529FC30D}" srcOrd="3" destOrd="0" presId="urn:microsoft.com/office/officeart/2005/8/layout/cycle4#5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A8B1911-33BF-422F-B12C-0816C6F3277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2923C5-0540-4C6C-9575-2BE20FF8B8A2}">
      <dgm:prSet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Музей</a:t>
          </a:r>
        </a:p>
      </dgm:t>
    </dgm:pt>
    <dgm:pt modelId="{035E631A-0F40-4921-9966-191AB95EBD11}" type="parTrans" cxnId="{31316863-630A-47E5-B155-0470CEEB7446}">
      <dgm:prSet/>
      <dgm:spPr/>
      <dgm:t>
        <a:bodyPr/>
        <a:lstStyle/>
        <a:p>
          <a:endParaRPr lang="ru-RU" sz="3600">
            <a:latin typeface="Times New Roman" pitchFamily="18" charset="0"/>
            <a:cs typeface="Times New Roman" pitchFamily="18" charset="0"/>
          </a:endParaRPr>
        </a:p>
      </dgm:t>
    </dgm:pt>
    <dgm:pt modelId="{EE45FA3D-8ECF-420D-BF2F-5C6DCE2BEAA2}" type="sibTrans" cxnId="{31316863-630A-47E5-B155-0470CEEB7446}">
      <dgm:prSet/>
      <dgm:spPr/>
      <dgm:t>
        <a:bodyPr/>
        <a:lstStyle/>
        <a:p>
          <a:endParaRPr lang="ru-RU" sz="3600">
            <a:latin typeface="Times New Roman" pitchFamily="18" charset="0"/>
            <a:cs typeface="Times New Roman" pitchFamily="18" charset="0"/>
          </a:endParaRPr>
        </a:p>
      </dgm:t>
    </dgm:pt>
    <dgm:pt modelId="{EAA1DA8D-7401-42DB-8E7A-CE33DE8F691B}">
      <dgm:prSet custT="1"/>
      <dgm:spPr/>
      <dgm:t>
        <a:bodyPr/>
        <a:lstStyle/>
        <a:p>
          <a:r>
            <a:rPr lang="ru-RU" sz="3600" dirty="0" err="1" smtClean="0">
              <a:latin typeface="Times New Roman" pitchFamily="18" charset="0"/>
              <a:cs typeface="Times New Roman" pitchFamily="18" charset="0"/>
            </a:rPr>
            <a:t>Досуговый</a:t>
          </a:r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 центр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AF3B0B15-124E-4FC2-800D-69531FF293C6}" type="parTrans" cxnId="{EDCB3059-AB5E-4B10-823E-28F2DE43668D}">
      <dgm:prSet/>
      <dgm:spPr/>
      <dgm:t>
        <a:bodyPr/>
        <a:lstStyle/>
        <a:p>
          <a:endParaRPr lang="ru-RU" sz="3600">
            <a:latin typeface="Times New Roman" pitchFamily="18" charset="0"/>
            <a:cs typeface="Times New Roman" pitchFamily="18" charset="0"/>
          </a:endParaRPr>
        </a:p>
      </dgm:t>
    </dgm:pt>
    <dgm:pt modelId="{340B537C-3BF5-4287-98DF-2CA5BDA12CC2}" type="sibTrans" cxnId="{EDCB3059-AB5E-4B10-823E-28F2DE43668D}">
      <dgm:prSet/>
      <dgm:spPr/>
      <dgm:t>
        <a:bodyPr/>
        <a:lstStyle/>
        <a:p>
          <a:endParaRPr lang="ru-RU" sz="3600">
            <a:latin typeface="Times New Roman" pitchFamily="18" charset="0"/>
            <a:cs typeface="Times New Roman" pitchFamily="18" charset="0"/>
          </a:endParaRPr>
        </a:p>
      </dgm:t>
    </dgm:pt>
    <dgm:pt modelId="{046820C7-E747-4787-BFD0-2FA5191B2709}">
      <dgm:prSet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Туристический клуб «Поиск»</a:t>
          </a:r>
        </a:p>
      </dgm:t>
    </dgm:pt>
    <dgm:pt modelId="{72DD010B-347D-4286-8004-5446BB4140B9}" type="parTrans" cxnId="{113F3CAB-76B2-4966-A94C-6B9C9A5A9ACF}">
      <dgm:prSet/>
      <dgm:spPr/>
      <dgm:t>
        <a:bodyPr/>
        <a:lstStyle/>
        <a:p>
          <a:endParaRPr lang="ru-RU" sz="3600">
            <a:latin typeface="Times New Roman" pitchFamily="18" charset="0"/>
            <a:cs typeface="Times New Roman" pitchFamily="18" charset="0"/>
          </a:endParaRPr>
        </a:p>
      </dgm:t>
    </dgm:pt>
    <dgm:pt modelId="{1A6C8FAB-ABF2-46EF-9899-74F4F77F4CCC}" type="sibTrans" cxnId="{113F3CAB-76B2-4966-A94C-6B9C9A5A9ACF}">
      <dgm:prSet/>
      <dgm:spPr/>
      <dgm:t>
        <a:bodyPr/>
        <a:lstStyle/>
        <a:p>
          <a:endParaRPr lang="ru-RU" sz="3600">
            <a:latin typeface="Times New Roman" pitchFamily="18" charset="0"/>
            <a:cs typeface="Times New Roman" pitchFamily="18" charset="0"/>
          </a:endParaRPr>
        </a:p>
      </dgm:t>
    </dgm:pt>
    <dgm:pt modelId="{3F6CDF51-87CD-4DC2-A356-87D20C44377D}">
      <dgm:prSet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Клуб совхоза «Вьюжный</a:t>
          </a:r>
        </a:p>
      </dgm:t>
    </dgm:pt>
    <dgm:pt modelId="{03E1EF6D-F74F-4B16-A53C-05727B013DBC}" type="parTrans" cxnId="{79ED4D53-CB19-49E5-80A5-5D88C9EF42DD}">
      <dgm:prSet/>
      <dgm:spPr/>
      <dgm:t>
        <a:bodyPr/>
        <a:lstStyle/>
        <a:p>
          <a:endParaRPr lang="ru-RU" sz="3600">
            <a:latin typeface="Times New Roman" pitchFamily="18" charset="0"/>
            <a:cs typeface="Times New Roman" pitchFamily="18" charset="0"/>
          </a:endParaRPr>
        </a:p>
      </dgm:t>
    </dgm:pt>
    <dgm:pt modelId="{A60ADBD9-2613-4756-B218-119D8315FDDC}" type="sibTrans" cxnId="{79ED4D53-CB19-49E5-80A5-5D88C9EF42DD}">
      <dgm:prSet/>
      <dgm:spPr/>
      <dgm:t>
        <a:bodyPr/>
        <a:lstStyle/>
        <a:p>
          <a:endParaRPr lang="ru-RU" sz="3600">
            <a:latin typeface="Times New Roman" pitchFamily="18" charset="0"/>
            <a:cs typeface="Times New Roman" pitchFamily="18" charset="0"/>
          </a:endParaRPr>
        </a:p>
      </dgm:t>
    </dgm:pt>
    <dgm:pt modelId="{AFC0DD5E-E48C-4A4F-ACCB-0422C79BEB0A}">
      <dgm:prSet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Библиотеки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4FA1D161-DC83-4AC4-809C-BF6B62A4C620}" type="parTrans" cxnId="{27BCB80C-A492-4F66-AFE1-EC1CB4AF3CE6}">
      <dgm:prSet/>
      <dgm:spPr/>
      <dgm:t>
        <a:bodyPr/>
        <a:lstStyle/>
        <a:p>
          <a:endParaRPr lang="ru-RU" sz="3600">
            <a:latin typeface="Times New Roman" pitchFamily="18" charset="0"/>
            <a:cs typeface="Times New Roman" pitchFamily="18" charset="0"/>
          </a:endParaRPr>
        </a:p>
      </dgm:t>
    </dgm:pt>
    <dgm:pt modelId="{6EF005BF-8502-4268-9B28-05468EB9C515}" type="sibTrans" cxnId="{27BCB80C-A492-4F66-AFE1-EC1CB4AF3CE6}">
      <dgm:prSet/>
      <dgm:spPr/>
      <dgm:t>
        <a:bodyPr/>
        <a:lstStyle/>
        <a:p>
          <a:endParaRPr lang="ru-RU" sz="3600">
            <a:latin typeface="Times New Roman" pitchFamily="18" charset="0"/>
            <a:cs typeface="Times New Roman" pitchFamily="18" charset="0"/>
          </a:endParaRPr>
        </a:p>
      </dgm:t>
    </dgm:pt>
    <dgm:pt modelId="{B0F7B6F2-9D28-4B50-9113-BF9DB4AB2051}" type="pres">
      <dgm:prSet presAssocID="{EA8B1911-33BF-422F-B12C-0816C6F3277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78E1BA-D345-43EE-8038-E7CAB032796E}" type="pres">
      <dgm:prSet presAssocID="{AFC0DD5E-E48C-4A4F-ACCB-0422C79BEB0A}" presName="comp" presStyleCnt="0"/>
      <dgm:spPr/>
    </dgm:pt>
    <dgm:pt modelId="{38749C18-D542-41FE-ABCE-F176E5EA76C5}" type="pres">
      <dgm:prSet presAssocID="{AFC0DD5E-E48C-4A4F-ACCB-0422C79BEB0A}" presName="box" presStyleLbl="node1" presStyleIdx="0" presStyleCnt="5" custLinFactNeighborX="4630"/>
      <dgm:spPr/>
      <dgm:t>
        <a:bodyPr/>
        <a:lstStyle/>
        <a:p>
          <a:endParaRPr lang="ru-RU"/>
        </a:p>
      </dgm:t>
    </dgm:pt>
    <dgm:pt modelId="{42E8CF59-4008-4B03-ABDB-8431930B5A02}" type="pres">
      <dgm:prSet presAssocID="{AFC0DD5E-E48C-4A4F-ACCB-0422C79BEB0A}" presName="img" presStyleLbl="fgImgPlace1" presStyleIdx="0" presStyleCnt="5"/>
      <dgm:spPr/>
    </dgm:pt>
    <dgm:pt modelId="{744D3DD0-27B1-4477-B5DD-44E0B62DFF0E}" type="pres">
      <dgm:prSet presAssocID="{AFC0DD5E-E48C-4A4F-ACCB-0422C79BEB0A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5C713-EAED-4C8B-A2F5-218A5EDF1534}" type="pres">
      <dgm:prSet presAssocID="{6EF005BF-8502-4268-9B28-05468EB9C515}" presName="spacer" presStyleCnt="0"/>
      <dgm:spPr/>
    </dgm:pt>
    <dgm:pt modelId="{D0B04F42-3A7F-464B-93F3-E9DC3EBF9EA0}" type="pres">
      <dgm:prSet presAssocID="{046820C7-E747-4787-BFD0-2FA5191B2709}" presName="comp" presStyleCnt="0"/>
      <dgm:spPr/>
    </dgm:pt>
    <dgm:pt modelId="{88523064-09BF-4A36-938F-536828481EA1}" type="pres">
      <dgm:prSet presAssocID="{046820C7-E747-4787-BFD0-2FA5191B2709}" presName="box" presStyleLbl="node1" presStyleIdx="1" presStyleCnt="5"/>
      <dgm:spPr/>
      <dgm:t>
        <a:bodyPr/>
        <a:lstStyle/>
        <a:p>
          <a:endParaRPr lang="ru-RU"/>
        </a:p>
      </dgm:t>
    </dgm:pt>
    <dgm:pt modelId="{31D0FCD4-AD69-4CBB-9D37-8E26462AC868}" type="pres">
      <dgm:prSet presAssocID="{046820C7-E747-4787-BFD0-2FA5191B2709}" presName="img" presStyleLbl="fgImgPlace1" presStyleIdx="1" presStyleCnt="5"/>
      <dgm:spPr/>
    </dgm:pt>
    <dgm:pt modelId="{AA1D6A0E-A8F8-4A93-A082-D58193E6882F}" type="pres">
      <dgm:prSet presAssocID="{046820C7-E747-4787-BFD0-2FA5191B270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BFA27-DF79-4402-AEF7-3C3B9F7FE8CB}" type="pres">
      <dgm:prSet presAssocID="{1A6C8FAB-ABF2-46EF-9899-74F4F77F4CCC}" presName="spacer" presStyleCnt="0"/>
      <dgm:spPr/>
    </dgm:pt>
    <dgm:pt modelId="{1690F39E-BF8C-47C9-9BC7-5075153D2678}" type="pres">
      <dgm:prSet presAssocID="{3F6CDF51-87CD-4DC2-A356-87D20C44377D}" presName="comp" presStyleCnt="0"/>
      <dgm:spPr/>
    </dgm:pt>
    <dgm:pt modelId="{1590055F-062E-4185-A56E-B518135F7F26}" type="pres">
      <dgm:prSet presAssocID="{3F6CDF51-87CD-4DC2-A356-87D20C44377D}" presName="box" presStyleLbl="node1" presStyleIdx="2" presStyleCnt="5"/>
      <dgm:spPr/>
      <dgm:t>
        <a:bodyPr/>
        <a:lstStyle/>
        <a:p>
          <a:endParaRPr lang="ru-RU"/>
        </a:p>
      </dgm:t>
    </dgm:pt>
    <dgm:pt modelId="{EF832183-1D63-44CF-87C0-FDFBD7BA5F56}" type="pres">
      <dgm:prSet presAssocID="{3F6CDF51-87CD-4DC2-A356-87D20C44377D}" presName="img" presStyleLbl="fgImgPlace1" presStyleIdx="2" presStyleCnt="5"/>
      <dgm:spPr/>
    </dgm:pt>
    <dgm:pt modelId="{47C58C09-B6A4-4C08-9E18-FDC6C7EB8412}" type="pres">
      <dgm:prSet presAssocID="{3F6CDF51-87CD-4DC2-A356-87D20C44377D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14F28-6DCC-4730-A531-B91851894712}" type="pres">
      <dgm:prSet presAssocID="{A60ADBD9-2613-4756-B218-119D8315FDDC}" presName="spacer" presStyleCnt="0"/>
      <dgm:spPr/>
    </dgm:pt>
    <dgm:pt modelId="{F063D206-C6CA-4E6F-A958-CAC92AC4D2B0}" type="pres">
      <dgm:prSet presAssocID="{092923C5-0540-4C6C-9575-2BE20FF8B8A2}" presName="comp" presStyleCnt="0"/>
      <dgm:spPr/>
    </dgm:pt>
    <dgm:pt modelId="{6692224A-77CC-4312-B859-052B2F2F131D}" type="pres">
      <dgm:prSet presAssocID="{092923C5-0540-4C6C-9575-2BE20FF8B8A2}" presName="box" presStyleLbl="node1" presStyleIdx="3" presStyleCnt="5"/>
      <dgm:spPr/>
      <dgm:t>
        <a:bodyPr/>
        <a:lstStyle/>
        <a:p>
          <a:endParaRPr lang="ru-RU"/>
        </a:p>
      </dgm:t>
    </dgm:pt>
    <dgm:pt modelId="{11547A49-9240-4E5C-8439-ECB75E35597E}" type="pres">
      <dgm:prSet presAssocID="{092923C5-0540-4C6C-9575-2BE20FF8B8A2}" presName="img" presStyleLbl="fgImgPlace1" presStyleIdx="3" presStyleCnt="5"/>
      <dgm:spPr/>
    </dgm:pt>
    <dgm:pt modelId="{1ADC8401-0561-4B59-B8CE-D2DBCC16A202}" type="pres">
      <dgm:prSet presAssocID="{092923C5-0540-4C6C-9575-2BE20FF8B8A2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4B412-E78B-400C-99FD-2D8E13578AF5}" type="pres">
      <dgm:prSet presAssocID="{EE45FA3D-8ECF-420D-BF2F-5C6DCE2BEAA2}" presName="spacer" presStyleCnt="0"/>
      <dgm:spPr/>
    </dgm:pt>
    <dgm:pt modelId="{BE97275F-9DB4-4EFF-BE74-DD83FF47E1AF}" type="pres">
      <dgm:prSet presAssocID="{EAA1DA8D-7401-42DB-8E7A-CE33DE8F691B}" presName="comp" presStyleCnt="0"/>
      <dgm:spPr/>
    </dgm:pt>
    <dgm:pt modelId="{27E2504B-21B2-408D-86B8-A66258B49F06}" type="pres">
      <dgm:prSet presAssocID="{EAA1DA8D-7401-42DB-8E7A-CE33DE8F691B}" presName="box" presStyleLbl="node1" presStyleIdx="4" presStyleCnt="5"/>
      <dgm:spPr/>
      <dgm:t>
        <a:bodyPr/>
        <a:lstStyle/>
        <a:p>
          <a:endParaRPr lang="ru-RU"/>
        </a:p>
      </dgm:t>
    </dgm:pt>
    <dgm:pt modelId="{A4A71109-33CA-46C4-9055-E4722EF57314}" type="pres">
      <dgm:prSet presAssocID="{EAA1DA8D-7401-42DB-8E7A-CE33DE8F691B}" presName="img" presStyleLbl="fgImgPlace1" presStyleIdx="4" presStyleCnt="5"/>
      <dgm:spPr/>
    </dgm:pt>
    <dgm:pt modelId="{C0105723-2412-414A-9A85-82276F0A7B4E}" type="pres">
      <dgm:prSet presAssocID="{EAA1DA8D-7401-42DB-8E7A-CE33DE8F691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3A4A6A-AE61-4F53-AB08-299EEB19F563}" type="presOf" srcId="{046820C7-E747-4787-BFD0-2FA5191B2709}" destId="{AA1D6A0E-A8F8-4A93-A082-D58193E6882F}" srcOrd="1" destOrd="0" presId="urn:microsoft.com/office/officeart/2005/8/layout/vList4"/>
    <dgm:cxn modelId="{79ED4D53-CB19-49E5-80A5-5D88C9EF42DD}" srcId="{EA8B1911-33BF-422F-B12C-0816C6F3277D}" destId="{3F6CDF51-87CD-4DC2-A356-87D20C44377D}" srcOrd="2" destOrd="0" parTransId="{03E1EF6D-F74F-4B16-A53C-05727B013DBC}" sibTransId="{A60ADBD9-2613-4756-B218-119D8315FDDC}"/>
    <dgm:cxn modelId="{113F3CAB-76B2-4966-A94C-6B9C9A5A9ACF}" srcId="{EA8B1911-33BF-422F-B12C-0816C6F3277D}" destId="{046820C7-E747-4787-BFD0-2FA5191B2709}" srcOrd="1" destOrd="0" parTransId="{72DD010B-347D-4286-8004-5446BB4140B9}" sibTransId="{1A6C8FAB-ABF2-46EF-9899-74F4F77F4CCC}"/>
    <dgm:cxn modelId="{F470394F-34CE-4BB7-A342-0D043A4486DB}" type="presOf" srcId="{3F6CDF51-87CD-4DC2-A356-87D20C44377D}" destId="{1590055F-062E-4185-A56E-B518135F7F26}" srcOrd="0" destOrd="0" presId="urn:microsoft.com/office/officeart/2005/8/layout/vList4"/>
    <dgm:cxn modelId="{E3DB9106-75A9-46CE-904E-4FA17EEFFB4E}" type="presOf" srcId="{3F6CDF51-87CD-4DC2-A356-87D20C44377D}" destId="{47C58C09-B6A4-4C08-9E18-FDC6C7EB8412}" srcOrd="1" destOrd="0" presId="urn:microsoft.com/office/officeart/2005/8/layout/vList4"/>
    <dgm:cxn modelId="{E1B3C923-42F2-4733-8A71-439A2071463F}" type="presOf" srcId="{AFC0DD5E-E48C-4A4F-ACCB-0422C79BEB0A}" destId="{38749C18-D542-41FE-ABCE-F176E5EA76C5}" srcOrd="0" destOrd="0" presId="urn:microsoft.com/office/officeart/2005/8/layout/vList4"/>
    <dgm:cxn modelId="{3F572353-7ED4-44EB-8A47-FE8E92589504}" type="presOf" srcId="{AFC0DD5E-E48C-4A4F-ACCB-0422C79BEB0A}" destId="{744D3DD0-27B1-4477-B5DD-44E0B62DFF0E}" srcOrd="1" destOrd="0" presId="urn:microsoft.com/office/officeart/2005/8/layout/vList4"/>
    <dgm:cxn modelId="{3232BCA7-1DE0-4E84-92E2-C80233F42796}" type="presOf" srcId="{092923C5-0540-4C6C-9575-2BE20FF8B8A2}" destId="{6692224A-77CC-4312-B859-052B2F2F131D}" srcOrd="0" destOrd="0" presId="urn:microsoft.com/office/officeart/2005/8/layout/vList4"/>
    <dgm:cxn modelId="{31316863-630A-47E5-B155-0470CEEB7446}" srcId="{EA8B1911-33BF-422F-B12C-0816C6F3277D}" destId="{092923C5-0540-4C6C-9575-2BE20FF8B8A2}" srcOrd="3" destOrd="0" parTransId="{035E631A-0F40-4921-9966-191AB95EBD11}" sibTransId="{EE45FA3D-8ECF-420D-BF2F-5C6DCE2BEAA2}"/>
    <dgm:cxn modelId="{EDCB3059-AB5E-4B10-823E-28F2DE43668D}" srcId="{EA8B1911-33BF-422F-B12C-0816C6F3277D}" destId="{EAA1DA8D-7401-42DB-8E7A-CE33DE8F691B}" srcOrd="4" destOrd="0" parTransId="{AF3B0B15-124E-4FC2-800D-69531FF293C6}" sibTransId="{340B537C-3BF5-4287-98DF-2CA5BDA12CC2}"/>
    <dgm:cxn modelId="{6DADF188-A633-4974-B9A9-B1BE4A876A91}" type="presOf" srcId="{EAA1DA8D-7401-42DB-8E7A-CE33DE8F691B}" destId="{C0105723-2412-414A-9A85-82276F0A7B4E}" srcOrd="1" destOrd="0" presId="urn:microsoft.com/office/officeart/2005/8/layout/vList4"/>
    <dgm:cxn modelId="{659E36EF-D046-4261-851C-E62AACAF8A97}" type="presOf" srcId="{046820C7-E747-4787-BFD0-2FA5191B2709}" destId="{88523064-09BF-4A36-938F-536828481EA1}" srcOrd="0" destOrd="0" presId="urn:microsoft.com/office/officeart/2005/8/layout/vList4"/>
    <dgm:cxn modelId="{93027623-177C-4328-B1DB-BC600E699176}" type="presOf" srcId="{092923C5-0540-4C6C-9575-2BE20FF8B8A2}" destId="{1ADC8401-0561-4B59-B8CE-D2DBCC16A202}" srcOrd="1" destOrd="0" presId="urn:microsoft.com/office/officeart/2005/8/layout/vList4"/>
    <dgm:cxn modelId="{3DAE9D11-801F-4EC1-A27D-5B6B14993D14}" type="presOf" srcId="{EA8B1911-33BF-422F-B12C-0816C6F3277D}" destId="{B0F7B6F2-9D28-4B50-9113-BF9DB4AB2051}" srcOrd="0" destOrd="0" presId="urn:microsoft.com/office/officeart/2005/8/layout/vList4"/>
    <dgm:cxn modelId="{27BCB80C-A492-4F66-AFE1-EC1CB4AF3CE6}" srcId="{EA8B1911-33BF-422F-B12C-0816C6F3277D}" destId="{AFC0DD5E-E48C-4A4F-ACCB-0422C79BEB0A}" srcOrd="0" destOrd="0" parTransId="{4FA1D161-DC83-4AC4-809C-BF6B62A4C620}" sibTransId="{6EF005BF-8502-4268-9B28-05468EB9C515}"/>
    <dgm:cxn modelId="{DB895706-B477-4CC5-8C21-934CB729F7C9}" type="presOf" srcId="{EAA1DA8D-7401-42DB-8E7A-CE33DE8F691B}" destId="{27E2504B-21B2-408D-86B8-A66258B49F06}" srcOrd="0" destOrd="0" presId="urn:microsoft.com/office/officeart/2005/8/layout/vList4"/>
    <dgm:cxn modelId="{E8CA7F54-C3FD-4450-B529-5802F0192B68}" type="presParOf" srcId="{B0F7B6F2-9D28-4B50-9113-BF9DB4AB2051}" destId="{F578E1BA-D345-43EE-8038-E7CAB032796E}" srcOrd="0" destOrd="0" presId="urn:microsoft.com/office/officeart/2005/8/layout/vList4"/>
    <dgm:cxn modelId="{A3C4EA92-5AB3-4547-8346-A1DE7FC76812}" type="presParOf" srcId="{F578E1BA-D345-43EE-8038-E7CAB032796E}" destId="{38749C18-D542-41FE-ABCE-F176E5EA76C5}" srcOrd="0" destOrd="0" presId="urn:microsoft.com/office/officeart/2005/8/layout/vList4"/>
    <dgm:cxn modelId="{C1957EA5-A849-4E68-BB67-5796A8158304}" type="presParOf" srcId="{F578E1BA-D345-43EE-8038-E7CAB032796E}" destId="{42E8CF59-4008-4B03-ABDB-8431930B5A02}" srcOrd="1" destOrd="0" presId="urn:microsoft.com/office/officeart/2005/8/layout/vList4"/>
    <dgm:cxn modelId="{9A0D1F90-0C51-4ED4-AD48-E9CCCB1C6034}" type="presParOf" srcId="{F578E1BA-D345-43EE-8038-E7CAB032796E}" destId="{744D3DD0-27B1-4477-B5DD-44E0B62DFF0E}" srcOrd="2" destOrd="0" presId="urn:microsoft.com/office/officeart/2005/8/layout/vList4"/>
    <dgm:cxn modelId="{4CECEE07-F2B0-41A6-89ED-1286D334414A}" type="presParOf" srcId="{B0F7B6F2-9D28-4B50-9113-BF9DB4AB2051}" destId="{9135C713-EAED-4C8B-A2F5-218A5EDF1534}" srcOrd="1" destOrd="0" presId="urn:microsoft.com/office/officeart/2005/8/layout/vList4"/>
    <dgm:cxn modelId="{6F31BE47-9861-40CC-B8EF-B4600E0A9BC8}" type="presParOf" srcId="{B0F7B6F2-9D28-4B50-9113-BF9DB4AB2051}" destId="{D0B04F42-3A7F-464B-93F3-E9DC3EBF9EA0}" srcOrd="2" destOrd="0" presId="urn:microsoft.com/office/officeart/2005/8/layout/vList4"/>
    <dgm:cxn modelId="{9B0E227E-FD34-4B50-8DD6-96062FD58D0E}" type="presParOf" srcId="{D0B04F42-3A7F-464B-93F3-E9DC3EBF9EA0}" destId="{88523064-09BF-4A36-938F-536828481EA1}" srcOrd="0" destOrd="0" presId="urn:microsoft.com/office/officeart/2005/8/layout/vList4"/>
    <dgm:cxn modelId="{17284A75-7C3D-4F4D-B604-A17FA1A95B61}" type="presParOf" srcId="{D0B04F42-3A7F-464B-93F3-E9DC3EBF9EA0}" destId="{31D0FCD4-AD69-4CBB-9D37-8E26462AC868}" srcOrd="1" destOrd="0" presId="urn:microsoft.com/office/officeart/2005/8/layout/vList4"/>
    <dgm:cxn modelId="{322DA8F9-B83A-401E-8D1F-57453C20541A}" type="presParOf" srcId="{D0B04F42-3A7F-464B-93F3-E9DC3EBF9EA0}" destId="{AA1D6A0E-A8F8-4A93-A082-D58193E6882F}" srcOrd="2" destOrd="0" presId="urn:microsoft.com/office/officeart/2005/8/layout/vList4"/>
    <dgm:cxn modelId="{E1F91713-2076-49DA-B179-A8294CF316A8}" type="presParOf" srcId="{B0F7B6F2-9D28-4B50-9113-BF9DB4AB2051}" destId="{D7CBFA27-DF79-4402-AEF7-3C3B9F7FE8CB}" srcOrd="3" destOrd="0" presId="urn:microsoft.com/office/officeart/2005/8/layout/vList4"/>
    <dgm:cxn modelId="{34C430D0-3EB5-41A8-B0A6-6A07A70BA94A}" type="presParOf" srcId="{B0F7B6F2-9D28-4B50-9113-BF9DB4AB2051}" destId="{1690F39E-BF8C-47C9-9BC7-5075153D2678}" srcOrd="4" destOrd="0" presId="urn:microsoft.com/office/officeart/2005/8/layout/vList4"/>
    <dgm:cxn modelId="{59F1728C-47B8-403C-BDF5-5508F027E89D}" type="presParOf" srcId="{1690F39E-BF8C-47C9-9BC7-5075153D2678}" destId="{1590055F-062E-4185-A56E-B518135F7F26}" srcOrd="0" destOrd="0" presId="urn:microsoft.com/office/officeart/2005/8/layout/vList4"/>
    <dgm:cxn modelId="{6D597ACF-0183-4157-B0DF-D4B220734DF0}" type="presParOf" srcId="{1690F39E-BF8C-47C9-9BC7-5075153D2678}" destId="{EF832183-1D63-44CF-87C0-FDFBD7BA5F56}" srcOrd="1" destOrd="0" presId="urn:microsoft.com/office/officeart/2005/8/layout/vList4"/>
    <dgm:cxn modelId="{7A683400-03D7-4485-8E65-BEBB95D8E50C}" type="presParOf" srcId="{1690F39E-BF8C-47C9-9BC7-5075153D2678}" destId="{47C58C09-B6A4-4C08-9E18-FDC6C7EB8412}" srcOrd="2" destOrd="0" presId="urn:microsoft.com/office/officeart/2005/8/layout/vList4"/>
    <dgm:cxn modelId="{85BCA321-BBAB-4857-BEF1-678B7C4E325B}" type="presParOf" srcId="{B0F7B6F2-9D28-4B50-9113-BF9DB4AB2051}" destId="{FFD14F28-6DCC-4730-A531-B91851894712}" srcOrd="5" destOrd="0" presId="urn:microsoft.com/office/officeart/2005/8/layout/vList4"/>
    <dgm:cxn modelId="{65AD7E97-FD76-499E-BB3C-4ACDB22FC948}" type="presParOf" srcId="{B0F7B6F2-9D28-4B50-9113-BF9DB4AB2051}" destId="{F063D206-C6CA-4E6F-A958-CAC92AC4D2B0}" srcOrd="6" destOrd="0" presId="urn:microsoft.com/office/officeart/2005/8/layout/vList4"/>
    <dgm:cxn modelId="{BF2EE698-A22D-4BA2-A0A2-C80E3A73B156}" type="presParOf" srcId="{F063D206-C6CA-4E6F-A958-CAC92AC4D2B0}" destId="{6692224A-77CC-4312-B859-052B2F2F131D}" srcOrd="0" destOrd="0" presId="urn:microsoft.com/office/officeart/2005/8/layout/vList4"/>
    <dgm:cxn modelId="{210DDA24-2D8A-49C0-B023-38C1B9144779}" type="presParOf" srcId="{F063D206-C6CA-4E6F-A958-CAC92AC4D2B0}" destId="{11547A49-9240-4E5C-8439-ECB75E35597E}" srcOrd="1" destOrd="0" presId="urn:microsoft.com/office/officeart/2005/8/layout/vList4"/>
    <dgm:cxn modelId="{10057720-2B55-42F5-B613-D6B0CC8B0AA5}" type="presParOf" srcId="{F063D206-C6CA-4E6F-A958-CAC92AC4D2B0}" destId="{1ADC8401-0561-4B59-B8CE-D2DBCC16A202}" srcOrd="2" destOrd="0" presId="urn:microsoft.com/office/officeart/2005/8/layout/vList4"/>
    <dgm:cxn modelId="{447CC88D-8837-47DC-B252-D29BDBCDA262}" type="presParOf" srcId="{B0F7B6F2-9D28-4B50-9113-BF9DB4AB2051}" destId="{1CF4B412-E78B-400C-99FD-2D8E13578AF5}" srcOrd="7" destOrd="0" presId="urn:microsoft.com/office/officeart/2005/8/layout/vList4"/>
    <dgm:cxn modelId="{57213046-8B8D-43A1-9DB4-8A84F1954769}" type="presParOf" srcId="{B0F7B6F2-9D28-4B50-9113-BF9DB4AB2051}" destId="{BE97275F-9DB4-4EFF-BE74-DD83FF47E1AF}" srcOrd="8" destOrd="0" presId="urn:microsoft.com/office/officeart/2005/8/layout/vList4"/>
    <dgm:cxn modelId="{503F6C4A-EDE1-4A68-9CA0-2B47ECAF053B}" type="presParOf" srcId="{BE97275F-9DB4-4EFF-BE74-DD83FF47E1AF}" destId="{27E2504B-21B2-408D-86B8-A66258B49F06}" srcOrd="0" destOrd="0" presId="urn:microsoft.com/office/officeart/2005/8/layout/vList4"/>
    <dgm:cxn modelId="{4ABEA391-8188-43AE-978B-C75B616FE47E}" type="presParOf" srcId="{BE97275F-9DB4-4EFF-BE74-DD83FF47E1AF}" destId="{A4A71109-33CA-46C4-9055-E4722EF57314}" srcOrd="1" destOrd="0" presId="urn:microsoft.com/office/officeart/2005/8/layout/vList4"/>
    <dgm:cxn modelId="{38CB7B82-CDB2-4D8F-BECF-7A891ADE8461}" type="presParOf" srcId="{BE97275F-9DB4-4EFF-BE74-DD83FF47E1AF}" destId="{C0105723-2412-414A-9A85-82276F0A7B4E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2BB46-0FB4-41FF-A554-41F7F9491673}" type="doc">
      <dgm:prSet loTypeId="urn:microsoft.com/office/officeart/2005/8/layout/chevron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F9F519-2109-45B1-AADF-8232A86EFCE0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B8D75A-DE34-41C8-8994-E8B8ED9302A2}" type="par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A5CB6F2-2857-4187-B144-6BC2933496DE}" type="sib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1F7356-A40A-4664-8F09-DCB32AA86C7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бюджета Волчанского городского округа на очередной финансовый год и плановый период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E4F48D2-2D46-4F25-9CDB-CD1C3C1F266F}" type="par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5DD2DC9-C5FD-4CC2-9709-5480443B26ED}" type="sib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E85BF6-BCDC-4017-91BF-02BCB4EE81CF}">
      <dgm:prSet phldrT="[Текст]" custT="1"/>
      <dgm:spPr>
        <a:gradFill rotWithShape="0">
          <a:gsLst>
            <a:gs pos="65040">
              <a:srgbClr val="2787A0"/>
            </a:gs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531EDF-CF65-4978-A90B-ADA0C57EBE5E}" type="par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DD77760-C8F4-49E6-9E8F-334432BBD4D2}" type="sib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F41895E-98A7-46FB-B28A-C84206F4DB1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Волчанской городской Думы об исполнении бюджета Волчанского городского округа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7FD36B4-A98C-4372-B275-371A0CE077B3}" type="par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147BD8-30FF-44D8-A408-D8D3DEC01679}" type="sib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078A731-E554-4FB9-AA78-6257C0B78310}">
      <dgm:prSet custT="1"/>
      <dgm:spPr>
        <a:solidFill>
          <a:srgbClr val="FF0000"/>
        </a:soli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C83F08-7649-4066-8FED-8D0C3B44D316}" type="parTrans" cxnId="{AC33BC91-2ED8-46EA-9494-D203857DD508}">
      <dgm:prSet/>
      <dgm:spPr/>
      <dgm:t>
        <a:bodyPr/>
        <a:lstStyle/>
        <a:p>
          <a:endParaRPr lang="ru-RU"/>
        </a:p>
      </dgm:t>
    </dgm:pt>
    <dgm:pt modelId="{2A5C7F5D-7A07-4B50-89E9-5E5BE1E92C34}" type="sibTrans" cxnId="{AC33BC91-2ED8-46EA-9494-D203857DD508}">
      <dgm:prSet/>
      <dgm:spPr/>
      <dgm:t>
        <a:bodyPr/>
        <a:lstStyle/>
        <a:p>
          <a:endParaRPr lang="ru-RU"/>
        </a:p>
      </dgm:t>
    </dgm:pt>
    <dgm:pt modelId="{A6EB957A-A4E1-478E-ADCD-7EDEA0203F6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качества предоставления муниципальных услуг размещается на сайте администрации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88BBE77-2251-4D3C-8629-F32F86DC02B6}" type="parTrans" cxnId="{F42B76BE-86C6-4522-BE85-F52890E68188}">
      <dgm:prSet/>
      <dgm:spPr/>
      <dgm:t>
        <a:bodyPr/>
        <a:lstStyle/>
        <a:p>
          <a:endParaRPr lang="ru-RU"/>
        </a:p>
      </dgm:t>
    </dgm:pt>
    <dgm:pt modelId="{D474901E-F7E4-4345-84A8-6CAC47463D48}" type="sibTrans" cxnId="{F42B76BE-86C6-4522-BE85-F52890E68188}">
      <dgm:prSet/>
      <dgm:spPr/>
      <dgm:t>
        <a:bodyPr/>
        <a:lstStyle/>
        <a:p>
          <a:endParaRPr lang="ru-RU"/>
        </a:p>
      </dgm:t>
    </dgm:pt>
    <dgm:pt modelId="{BFAC00B3-85EF-491E-B75E-B3D9B61E3604}" type="pres">
      <dgm:prSet presAssocID="{2302BB46-0FB4-41FF-A554-41F7F94916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58316-A539-4ACD-8859-BA7C50FA77BB}" type="pres">
      <dgm:prSet presAssocID="{A078A731-E554-4FB9-AA78-6257C0B78310}" presName="composite" presStyleCnt="0"/>
      <dgm:spPr/>
      <dgm:t>
        <a:bodyPr/>
        <a:lstStyle/>
        <a:p>
          <a:endParaRPr lang="ru-RU"/>
        </a:p>
      </dgm:t>
    </dgm:pt>
    <dgm:pt modelId="{542DC0D7-31C2-42EA-BB4C-DEF180C2638D}" type="pres">
      <dgm:prSet presAssocID="{A078A731-E554-4FB9-AA78-6257C0B783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3794C-583D-49EB-B0F4-0FF5349DB8CB}" type="pres">
      <dgm:prSet presAssocID="{A078A731-E554-4FB9-AA78-6257C0B783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7F1C5-BA8B-4CB1-86EB-C1FD393F68A6}" type="pres">
      <dgm:prSet presAssocID="{2A5C7F5D-7A07-4B50-89E9-5E5BE1E92C34}" presName="sp" presStyleCnt="0"/>
      <dgm:spPr/>
      <dgm:t>
        <a:bodyPr/>
        <a:lstStyle/>
        <a:p>
          <a:endParaRPr lang="ru-RU"/>
        </a:p>
      </dgm:t>
    </dgm:pt>
    <dgm:pt modelId="{D2D8E201-3C5F-4601-B964-CAACF9ED1D1A}" type="pres">
      <dgm:prSet presAssocID="{26F9F519-2109-45B1-AADF-8232A86EFCE0}" presName="composite" presStyleCnt="0"/>
      <dgm:spPr/>
      <dgm:t>
        <a:bodyPr/>
        <a:lstStyle/>
        <a:p>
          <a:endParaRPr lang="ru-RU"/>
        </a:p>
      </dgm:t>
    </dgm:pt>
    <dgm:pt modelId="{50440816-1297-4B11-998C-952D8F66690F}" type="pres">
      <dgm:prSet presAssocID="{26F9F519-2109-45B1-AADF-8232A86EFCE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4F2BA-1CEC-49B4-BFA1-637D5130134C}" type="pres">
      <dgm:prSet presAssocID="{26F9F519-2109-45B1-AADF-8232A86EFCE0}" presName="descendantText" presStyleLbl="alignAcc1" presStyleIdx="1" presStyleCnt="3" custScaleX="98776" custScaleY="106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AE0AF-0121-46F3-B31F-0D04F3238C1A}" type="pres">
      <dgm:prSet presAssocID="{8A5CB6F2-2857-4187-B144-6BC2933496DE}" presName="sp" presStyleCnt="0"/>
      <dgm:spPr/>
      <dgm:t>
        <a:bodyPr/>
        <a:lstStyle/>
        <a:p>
          <a:endParaRPr lang="ru-RU"/>
        </a:p>
      </dgm:t>
    </dgm:pt>
    <dgm:pt modelId="{148AF554-88A1-4A44-84B7-CC3507492EE1}" type="pres">
      <dgm:prSet presAssocID="{3FE85BF6-BCDC-4017-91BF-02BCB4EE81CF}" presName="composite" presStyleCnt="0"/>
      <dgm:spPr/>
      <dgm:t>
        <a:bodyPr/>
        <a:lstStyle/>
        <a:p>
          <a:endParaRPr lang="ru-RU"/>
        </a:p>
      </dgm:t>
    </dgm:pt>
    <dgm:pt modelId="{5E92A6C3-3BB5-4A4C-9D7B-8A92A09812C5}" type="pres">
      <dgm:prSet presAssocID="{3FE85BF6-BCDC-4017-91BF-02BCB4EE81C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40DFC-CC3C-446E-82E7-038E697B21A6}" type="pres">
      <dgm:prSet presAssocID="{3FE85BF6-BCDC-4017-91BF-02BCB4EE81CF}" presName="descendantText" presStyleLbl="alignAcc1" presStyleIdx="2" presStyleCnt="3" custScaleX="100683" custScaleY="109457" custLinFactNeighborX="4891" custLinFactNeighborY="3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324D10-513E-42D5-BA62-1E777BF11DEA}" type="presOf" srcId="{A078A731-E554-4FB9-AA78-6257C0B78310}" destId="{542DC0D7-31C2-42EA-BB4C-DEF180C2638D}" srcOrd="0" destOrd="0" presId="urn:microsoft.com/office/officeart/2005/8/layout/chevron2"/>
    <dgm:cxn modelId="{B1477436-73BC-42F2-ADF9-4FCF338354E1}" srcId="{3FE85BF6-BCDC-4017-91BF-02BCB4EE81CF}" destId="{7F41895E-98A7-46FB-B28A-C84206F4DB13}" srcOrd="0" destOrd="0" parTransId="{07FD36B4-A98C-4372-B275-371A0CE077B3}" sibTransId="{3B147BD8-30FF-44D8-A408-D8D3DEC01679}"/>
    <dgm:cxn modelId="{69C51293-7CB3-4F2F-B8A0-0CA79F605E19}" srcId="{2302BB46-0FB4-41FF-A554-41F7F9491673}" destId="{3FE85BF6-BCDC-4017-91BF-02BCB4EE81CF}" srcOrd="2" destOrd="0" parTransId="{08531EDF-CF65-4978-A90B-ADA0C57EBE5E}" sibTransId="{7DD77760-C8F4-49E6-9E8F-334432BBD4D2}"/>
    <dgm:cxn modelId="{D65DA16B-1DBA-4C33-92F5-5C4D71D935CA}" srcId="{26F9F519-2109-45B1-AADF-8232A86EFCE0}" destId="{3F1F7356-A40A-4664-8F09-DCB32AA86C7F}" srcOrd="0" destOrd="0" parTransId="{4E4F48D2-2D46-4F25-9CDB-CD1C3C1F266F}" sibTransId="{B5DD2DC9-C5FD-4CC2-9709-5480443B26ED}"/>
    <dgm:cxn modelId="{51C42D84-EE7D-476A-B989-A9CB22D8B40E}" type="presOf" srcId="{3FE85BF6-BCDC-4017-91BF-02BCB4EE81CF}" destId="{5E92A6C3-3BB5-4A4C-9D7B-8A92A09812C5}" srcOrd="0" destOrd="0" presId="urn:microsoft.com/office/officeart/2005/8/layout/chevron2"/>
    <dgm:cxn modelId="{B88C8398-EB82-490C-B2B3-08153CA6BEDF}" type="presOf" srcId="{2302BB46-0FB4-41FF-A554-41F7F9491673}" destId="{BFAC00B3-85EF-491E-B75E-B3D9B61E3604}" srcOrd="0" destOrd="0" presId="urn:microsoft.com/office/officeart/2005/8/layout/chevron2"/>
    <dgm:cxn modelId="{207ED52B-38D8-403C-9057-60DB01E3E3AC}" type="presOf" srcId="{3F1F7356-A40A-4664-8F09-DCB32AA86C7F}" destId="{5944F2BA-1CEC-49B4-BFA1-637D5130134C}" srcOrd="0" destOrd="0" presId="urn:microsoft.com/office/officeart/2005/8/layout/chevron2"/>
    <dgm:cxn modelId="{AC33BC91-2ED8-46EA-9494-D203857DD508}" srcId="{2302BB46-0FB4-41FF-A554-41F7F9491673}" destId="{A078A731-E554-4FB9-AA78-6257C0B78310}" srcOrd="0" destOrd="0" parTransId="{AAC83F08-7649-4066-8FED-8D0C3B44D316}" sibTransId="{2A5C7F5D-7A07-4B50-89E9-5E5BE1E92C34}"/>
    <dgm:cxn modelId="{DB7BFDC3-8D27-4296-ADF8-96FDBBA3F026}" type="presOf" srcId="{A6EB957A-A4E1-478E-ADCD-7EDEA0203F6B}" destId="{3CE3794C-583D-49EB-B0F4-0FF5349DB8CB}" srcOrd="0" destOrd="0" presId="urn:microsoft.com/office/officeart/2005/8/layout/chevron2"/>
    <dgm:cxn modelId="{174920CF-F415-4D7D-B162-A6CBAE10551B}" type="presOf" srcId="{7F41895E-98A7-46FB-B28A-C84206F4DB13}" destId="{5F940DFC-CC3C-446E-82E7-038E697B21A6}" srcOrd="0" destOrd="0" presId="urn:microsoft.com/office/officeart/2005/8/layout/chevron2"/>
    <dgm:cxn modelId="{F3CC23BC-F514-4B31-85AA-510111B9AE9B}" type="presOf" srcId="{26F9F519-2109-45B1-AADF-8232A86EFCE0}" destId="{50440816-1297-4B11-998C-952D8F66690F}" srcOrd="0" destOrd="0" presId="urn:microsoft.com/office/officeart/2005/8/layout/chevron2"/>
    <dgm:cxn modelId="{F42B76BE-86C6-4522-BE85-F52890E68188}" srcId="{A078A731-E554-4FB9-AA78-6257C0B78310}" destId="{A6EB957A-A4E1-478E-ADCD-7EDEA0203F6B}" srcOrd="0" destOrd="0" parTransId="{C88BBE77-2251-4D3C-8629-F32F86DC02B6}" sibTransId="{D474901E-F7E4-4345-84A8-6CAC47463D48}"/>
    <dgm:cxn modelId="{A8BE85A2-D702-4868-B584-EF8A53EAA783}" srcId="{2302BB46-0FB4-41FF-A554-41F7F9491673}" destId="{26F9F519-2109-45B1-AADF-8232A86EFCE0}" srcOrd="1" destOrd="0" parTransId="{44B8D75A-DE34-41C8-8994-E8B8ED9302A2}" sibTransId="{8A5CB6F2-2857-4187-B144-6BC2933496DE}"/>
    <dgm:cxn modelId="{488E8BC9-768A-45EE-9558-ECA853FC9ACE}" type="presParOf" srcId="{BFAC00B3-85EF-491E-B75E-B3D9B61E3604}" destId="{87458316-A539-4ACD-8859-BA7C50FA77BB}" srcOrd="0" destOrd="0" presId="urn:microsoft.com/office/officeart/2005/8/layout/chevron2"/>
    <dgm:cxn modelId="{54BD2DA5-2B4C-4BED-8224-61B375C8D8BE}" type="presParOf" srcId="{87458316-A539-4ACD-8859-BA7C50FA77BB}" destId="{542DC0D7-31C2-42EA-BB4C-DEF180C2638D}" srcOrd="0" destOrd="0" presId="urn:microsoft.com/office/officeart/2005/8/layout/chevron2"/>
    <dgm:cxn modelId="{1C8269BA-DD22-4493-9D4E-8267D178B0BD}" type="presParOf" srcId="{87458316-A539-4ACD-8859-BA7C50FA77BB}" destId="{3CE3794C-583D-49EB-B0F4-0FF5349DB8CB}" srcOrd="1" destOrd="0" presId="urn:microsoft.com/office/officeart/2005/8/layout/chevron2"/>
    <dgm:cxn modelId="{7770C0C0-1201-4590-96CD-ACAA6782482F}" type="presParOf" srcId="{BFAC00B3-85EF-491E-B75E-B3D9B61E3604}" destId="{2A77F1C5-BA8B-4CB1-86EB-C1FD393F68A6}" srcOrd="1" destOrd="0" presId="urn:microsoft.com/office/officeart/2005/8/layout/chevron2"/>
    <dgm:cxn modelId="{CDB2C9AB-6188-407B-BBEC-E5B6864C8737}" type="presParOf" srcId="{BFAC00B3-85EF-491E-B75E-B3D9B61E3604}" destId="{D2D8E201-3C5F-4601-B964-CAACF9ED1D1A}" srcOrd="2" destOrd="0" presId="urn:microsoft.com/office/officeart/2005/8/layout/chevron2"/>
    <dgm:cxn modelId="{5CACABD3-10A8-4062-A08D-0877C3C0B9DE}" type="presParOf" srcId="{D2D8E201-3C5F-4601-B964-CAACF9ED1D1A}" destId="{50440816-1297-4B11-998C-952D8F66690F}" srcOrd="0" destOrd="0" presId="urn:microsoft.com/office/officeart/2005/8/layout/chevron2"/>
    <dgm:cxn modelId="{047C3C19-3DEE-4773-B80D-169046F634D8}" type="presParOf" srcId="{D2D8E201-3C5F-4601-B964-CAACF9ED1D1A}" destId="{5944F2BA-1CEC-49B4-BFA1-637D5130134C}" srcOrd="1" destOrd="0" presId="urn:microsoft.com/office/officeart/2005/8/layout/chevron2"/>
    <dgm:cxn modelId="{8A88F539-1F0E-422F-BE89-D571066A0438}" type="presParOf" srcId="{BFAC00B3-85EF-491E-B75E-B3D9B61E3604}" destId="{065AE0AF-0121-46F3-B31F-0D04F3238C1A}" srcOrd="3" destOrd="0" presId="urn:microsoft.com/office/officeart/2005/8/layout/chevron2"/>
    <dgm:cxn modelId="{FFA4894C-1B75-45C2-A365-B2425F5BA960}" type="presParOf" srcId="{BFAC00B3-85EF-491E-B75E-B3D9B61E3604}" destId="{148AF554-88A1-4A44-84B7-CC3507492EE1}" srcOrd="4" destOrd="0" presId="urn:microsoft.com/office/officeart/2005/8/layout/chevron2"/>
    <dgm:cxn modelId="{46DE2F23-A37A-4680-AD11-0A052F672F10}" type="presParOf" srcId="{148AF554-88A1-4A44-84B7-CC3507492EE1}" destId="{5E92A6C3-3BB5-4A4C-9D7B-8A92A09812C5}" srcOrd="0" destOrd="0" presId="urn:microsoft.com/office/officeart/2005/8/layout/chevron2"/>
    <dgm:cxn modelId="{EB5EA4FE-E32A-45CB-AC60-4CF4FE5426F0}" type="presParOf" srcId="{148AF554-88A1-4A44-84B7-CC3507492EE1}" destId="{5F940DFC-CC3C-446E-82E7-038E697B21A6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BA3D46-9367-48F9-8A73-9B1E70E22609}" type="doc">
      <dgm:prSet loTypeId="urn:microsoft.com/office/officeart/2005/8/layout/process2" loCatId="process" qsTypeId="urn:microsoft.com/office/officeart/2005/8/quickstyle/3d1" qsCatId="3D" csTypeId="urn:microsoft.com/office/officeart/2005/8/colors/colorful3" csCatId="colorful" phldr="1"/>
      <dgm:spPr/>
    </dgm:pt>
    <dgm:pt modelId="{9264C8D3-FF88-4F44-8CD5-65BF86E37697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Помогает формировать доходную часть бюджета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(налог на доходы физических лиц, земельный налог, 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566EB3-24E3-4475-BE59-0119EAF4A623}" type="parTrans" cxnId="{34C1C798-39AC-4158-9551-730BC772538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E734A16-C293-4748-8517-0A9EA181CCAB}" type="sibTrans" cxnId="{34C1C798-39AC-4158-9551-730BC7725383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FD8A143-B7AB-454B-9B1F-A84AC45C10A7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F93330A-7F3A-484F-ABB7-C28FCD2FA831}" type="parTrans" cxnId="{11CF050E-2081-4148-AE17-8E1BA90EEB8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15CC1F5-6249-4E92-A9B6-9668F50D1F63}" type="sibTrans" cxnId="{11CF050E-2081-4148-AE17-8E1BA90EEB8F}">
      <dgm:prSet custT="1"/>
      <dgm:spPr>
        <a:solidFill>
          <a:srgbClr val="FFFF00"/>
        </a:solidFill>
      </dgm:spPr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B1509B8-0522-4DEA-AE49-07F59ADD9E7E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– расходная часть бюджета (образование, культура, физическая культура и спорт, социальные выплаты и др.)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443A813-0A8E-4A6C-B973-7018DD130B25}" type="par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55BB6B0-2557-444C-8E07-D6FCC2D7726B}" type="sib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9D8259D-6FD4-4641-93C5-306C6905A890}" type="pres">
      <dgm:prSet presAssocID="{11BA3D46-9367-48F9-8A73-9B1E70E22609}" presName="linearFlow" presStyleCnt="0">
        <dgm:presLayoutVars>
          <dgm:resizeHandles val="exact"/>
        </dgm:presLayoutVars>
      </dgm:prSet>
      <dgm:spPr/>
    </dgm:pt>
    <dgm:pt modelId="{296EA484-5669-4013-85EB-DA3C299C36A9}" type="pres">
      <dgm:prSet presAssocID="{9264C8D3-FF88-4F44-8CD5-65BF86E376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BCF26-80B2-4903-ABF9-72785541179D}" type="pres">
      <dgm:prSet presAssocID="{0E734A16-C293-4748-8517-0A9EA181CCAB}" presName="sibTrans" presStyleLbl="sibTrans2D1" presStyleIdx="0" presStyleCnt="2" custScaleY="567901"/>
      <dgm:spPr/>
      <dgm:t>
        <a:bodyPr/>
        <a:lstStyle/>
        <a:p>
          <a:endParaRPr lang="ru-RU"/>
        </a:p>
      </dgm:t>
    </dgm:pt>
    <dgm:pt modelId="{1184689C-7E49-442C-ABFD-11FDB0F64E61}" type="pres">
      <dgm:prSet presAssocID="{0E734A16-C293-4748-8517-0A9EA181CCA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200D8D2-3854-4D25-BF56-60B5B8D7FAFF}" type="pres">
      <dgm:prSet presAssocID="{7FD8A143-B7AB-454B-9B1F-A84AC45C10A7}" presName="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650287-F1CB-4840-B39A-F3D26DDAEFE4}" type="pres">
      <dgm:prSet presAssocID="{A15CC1F5-6249-4E92-A9B6-9668F50D1F63}" presName="sibTrans" presStyleLbl="sibTrans2D1" presStyleIdx="1" presStyleCnt="2" custScaleY="580247"/>
      <dgm:spPr/>
      <dgm:t>
        <a:bodyPr/>
        <a:lstStyle/>
        <a:p>
          <a:endParaRPr lang="ru-RU"/>
        </a:p>
      </dgm:t>
    </dgm:pt>
    <dgm:pt modelId="{A09464EA-902C-46D5-B88A-1386DB67FEEB}" type="pres">
      <dgm:prSet presAssocID="{A15CC1F5-6249-4E92-A9B6-9668F50D1F6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8840CDC-23DD-43C5-A607-58D8C1DE46CB}" type="pres">
      <dgm:prSet presAssocID="{6B1509B8-0522-4DEA-AE49-07F59ADD9E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C1C798-39AC-4158-9551-730BC7725383}" srcId="{11BA3D46-9367-48F9-8A73-9B1E70E22609}" destId="{9264C8D3-FF88-4F44-8CD5-65BF86E37697}" srcOrd="0" destOrd="0" parTransId="{3A566EB3-24E3-4475-BE59-0119EAF4A623}" sibTransId="{0E734A16-C293-4748-8517-0A9EA181CCAB}"/>
    <dgm:cxn modelId="{98308599-B8DE-4705-AB5D-A49EEF3B3376}" type="presOf" srcId="{7FD8A143-B7AB-454B-9B1F-A84AC45C10A7}" destId="{6200D8D2-3854-4D25-BF56-60B5B8D7FAFF}" srcOrd="0" destOrd="0" presId="urn:microsoft.com/office/officeart/2005/8/layout/process2"/>
    <dgm:cxn modelId="{11CF050E-2081-4148-AE17-8E1BA90EEB8F}" srcId="{11BA3D46-9367-48F9-8A73-9B1E70E22609}" destId="{7FD8A143-B7AB-454B-9B1F-A84AC45C10A7}" srcOrd="1" destOrd="0" parTransId="{3F93330A-7F3A-484F-ABB7-C28FCD2FA831}" sibTransId="{A15CC1F5-6249-4E92-A9B6-9668F50D1F63}"/>
    <dgm:cxn modelId="{6C6C5F29-2AB6-484E-9B07-BCEE0DB57518}" type="presOf" srcId="{9264C8D3-FF88-4F44-8CD5-65BF86E37697}" destId="{296EA484-5669-4013-85EB-DA3C299C36A9}" srcOrd="0" destOrd="0" presId="urn:microsoft.com/office/officeart/2005/8/layout/process2"/>
    <dgm:cxn modelId="{190C3467-3878-497E-86FF-44A59AD6658E}" type="presOf" srcId="{0E734A16-C293-4748-8517-0A9EA181CCAB}" destId="{1184689C-7E49-442C-ABFD-11FDB0F64E61}" srcOrd="1" destOrd="0" presId="urn:microsoft.com/office/officeart/2005/8/layout/process2"/>
    <dgm:cxn modelId="{E5AB9086-A886-4A01-9D5D-8AA49E29F489}" type="presOf" srcId="{0E734A16-C293-4748-8517-0A9EA181CCAB}" destId="{BC2BCF26-80B2-4903-ABF9-72785541179D}" srcOrd="0" destOrd="0" presId="urn:microsoft.com/office/officeart/2005/8/layout/process2"/>
    <dgm:cxn modelId="{B683035D-171B-47FB-A9E7-B22ACE5CE6B1}" type="presOf" srcId="{A15CC1F5-6249-4E92-A9B6-9668F50D1F63}" destId="{A09464EA-902C-46D5-B88A-1386DB67FEEB}" srcOrd="1" destOrd="0" presId="urn:microsoft.com/office/officeart/2005/8/layout/process2"/>
    <dgm:cxn modelId="{6411CB44-89CB-4368-BC6F-99BFE68A9700}" type="presOf" srcId="{6B1509B8-0522-4DEA-AE49-07F59ADD9E7E}" destId="{E8840CDC-23DD-43C5-A607-58D8C1DE46CB}" srcOrd="0" destOrd="0" presId="urn:microsoft.com/office/officeart/2005/8/layout/process2"/>
    <dgm:cxn modelId="{E6858434-2081-459C-B5DD-259CD7638A6A}" type="presOf" srcId="{11BA3D46-9367-48F9-8A73-9B1E70E22609}" destId="{E9D8259D-6FD4-4641-93C5-306C6905A890}" srcOrd="0" destOrd="0" presId="urn:microsoft.com/office/officeart/2005/8/layout/process2"/>
    <dgm:cxn modelId="{596760C3-8B58-4551-AAF2-E473D701B19A}" type="presOf" srcId="{A15CC1F5-6249-4E92-A9B6-9668F50D1F63}" destId="{55650287-F1CB-4840-B39A-F3D26DDAEFE4}" srcOrd="0" destOrd="0" presId="urn:microsoft.com/office/officeart/2005/8/layout/process2"/>
    <dgm:cxn modelId="{E19445E2-79CB-4232-9D39-A0BCAB92084D}" srcId="{11BA3D46-9367-48F9-8A73-9B1E70E22609}" destId="{6B1509B8-0522-4DEA-AE49-07F59ADD9E7E}" srcOrd="2" destOrd="0" parTransId="{0443A813-0A8E-4A6C-B973-7018DD130B25}" sibTransId="{D55BB6B0-2557-444C-8E07-D6FCC2D7726B}"/>
    <dgm:cxn modelId="{A8493FA0-5979-41D5-B63F-9A3C4268FC09}" type="presParOf" srcId="{E9D8259D-6FD4-4641-93C5-306C6905A890}" destId="{296EA484-5669-4013-85EB-DA3C299C36A9}" srcOrd="0" destOrd="0" presId="urn:microsoft.com/office/officeart/2005/8/layout/process2"/>
    <dgm:cxn modelId="{E5455F0E-F5C7-4A55-B21D-7B4AF8067457}" type="presParOf" srcId="{E9D8259D-6FD4-4641-93C5-306C6905A890}" destId="{BC2BCF26-80B2-4903-ABF9-72785541179D}" srcOrd="1" destOrd="0" presId="urn:microsoft.com/office/officeart/2005/8/layout/process2"/>
    <dgm:cxn modelId="{154617AC-CF86-4289-BB19-4664D0CCBE17}" type="presParOf" srcId="{BC2BCF26-80B2-4903-ABF9-72785541179D}" destId="{1184689C-7E49-442C-ABFD-11FDB0F64E61}" srcOrd="0" destOrd="0" presId="urn:microsoft.com/office/officeart/2005/8/layout/process2"/>
    <dgm:cxn modelId="{DF7A2075-B1CC-4099-83C8-DDFD4F91A902}" type="presParOf" srcId="{E9D8259D-6FD4-4641-93C5-306C6905A890}" destId="{6200D8D2-3854-4D25-BF56-60B5B8D7FAFF}" srcOrd="2" destOrd="0" presId="urn:microsoft.com/office/officeart/2005/8/layout/process2"/>
    <dgm:cxn modelId="{311776C8-97BF-4DE2-9B22-4976FDFA6D40}" type="presParOf" srcId="{E9D8259D-6FD4-4641-93C5-306C6905A890}" destId="{55650287-F1CB-4840-B39A-F3D26DDAEFE4}" srcOrd="3" destOrd="0" presId="urn:microsoft.com/office/officeart/2005/8/layout/process2"/>
    <dgm:cxn modelId="{13EE4C9F-43D7-4974-9A6D-66E8EFA85E7F}" type="presParOf" srcId="{55650287-F1CB-4840-B39A-F3D26DDAEFE4}" destId="{A09464EA-902C-46D5-B88A-1386DB67FEEB}" srcOrd="0" destOrd="0" presId="urn:microsoft.com/office/officeart/2005/8/layout/process2"/>
    <dgm:cxn modelId="{9389A6FF-4CBC-4D7A-A457-4B3396F8BD6D}" type="presParOf" srcId="{E9D8259D-6FD4-4641-93C5-306C6905A890}" destId="{E8840CDC-23DD-43C5-A607-58D8C1DE46CB}" srcOrd="4" destOrd="0" presId="urn:microsoft.com/office/officeart/2005/8/layout/process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>
              <a:solidFill>
                <a:schemeClr val="bg1">
                  <a:lumMod val="95000"/>
                </a:schemeClr>
              </a:solidFill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>
            <a:solidFill>
              <a:schemeClr val="bg1">
                <a:lumMod val="95000"/>
              </a:schemeClr>
            </a:solidFill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olidFill>
          <a:srgbClr val="FF3399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>
        <a:solidFill>
          <a:srgbClr val="FF3399"/>
        </a:solidFill>
      </dgm:spPr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rgbClr val="00B05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96850" custScaleY="186895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666ECD-403E-40B2-B874-15AFAB48A78C}" type="presOf" srcId="{6B4A9C71-5243-4375-98C7-BA189146832B}" destId="{8B82EA68-B59A-424E-9756-C221A13DB47F}" srcOrd="0" destOrd="0" presId="urn:microsoft.com/office/officeart/2005/8/layout/radial5"/>
    <dgm:cxn modelId="{D342DFFD-B302-4769-BC45-B8B59EC4C1A3}" type="presOf" srcId="{4B1A8440-411B-4A5D-AFC7-3583C59ADD0E}" destId="{73BC26A8-8D0F-45E6-9E3B-37EADD227262}" srcOrd="0" destOrd="0" presId="urn:microsoft.com/office/officeart/2005/8/layout/radial5"/>
    <dgm:cxn modelId="{78EFC7B9-822B-4BCB-85C7-6194AA7A1E59}" type="presOf" srcId="{C021BE46-16AF-4372-B2A0-67875E2C82CF}" destId="{06F93DE9-E67A-4CE1-BC6B-5C458B1137B0}" srcOrd="0" destOrd="0" presId="urn:microsoft.com/office/officeart/2005/8/layout/radial5"/>
    <dgm:cxn modelId="{55139E6A-4A39-4D75-95CB-FEB0A5D914DB}" type="presOf" srcId="{9DEE7B50-C1CB-48D2-999B-DF1098A88396}" destId="{881BA4B6-6173-4BE7-ACB0-127409627ABA}" srcOrd="1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F9434A67-1E0E-46BF-9245-B6473937B4C4}" type="presOf" srcId="{6598F354-400C-439C-BDD5-729D663E252E}" destId="{FA950D33-9BD9-4D37-A533-789F5554AFB5}" srcOrd="0" destOrd="0" presId="urn:microsoft.com/office/officeart/2005/8/layout/radial5"/>
    <dgm:cxn modelId="{5D16FD63-3FB6-412D-AE0B-59F0BFD89056}" type="presOf" srcId="{6F647F05-65E5-443B-9310-4AF895EEC1B0}" destId="{ED72E44C-8498-48F8-9652-E5DD6AC5818D}" srcOrd="0" destOrd="0" presId="urn:microsoft.com/office/officeart/2005/8/layout/radial5"/>
    <dgm:cxn modelId="{48A01588-5CBD-4230-9FBD-801D1FB70A63}" type="presOf" srcId="{77DF95E1-3397-43CE-99EF-E82D1E9B2066}" destId="{7A035AEB-3A20-4DC3-9A60-032AB2743B03}" srcOrd="0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21D9476D-2FBB-4423-8551-C9289FC1D5BE}" type="presOf" srcId="{8D513BD1-7137-4BB2-A1F4-1B02EFB0F34F}" destId="{8D15C70B-27DC-4BC4-8B54-1A6B8CC1DBC1}" srcOrd="1" destOrd="0" presId="urn:microsoft.com/office/officeart/2005/8/layout/radial5"/>
    <dgm:cxn modelId="{9A2872BB-2527-4110-A384-F7CFB18E9276}" type="presOf" srcId="{D78F1D4C-A2EF-4C56-940B-FB3F18A7298D}" destId="{EDA34655-9131-4731-957F-5382F53A0660}" srcOrd="0" destOrd="0" presId="urn:microsoft.com/office/officeart/2005/8/layout/radial5"/>
    <dgm:cxn modelId="{CC9EF9CE-7C8A-493B-9A63-7EAF8F50CCBF}" type="presOf" srcId="{66E51CD7-05D6-4658-BDAA-92C6F3E19708}" destId="{C47D9E4B-AD47-4E79-B529-9B264E8F4F6B}" srcOrd="1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5EFBE00D-8D48-4568-8FE7-81FBD870DC2E}" type="presOf" srcId="{62E153EB-408C-4CB3-B6CA-2A439518E14B}" destId="{83F11675-07D9-406F-853D-13FD28BBB805}" srcOrd="0" destOrd="0" presId="urn:microsoft.com/office/officeart/2005/8/layout/radial5"/>
    <dgm:cxn modelId="{FD2243D7-C1AB-4B30-9D72-BD25D96B7998}" type="presOf" srcId="{D2A69AB7-A0A6-4501-95CD-2902A3384DE3}" destId="{FED909B6-8F19-4D98-AAC2-EBEEF4830C2B}" srcOrd="0" destOrd="0" presId="urn:microsoft.com/office/officeart/2005/8/layout/radial5"/>
    <dgm:cxn modelId="{0DD95D3B-AB9C-4C9C-99A9-0D131325361D}" type="presOf" srcId="{637E412C-91EE-486E-8354-15F2384BE3EA}" destId="{D8B200F5-4D07-49B2-A587-C2FE6CEC49F8}" srcOrd="0" destOrd="0" presId="urn:microsoft.com/office/officeart/2005/8/layout/radial5"/>
    <dgm:cxn modelId="{BA5C3072-B2A8-4AB5-AFB9-C37DE04F36FA}" type="presOf" srcId="{D63A74EC-A1EC-4823-AB28-835C2DE63D58}" destId="{E2EC1D87-F728-458A-8AB1-7A3D78F9D25E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E235173E-D399-40B4-9A56-7281CA6FA675}" type="presOf" srcId="{9DEE7B50-C1CB-48D2-999B-DF1098A88396}" destId="{2F5553CB-2478-4421-B002-5FA728364A78}" srcOrd="0" destOrd="0" presId="urn:microsoft.com/office/officeart/2005/8/layout/radial5"/>
    <dgm:cxn modelId="{374AC938-9129-407F-AE1E-853A39EB54EB}" type="presOf" srcId="{6598F354-400C-439C-BDD5-729D663E252E}" destId="{F326903B-AF5C-41D9-A950-9DE60C069BDF}" srcOrd="1" destOrd="0" presId="urn:microsoft.com/office/officeart/2005/8/layout/radial5"/>
    <dgm:cxn modelId="{B8738267-0B03-4327-A19B-10A0F8F9AED3}" type="presOf" srcId="{08170AFC-8E89-4179-A96D-636AFFD8C3F3}" destId="{53D78D63-5F88-4163-9535-46A64127BD3A}" srcOrd="1" destOrd="0" presId="urn:microsoft.com/office/officeart/2005/8/layout/radial5"/>
    <dgm:cxn modelId="{3F94677B-01D3-4DFA-BE6B-7A9C53698CB3}" type="presOf" srcId="{A8FC0520-4E1C-47C9-9459-5A566E2A3269}" destId="{47F0322C-5978-482D-A409-1280E22C6D82}" srcOrd="1" destOrd="0" presId="urn:microsoft.com/office/officeart/2005/8/layout/radial5"/>
    <dgm:cxn modelId="{7421E381-3277-4143-AB34-32DF045ABF28}" type="presOf" srcId="{08170AFC-8E89-4179-A96D-636AFFD8C3F3}" destId="{DF27FC25-052B-426A-9E06-117E992234F6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50143214-BB66-4DDD-A115-BA789C5AA07D}" type="presOf" srcId="{BC4B6763-2F33-4CCB-B9CC-377BBD0F0800}" destId="{E3A5A4EE-729B-477E-AEA8-7FC61FA6B941}" srcOrd="1" destOrd="0" presId="urn:microsoft.com/office/officeart/2005/8/layout/radial5"/>
    <dgm:cxn modelId="{2AB81D0D-2AF9-4DE3-A112-3D67FDB8EEB7}" type="presOf" srcId="{082CE592-953F-441B-B0C2-F864433A8493}" destId="{A0E222DD-64BD-4A89-BBB9-2B80D8318D4A}" srcOrd="0" destOrd="0" presId="urn:microsoft.com/office/officeart/2005/8/layout/radial5"/>
    <dgm:cxn modelId="{E9C3FC0C-1F03-49F0-8D22-DF805F9F6D59}" type="presOf" srcId="{420BA717-63F2-4ED1-9193-BDF0AD7BC7EB}" destId="{FFE63D16-C443-42C8-BB30-4CA61876A647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994B4794-9885-4557-AFBA-8A432E3F9747}" type="presOf" srcId="{3BA0FA79-0F0A-4F39-8C6F-85BF113366C3}" destId="{E0AC84DD-2093-416F-85DE-E547FE520660}" srcOrd="0" destOrd="0" presId="urn:microsoft.com/office/officeart/2005/8/layout/radial5"/>
    <dgm:cxn modelId="{BB8B94EF-AFF9-42C4-94C9-6C8A128A8D86}" type="presOf" srcId="{8D513BD1-7137-4BB2-A1F4-1B02EFB0F34F}" destId="{4731EA70-1FA8-49F5-A6BF-4AE9CB97C303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1B0604A9-238E-4A5C-88A3-22057C6AA30F}" type="presOf" srcId="{9F96D360-CB55-48DB-9778-BF90DCE1129E}" destId="{69EA0517-EDCB-4CEB-899F-D56DCF7B4404}" srcOrd="0" destOrd="0" presId="urn:microsoft.com/office/officeart/2005/8/layout/radial5"/>
    <dgm:cxn modelId="{B446FED5-FEAC-49E2-AB1D-CA37954D4667}" type="presOf" srcId="{C021BE46-16AF-4372-B2A0-67875E2C82CF}" destId="{DA660ED5-C4B7-4208-928A-B8DD66837486}" srcOrd="1" destOrd="0" presId="urn:microsoft.com/office/officeart/2005/8/layout/radial5"/>
    <dgm:cxn modelId="{DA40140A-70CC-4E32-B2CD-0488F7D1570A}" type="presOf" srcId="{77DF95E1-3397-43CE-99EF-E82D1E9B2066}" destId="{4273F29E-B93C-44D6-A671-FCDC77ED9BA3}" srcOrd="1" destOrd="0" presId="urn:microsoft.com/office/officeart/2005/8/layout/radial5"/>
    <dgm:cxn modelId="{9E2ACA1C-293B-420A-9C87-4204E1DAD4AC}" type="presOf" srcId="{66E51CD7-05D6-4658-BDAA-92C6F3E19708}" destId="{553B84E4-4A31-43DB-B3BF-8E8EF2B79F2D}" srcOrd="0" destOrd="0" presId="urn:microsoft.com/office/officeart/2005/8/layout/radial5"/>
    <dgm:cxn modelId="{A096D08D-CD4E-4760-AD94-28BCC30015B1}" type="presOf" srcId="{BC4B6763-2F33-4CCB-B9CC-377BBD0F0800}" destId="{A0B7EB92-DF16-476D-BB87-6C0D26E26F61}" srcOrd="0" destOrd="0" presId="urn:microsoft.com/office/officeart/2005/8/layout/radial5"/>
    <dgm:cxn modelId="{A9B1CEC6-4035-4F69-8A43-AEBAEEDD969F}" type="presOf" srcId="{AA0A2BD5-A368-4F17-8E9D-23F1FC377812}" destId="{EB1C3899-7B42-47CD-912B-DD035472498D}" srcOrd="0" destOrd="0" presId="urn:microsoft.com/office/officeart/2005/8/layout/radial5"/>
    <dgm:cxn modelId="{0F0AF373-FE97-4847-B51F-35017FCF35F7}" type="presOf" srcId="{082CE592-953F-441B-B0C2-F864433A8493}" destId="{839DF450-14DD-4280-9AEE-DA73938E9B9D}" srcOrd="1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65DFBCD1-B7E6-4344-9E2E-0E95E1F01F62}" type="presOf" srcId="{A8FC0520-4E1C-47C9-9459-5A566E2A3269}" destId="{E7EAB10C-E176-4610-B2C6-BE8F83AD0F9B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2A0B472F-9A3A-4DDD-82CA-22B309E79DB8}" type="presParOf" srcId="{8B82EA68-B59A-424E-9756-C221A13DB47F}" destId="{ED72E44C-8498-48F8-9652-E5DD6AC5818D}" srcOrd="0" destOrd="0" presId="urn:microsoft.com/office/officeart/2005/8/layout/radial5"/>
    <dgm:cxn modelId="{394FE2B5-8A94-4147-8E0D-A3E80C422112}" type="presParOf" srcId="{8B82EA68-B59A-424E-9756-C221A13DB47F}" destId="{4731EA70-1FA8-49F5-A6BF-4AE9CB97C303}" srcOrd="1" destOrd="0" presId="urn:microsoft.com/office/officeart/2005/8/layout/radial5"/>
    <dgm:cxn modelId="{A2414E2A-A71F-4009-9BB7-2F1049921D71}" type="presParOf" srcId="{4731EA70-1FA8-49F5-A6BF-4AE9CB97C303}" destId="{8D15C70B-27DC-4BC4-8B54-1A6B8CC1DBC1}" srcOrd="0" destOrd="0" presId="urn:microsoft.com/office/officeart/2005/8/layout/radial5"/>
    <dgm:cxn modelId="{B9AB334D-A2BA-457A-BE3B-3DD317D62D4E}" type="presParOf" srcId="{8B82EA68-B59A-424E-9756-C221A13DB47F}" destId="{E2EC1D87-F728-458A-8AB1-7A3D78F9D25E}" srcOrd="2" destOrd="0" presId="urn:microsoft.com/office/officeart/2005/8/layout/radial5"/>
    <dgm:cxn modelId="{585D2AC3-4209-4274-B217-DA48C9B003B3}" type="presParOf" srcId="{8B82EA68-B59A-424E-9756-C221A13DB47F}" destId="{A0E222DD-64BD-4A89-BBB9-2B80D8318D4A}" srcOrd="3" destOrd="0" presId="urn:microsoft.com/office/officeart/2005/8/layout/radial5"/>
    <dgm:cxn modelId="{7FBAE246-F444-4D6B-A085-BD5F75F2E5F0}" type="presParOf" srcId="{A0E222DD-64BD-4A89-BBB9-2B80D8318D4A}" destId="{839DF450-14DD-4280-9AEE-DA73938E9B9D}" srcOrd="0" destOrd="0" presId="urn:microsoft.com/office/officeart/2005/8/layout/radial5"/>
    <dgm:cxn modelId="{9EED3CDE-38B2-438E-AAF3-9FC464FC4CAC}" type="presParOf" srcId="{8B82EA68-B59A-424E-9756-C221A13DB47F}" destId="{73BC26A8-8D0F-45E6-9E3B-37EADD227262}" srcOrd="4" destOrd="0" presId="urn:microsoft.com/office/officeart/2005/8/layout/radial5"/>
    <dgm:cxn modelId="{6940B2BD-F84A-46DC-9F24-4C71CD10EBDF}" type="presParOf" srcId="{8B82EA68-B59A-424E-9756-C221A13DB47F}" destId="{06F93DE9-E67A-4CE1-BC6B-5C458B1137B0}" srcOrd="5" destOrd="0" presId="urn:microsoft.com/office/officeart/2005/8/layout/radial5"/>
    <dgm:cxn modelId="{2C452CFF-C5D1-4A91-B69E-AC16C09AEF0A}" type="presParOf" srcId="{06F93DE9-E67A-4CE1-BC6B-5C458B1137B0}" destId="{DA660ED5-C4B7-4208-928A-B8DD66837486}" srcOrd="0" destOrd="0" presId="urn:microsoft.com/office/officeart/2005/8/layout/radial5"/>
    <dgm:cxn modelId="{2772A323-A7C6-4E9B-937D-F8A1F03A4592}" type="presParOf" srcId="{8B82EA68-B59A-424E-9756-C221A13DB47F}" destId="{D8B200F5-4D07-49B2-A587-C2FE6CEC49F8}" srcOrd="6" destOrd="0" presId="urn:microsoft.com/office/officeart/2005/8/layout/radial5"/>
    <dgm:cxn modelId="{9D9B8229-5CA3-4E84-8349-5F1BC93A8EB9}" type="presParOf" srcId="{8B82EA68-B59A-424E-9756-C221A13DB47F}" destId="{E7EAB10C-E176-4610-B2C6-BE8F83AD0F9B}" srcOrd="7" destOrd="0" presId="urn:microsoft.com/office/officeart/2005/8/layout/radial5"/>
    <dgm:cxn modelId="{2431FA3D-4E83-4147-9C3E-62D87DB78047}" type="presParOf" srcId="{E7EAB10C-E176-4610-B2C6-BE8F83AD0F9B}" destId="{47F0322C-5978-482D-A409-1280E22C6D82}" srcOrd="0" destOrd="0" presId="urn:microsoft.com/office/officeart/2005/8/layout/radial5"/>
    <dgm:cxn modelId="{5FE88C88-2FBE-40E1-9276-3C065E5080EC}" type="presParOf" srcId="{8B82EA68-B59A-424E-9756-C221A13DB47F}" destId="{FFE63D16-C443-42C8-BB30-4CA61876A647}" srcOrd="8" destOrd="0" presId="urn:microsoft.com/office/officeart/2005/8/layout/radial5"/>
    <dgm:cxn modelId="{CBA911C5-54B3-49EC-9DE0-08E8DDE73768}" type="presParOf" srcId="{8B82EA68-B59A-424E-9756-C221A13DB47F}" destId="{FA950D33-9BD9-4D37-A533-789F5554AFB5}" srcOrd="9" destOrd="0" presId="urn:microsoft.com/office/officeart/2005/8/layout/radial5"/>
    <dgm:cxn modelId="{B81E23D6-4146-4195-8007-0B6DA2575259}" type="presParOf" srcId="{FA950D33-9BD9-4D37-A533-789F5554AFB5}" destId="{F326903B-AF5C-41D9-A950-9DE60C069BDF}" srcOrd="0" destOrd="0" presId="urn:microsoft.com/office/officeart/2005/8/layout/radial5"/>
    <dgm:cxn modelId="{BBAC1182-4496-42C7-9E7F-52F686B6BAB1}" type="presParOf" srcId="{8B82EA68-B59A-424E-9756-C221A13DB47F}" destId="{EB1C3899-7B42-47CD-912B-DD035472498D}" srcOrd="10" destOrd="0" presId="urn:microsoft.com/office/officeart/2005/8/layout/radial5"/>
    <dgm:cxn modelId="{F07C92D8-297D-4953-87F3-B4FB7BD15091}" type="presParOf" srcId="{8B82EA68-B59A-424E-9756-C221A13DB47F}" destId="{2F5553CB-2478-4421-B002-5FA728364A78}" srcOrd="11" destOrd="0" presId="urn:microsoft.com/office/officeart/2005/8/layout/radial5"/>
    <dgm:cxn modelId="{A70E3146-679A-4D78-9615-B2EAF2C8957C}" type="presParOf" srcId="{2F5553CB-2478-4421-B002-5FA728364A78}" destId="{881BA4B6-6173-4BE7-ACB0-127409627ABA}" srcOrd="0" destOrd="0" presId="urn:microsoft.com/office/officeart/2005/8/layout/radial5"/>
    <dgm:cxn modelId="{5944A552-AC76-4346-8301-69F094ACF698}" type="presParOf" srcId="{8B82EA68-B59A-424E-9756-C221A13DB47F}" destId="{FED909B6-8F19-4D98-AAC2-EBEEF4830C2B}" srcOrd="12" destOrd="0" presId="urn:microsoft.com/office/officeart/2005/8/layout/radial5"/>
    <dgm:cxn modelId="{556DB467-B764-4526-8678-0F2EF30B252F}" type="presParOf" srcId="{8B82EA68-B59A-424E-9756-C221A13DB47F}" destId="{A0B7EB92-DF16-476D-BB87-6C0D26E26F61}" srcOrd="13" destOrd="0" presId="urn:microsoft.com/office/officeart/2005/8/layout/radial5"/>
    <dgm:cxn modelId="{51774C18-8E1C-4873-A514-F4B2519323E1}" type="presParOf" srcId="{A0B7EB92-DF16-476D-BB87-6C0D26E26F61}" destId="{E3A5A4EE-729B-477E-AEA8-7FC61FA6B941}" srcOrd="0" destOrd="0" presId="urn:microsoft.com/office/officeart/2005/8/layout/radial5"/>
    <dgm:cxn modelId="{2D4F0483-1679-4191-AD52-6BE78908C817}" type="presParOf" srcId="{8B82EA68-B59A-424E-9756-C221A13DB47F}" destId="{69EA0517-EDCB-4CEB-899F-D56DCF7B4404}" srcOrd="14" destOrd="0" presId="urn:microsoft.com/office/officeart/2005/8/layout/radial5"/>
    <dgm:cxn modelId="{687D1E03-B4E2-446D-ADF0-A05217D15B13}" type="presParOf" srcId="{8B82EA68-B59A-424E-9756-C221A13DB47F}" destId="{7A035AEB-3A20-4DC3-9A60-032AB2743B03}" srcOrd="15" destOrd="0" presId="urn:microsoft.com/office/officeart/2005/8/layout/radial5"/>
    <dgm:cxn modelId="{29AA1091-8084-461B-9A8A-6C62A16FA775}" type="presParOf" srcId="{7A035AEB-3A20-4DC3-9A60-032AB2743B03}" destId="{4273F29E-B93C-44D6-A671-FCDC77ED9BA3}" srcOrd="0" destOrd="0" presId="urn:microsoft.com/office/officeart/2005/8/layout/radial5"/>
    <dgm:cxn modelId="{B91BE458-6646-45C2-AFAE-BE5F62937AF8}" type="presParOf" srcId="{8B82EA68-B59A-424E-9756-C221A13DB47F}" destId="{83F11675-07D9-406F-853D-13FD28BBB805}" srcOrd="16" destOrd="0" presId="urn:microsoft.com/office/officeart/2005/8/layout/radial5"/>
    <dgm:cxn modelId="{DB5B0DEF-0ACD-4464-9748-60162C762E04}" type="presParOf" srcId="{8B82EA68-B59A-424E-9756-C221A13DB47F}" destId="{DF27FC25-052B-426A-9E06-117E992234F6}" srcOrd="17" destOrd="0" presId="urn:microsoft.com/office/officeart/2005/8/layout/radial5"/>
    <dgm:cxn modelId="{4DA505B0-CBB1-4695-9856-838E1050B038}" type="presParOf" srcId="{DF27FC25-052B-426A-9E06-117E992234F6}" destId="{53D78D63-5F88-4163-9535-46A64127BD3A}" srcOrd="0" destOrd="0" presId="urn:microsoft.com/office/officeart/2005/8/layout/radial5"/>
    <dgm:cxn modelId="{1434BB08-E961-49AB-8029-6EA95B4EDCEC}" type="presParOf" srcId="{8B82EA68-B59A-424E-9756-C221A13DB47F}" destId="{EDA34655-9131-4731-957F-5382F53A0660}" srcOrd="18" destOrd="0" presId="urn:microsoft.com/office/officeart/2005/8/layout/radial5"/>
    <dgm:cxn modelId="{87A987AB-63E3-40C3-AAAC-AC014A1BB6B4}" type="presParOf" srcId="{8B82EA68-B59A-424E-9756-C221A13DB47F}" destId="{553B84E4-4A31-43DB-B3BF-8E8EF2B79F2D}" srcOrd="19" destOrd="0" presId="urn:microsoft.com/office/officeart/2005/8/layout/radial5"/>
    <dgm:cxn modelId="{2F3C01E7-B6CD-4F8A-B89F-BC804FF3D09E}" type="presParOf" srcId="{553B84E4-4A31-43DB-B3BF-8E8EF2B79F2D}" destId="{C47D9E4B-AD47-4E79-B529-9B264E8F4F6B}" srcOrd="0" destOrd="0" presId="urn:microsoft.com/office/officeart/2005/8/layout/radial5"/>
    <dgm:cxn modelId="{1581C38C-D1AA-412C-B9B2-44388D19BEC9}" type="presParOf" srcId="{8B82EA68-B59A-424E-9756-C221A13DB47F}" destId="{E0AC84DD-2093-416F-85DE-E547FE520660}" srcOrd="20" destOrd="0" presId="urn:microsoft.com/office/officeart/2005/8/layout/radial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D9BC3C-9EA7-45C8-93BB-03389C40E2F7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5CC557B-1AE8-46A7-A662-11FA4145A64B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320 656,8 тыс. руб.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7906A20-0EB6-4FFB-A310-4F2FC4B93973}" type="parTrans" cxnId="{FCE7D5D5-28B1-435E-8235-6997393E2EBC}">
      <dgm:prSet/>
      <dgm:spPr/>
      <dgm:t>
        <a:bodyPr/>
        <a:lstStyle/>
        <a:p>
          <a:endParaRPr lang="ru-RU"/>
        </a:p>
      </dgm:t>
    </dgm:pt>
    <dgm:pt modelId="{DDE37CB5-C337-4F7E-B602-27F3DAFAEDEB}" type="sibTrans" cxnId="{FCE7D5D5-28B1-435E-8235-6997393E2EBC}">
      <dgm:prSet/>
      <dgm:spPr/>
      <dgm:t>
        <a:bodyPr/>
        <a:lstStyle/>
        <a:p>
          <a:endParaRPr lang="ru-RU"/>
        </a:p>
      </dgm:t>
    </dgm:pt>
    <dgm:pt modelId="{1FA13CC5-8973-4AC8-912A-35053FD86B0A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320 656,8 тыс. руб.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808B8A6-A7C8-4935-91DB-1B93F19B23AF}" type="parTrans" cxnId="{7CD6ED47-C4E4-4D32-807A-0BB81693A5A3}">
      <dgm:prSet/>
      <dgm:spPr/>
      <dgm:t>
        <a:bodyPr/>
        <a:lstStyle/>
        <a:p>
          <a:endParaRPr lang="ru-RU"/>
        </a:p>
      </dgm:t>
    </dgm:pt>
    <dgm:pt modelId="{FD46AD1C-A6C4-4B27-A026-1B1F42FDE74D}" type="sibTrans" cxnId="{7CD6ED47-C4E4-4D32-807A-0BB81693A5A3}">
      <dgm:prSet/>
      <dgm:spPr/>
      <dgm:t>
        <a:bodyPr/>
        <a:lstStyle/>
        <a:p>
          <a:endParaRPr lang="ru-RU"/>
        </a:p>
      </dgm:t>
    </dgm:pt>
    <dgm:pt modelId="{EEC085ED-89D8-410A-9E93-A75932A2F290}" type="pres">
      <dgm:prSet presAssocID="{E1D9BC3C-9EA7-45C8-93BB-03389C40E2F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1C9C2-38A9-4734-981F-C01F3EEE8F75}" type="pres">
      <dgm:prSet presAssocID="{E1D9BC3C-9EA7-45C8-93BB-03389C40E2F7}" presName="divider" presStyleLbl="fgShp" presStyleIdx="0" presStyleCnt="1" custAng="300000"/>
      <dgm:spPr>
        <a:solidFill>
          <a:schemeClr val="tx1"/>
        </a:solidFill>
      </dgm:spPr>
    </dgm:pt>
    <dgm:pt modelId="{FF92C032-6A0A-459A-8F47-E80808539EB1}" type="pres">
      <dgm:prSet presAssocID="{A5CC557B-1AE8-46A7-A662-11FA4145A64B}" presName="downArrow" presStyleLbl="node1" presStyleIdx="0" presStyleCnt="2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</dgm:pt>
    <dgm:pt modelId="{8DC329D1-E75A-4B16-ABE1-3FA2E5C0C82A}" type="pres">
      <dgm:prSet presAssocID="{A5CC557B-1AE8-46A7-A662-11FA4145A64B}" presName="downArrowText" presStyleLbl="revTx" presStyleIdx="0" presStyleCnt="2" custScaleX="158036" custLinFactNeighborX="-20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73D01-B44D-45C8-95C2-1A1AE4D51FFD}" type="pres">
      <dgm:prSet presAssocID="{1FA13CC5-8973-4AC8-912A-35053FD86B0A}" presName="upArrow" presStyleLbl="node1" presStyleIdx="1" presStyleCnt="2"/>
      <dgm:spPr>
        <a:solidFill>
          <a:srgbClr val="4918FC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</dgm:pt>
    <dgm:pt modelId="{B6F8E5D8-05C9-423D-ADEC-79F4382A6E87}" type="pres">
      <dgm:prSet presAssocID="{1FA13CC5-8973-4AC8-912A-35053FD86B0A}" presName="upArrowText" presStyleLbl="revTx" presStyleIdx="1" presStyleCnt="2" custScaleX="158036" custLinFactNeighborX="38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7A97F5-BC2E-470A-84B8-F94C44076485}" type="presOf" srcId="{1FA13CC5-8973-4AC8-912A-35053FD86B0A}" destId="{B6F8E5D8-05C9-423D-ADEC-79F4382A6E87}" srcOrd="0" destOrd="0" presId="urn:microsoft.com/office/officeart/2005/8/layout/arrow3"/>
    <dgm:cxn modelId="{FCE7D5D5-28B1-435E-8235-6997393E2EBC}" srcId="{E1D9BC3C-9EA7-45C8-93BB-03389C40E2F7}" destId="{A5CC557B-1AE8-46A7-A662-11FA4145A64B}" srcOrd="0" destOrd="0" parTransId="{07906A20-0EB6-4FFB-A310-4F2FC4B93973}" sibTransId="{DDE37CB5-C337-4F7E-B602-27F3DAFAEDEB}"/>
    <dgm:cxn modelId="{7CD6ED47-C4E4-4D32-807A-0BB81693A5A3}" srcId="{E1D9BC3C-9EA7-45C8-93BB-03389C40E2F7}" destId="{1FA13CC5-8973-4AC8-912A-35053FD86B0A}" srcOrd="1" destOrd="0" parTransId="{6808B8A6-A7C8-4935-91DB-1B93F19B23AF}" sibTransId="{FD46AD1C-A6C4-4B27-A026-1B1F42FDE74D}"/>
    <dgm:cxn modelId="{9D40E90F-32E1-43E2-A85F-D06FD3F6A398}" type="presOf" srcId="{A5CC557B-1AE8-46A7-A662-11FA4145A64B}" destId="{8DC329D1-E75A-4B16-ABE1-3FA2E5C0C82A}" srcOrd="0" destOrd="0" presId="urn:microsoft.com/office/officeart/2005/8/layout/arrow3"/>
    <dgm:cxn modelId="{6B85C4C3-7F30-435F-A8F9-069AC2238A3B}" type="presOf" srcId="{E1D9BC3C-9EA7-45C8-93BB-03389C40E2F7}" destId="{EEC085ED-89D8-410A-9E93-A75932A2F290}" srcOrd="0" destOrd="0" presId="urn:microsoft.com/office/officeart/2005/8/layout/arrow3"/>
    <dgm:cxn modelId="{312464CF-2010-4995-BFB2-9725D866DDDA}" type="presParOf" srcId="{EEC085ED-89D8-410A-9E93-A75932A2F290}" destId="{D371C9C2-38A9-4734-981F-C01F3EEE8F75}" srcOrd="0" destOrd="0" presId="urn:microsoft.com/office/officeart/2005/8/layout/arrow3"/>
    <dgm:cxn modelId="{3E5A7B87-2D4D-437B-BCFB-6961CED4E6F2}" type="presParOf" srcId="{EEC085ED-89D8-410A-9E93-A75932A2F290}" destId="{FF92C032-6A0A-459A-8F47-E80808539EB1}" srcOrd="1" destOrd="0" presId="urn:microsoft.com/office/officeart/2005/8/layout/arrow3"/>
    <dgm:cxn modelId="{341C5C9C-9993-4E43-9EA2-C6D1E7EA973D}" type="presParOf" srcId="{EEC085ED-89D8-410A-9E93-A75932A2F290}" destId="{8DC329D1-E75A-4B16-ABE1-3FA2E5C0C82A}" srcOrd="2" destOrd="0" presId="urn:microsoft.com/office/officeart/2005/8/layout/arrow3"/>
    <dgm:cxn modelId="{45A7F511-1170-496E-927E-00EF3BE5FAB8}" type="presParOf" srcId="{EEC085ED-89D8-410A-9E93-A75932A2F290}" destId="{D2073D01-B44D-45C8-95C2-1A1AE4D51FFD}" srcOrd="3" destOrd="0" presId="urn:microsoft.com/office/officeart/2005/8/layout/arrow3"/>
    <dgm:cxn modelId="{1A9EEBB5-398D-4FF1-A52F-972D16004753}" type="presParOf" srcId="{EEC085ED-89D8-410A-9E93-A75932A2F290}" destId="{B6F8E5D8-05C9-423D-ADEC-79F4382A6E87}" srcOrd="4" destOrd="0" presId="urn:microsoft.com/office/officeart/2005/8/layout/arrow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D9BC3C-9EA7-45C8-93BB-03389C40E2F7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5CC557B-1AE8-46A7-A662-11FA4145A64B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300 348,1 тыс. руб.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7906A20-0EB6-4FFB-A310-4F2FC4B93973}" type="parTrans" cxnId="{FCE7D5D5-28B1-435E-8235-6997393E2EBC}">
      <dgm:prSet/>
      <dgm:spPr/>
      <dgm:t>
        <a:bodyPr/>
        <a:lstStyle/>
        <a:p>
          <a:endParaRPr lang="ru-RU"/>
        </a:p>
      </dgm:t>
    </dgm:pt>
    <dgm:pt modelId="{DDE37CB5-C337-4F7E-B602-27F3DAFAEDEB}" type="sibTrans" cxnId="{FCE7D5D5-28B1-435E-8235-6997393E2EBC}">
      <dgm:prSet/>
      <dgm:spPr/>
      <dgm:t>
        <a:bodyPr/>
        <a:lstStyle/>
        <a:p>
          <a:endParaRPr lang="ru-RU"/>
        </a:p>
      </dgm:t>
    </dgm:pt>
    <dgm:pt modelId="{1FA13CC5-8973-4AC8-912A-35053FD86B0A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300 348,1 тыс. руб.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808B8A6-A7C8-4935-91DB-1B93F19B23AF}" type="parTrans" cxnId="{7CD6ED47-C4E4-4D32-807A-0BB81693A5A3}">
      <dgm:prSet/>
      <dgm:spPr/>
      <dgm:t>
        <a:bodyPr/>
        <a:lstStyle/>
        <a:p>
          <a:endParaRPr lang="ru-RU"/>
        </a:p>
      </dgm:t>
    </dgm:pt>
    <dgm:pt modelId="{FD46AD1C-A6C4-4B27-A026-1B1F42FDE74D}" type="sibTrans" cxnId="{7CD6ED47-C4E4-4D32-807A-0BB81693A5A3}">
      <dgm:prSet/>
      <dgm:spPr/>
      <dgm:t>
        <a:bodyPr/>
        <a:lstStyle/>
        <a:p>
          <a:endParaRPr lang="ru-RU"/>
        </a:p>
      </dgm:t>
    </dgm:pt>
    <dgm:pt modelId="{EEC085ED-89D8-410A-9E93-A75932A2F290}" type="pres">
      <dgm:prSet presAssocID="{E1D9BC3C-9EA7-45C8-93BB-03389C40E2F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1C9C2-38A9-4734-981F-C01F3EEE8F75}" type="pres">
      <dgm:prSet presAssocID="{E1D9BC3C-9EA7-45C8-93BB-03389C40E2F7}" presName="divider" presStyleLbl="fgShp" presStyleIdx="0" presStyleCnt="1" custAng="300000" custLinFactNeighborX="-307" custLinFactNeighborY="7025"/>
      <dgm:spPr>
        <a:solidFill>
          <a:schemeClr val="tx1"/>
        </a:solidFill>
      </dgm:spPr>
    </dgm:pt>
    <dgm:pt modelId="{FF92C032-6A0A-459A-8F47-E80808539EB1}" type="pres">
      <dgm:prSet presAssocID="{A5CC557B-1AE8-46A7-A662-11FA4145A64B}" presName="downArrow" presStyleLbl="node1" presStyleIdx="0" presStyleCnt="2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</dgm:pt>
    <dgm:pt modelId="{8DC329D1-E75A-4B16-ABE1-3FA2E5C0C82A}" type="pres">
      <dgm:prSet presAssocID="{A5CC557B-1AE8-46A7-A662-11FA4145A64B}" presName="downArrowText" presStyleLbl="revTx" presStyleIdx="0" presStyleCnt="2" custScaleX="158036" custLinFactNeighborX="-20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73D01-B44D-45C8-95C2-1A1AE4D51FFD}" type="pres">
      <dgm:prSet presAssocID="{1FA13CC5-8973-4AC8-912A-35053FD86B0A}" presName="upArrow" presStyleLbl="node1" presStyleIdx="1" presStyleCnt="2"/>
      <dgm:spPr>
        <a:solidFill>
          <a:srgbClr val="4918FC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</dgm:pt>
    <dgm:pt modelId="{B6F8E5D8-05C9-423D-ADEC-79F4382A6E87}" type="pres">
      <dgm:prSet presAssocID="{1FA13CC5-8973-4AC8-912A-35053FD86B0A}" presName="upArrowText" presStyleLbl="revTx" presStyleIdx="1" presStyleCnt="2" custScaleX="140179" custLinFactNeighborX="38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1EB7D-A583-417A-9D4F-468EFDD70E96}" type="presOf" srcId="{1FA13CC5-8973-4AC8-912A-35053FD86B0A}" destId="{B6F8E5D8-05C9-423D-ADEC-79F4382A6E87}" srcOrd="0" destOrd="0" presId="urn:microsoft.com/office/officeart/2005/8/layout/arrow3"/>
    <dgm:cxn modelId="{FCE7D5D5-28B1-435E-8235-6997393E2EBC}" srcId="{E1D9BC3C-9EA7-45C8-93BB-03389C40E2F7}" destId="{A5CC557B-1AE8-46A7-A662-11FA4145A64B}" srcOrd="0" destOrd="0" parTransId="{07906A20-0EB6-4FFB-A310-4F2FC4B93973}" sibTransId="{DDE37CB5-C337-4F7E-B602-27F3DAFAEDEB}"/>
    <dgm:cxn modelId="{7CD6ED47-C4E4-4D32-807A-0BB81693A5A3}" srcId="{E1D9BC3C-9EA7-45C8-93BB-03389C40E2F7}" destId="{1FA13CC5-8973-4AC8-912A-35053FD86B0A}" srcOrd="1" destOrd="0" parTransId="{6808B8A6-A7C8-4935-91DB-1B93F19B23AF}" sibTransId="{FD46AD1C-A6C4-4B27-A026-1B1F42FDE74D}"/>
    <dgm:cxn modelId="{59383ADA-69AF-4E82-9737-9D0C7AC1B4C9}" type="presOf" srcId="{E1D9BC3C-9EA7-45C8-93BB-03389C40E2F7}" destId="{EEC085ED-89D8-410A-9E93-A75932A2F290}" srcOrd="0" destOrd="0" presId="urn:microsoft.com/office/officeart/2005/8/layout/arrow3"/>
    <dgm:cxn modelId="{944773D4-C080-4326-A8C1-2DBEDBECFC81}" type="presOf" srcId="{A5CC557B-1AE8-46A7-A662-11FA4145A64B}" destId="{8DC329D1-E75A-4B16-ABE1-3FA2E5C0C82A}" srcOrd="0" destOrd="0" presId="urn:microsoft.com/office/officeart/2005/8/layout/arrow3"/>
    <dgm:cxn modelId="{426FD052-33B5-431D-BBA1-32DC4E0B742D}" type="presParOf" srcId="{EEC085ED-89D8-410A-9E93-A75932A2F290}" destId="{D371C9C2-38A9-4734-981F-C01F3EEE8F75}" srcOrd="0" destOrd="0" presId="urn:microsoft.com/office/officeart/2005/8/layout/arrow3"/>
    <dgm:cxn modelId="{B1B1F6E5-29EF-4581-B95F-30093CB58A7B}" type="presParOf" srcId="{EEC085ED-89D8-410A-9E93-A75932A2F290}" destId="{FF92C032-6A0A-459A-8F47-E80808539EB1}" srcOrd="1" destOrd="0" presId="urn:microsoft.com/office/officeart/2005/8/layout/arrow3"/>
    <dgm:cxn modelId="{7F051D0A-04A2-41B7-A340-AD3F113AC42F}" type="presParOf" srcId="{EEC085ED-89D8-410A-9E93-A75932A2F290}" destId="{8DC329D1-E75A-4B16-ABE1-3FA2E5C0C82A}" srcOrd="2" destOrd="0" presId="urn:microsoft.com/office/officeart/2005/8/layout/arrow3"/>
    <dgm:cxn modelId="{E710C325-28AF-43A2-BA22-F441717E50E5}" type="presParOf" srcId="{EEC085ED-89D8-410A-9E93-A75932A2F290}" destId="{D2073D01-B44D-45C8-95C2-1A1AE4D51FFD}" srcOrd="3" destOrd="0" presId="urn:microsoft.com/office/officeart/2005/8/layout/arrow3"/>
    <dgm:cxn modelId="{D69B9C86-A71B-47EC-ABE8-3DBF49E4B7F7}" type="presParOf" srcId="{EEC085ED-89D8-410A-9E93-A75932A2F290}" destId="{B6F8E5D8-05C9-423D-ADEC-79F4382A6E87}" srcOrd="4" destOrd="0" presId="urn:microsoft.com/office/officeart/2005/8/layout/arrow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D9BC3C-9EA7-45C8-93BB-03389C40E2F7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5CC557B-1AE8-46A7-A662-11FA4145A64B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300 402,6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7906A20-0EB6-4FFB-A310-4F2FC4B93973}" type="parTrans" cxnId="{FCE7D5D5-28B1-435E-8235-6997393E2EB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DE37CB5-C337-4F7E-B602-27F3DAFAEDEB}" type="sibTrans" cxnId="{FCE7D5D5-28B1-435E-8235-6997393E2EB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FA13CC5-8973-4AC8-912A-35053FD86B0A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302 707,6 тыс. руб.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808B8A6-A7C8-4935-91DB-1B93F19B23AF}" type="parTrans" cxnId="{7CD6ED47-C4E4-4D32-807A-0BB81693A5A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D46AD1C-A6C4-4B27-A026-1B1F42FDE74D}" type="sibTrans" cxnId="{7CD6ED47-C4E4-4D32-807A-0BB81693A5A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EC085ED-89D8-410A-9E93-A75932A2F290}" type="pres">
      <dgm:prSet presAssocID="{E1D9BC3C-9EA7-45C8-93BB-03389C40E2F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1C9C2-38A9-4734-981F-C01F3EEE8F75}" type="pres">
      <dgm:prSet presAssocID="{E1D9BC3C-9EA7-45C8-93BB-03389C40E2F7}" presName="divider" presStyleLbl="fgShp" presStyleIdx="0" presStyleCnt="1"/>
      <dgm:spPr>
        <a:solidFill>
          <a:schemeClr val="tx1"/>
        </a:solidFill>
      </dgm:spPr>
    </dgm:pt>
    <dgm:pt modelId="{FF92C032-6A0A-459A-8F47-E80808539EB1}" type="pres">
      <dgm:prSet presAssocID="{A5CC557B-1AE8-46A7-A662-11FA4145A64B}" presName="downArrow" presStyleLbl="node1" presStyleIdx="0" presStyleCnt="2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</dgm:pt>
    <dgm:pt modelId="{8DC329D1-E75A-4B16-ABE1-3FA2E5C0C82A}" type="pres">
      <dgm:prSet presAssocID="{A5CC557B-1AE8-46A7-A662-11FA4145A64B}" presName="downArrowText" presStyleLbl="revTx" presStyleIdx="0" presStyleCnt="2" custScaleX="211607" custLinFactNeighborX="-17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73D01-B44D-45C8-95C2-1A1AE4D51FFD}" type="pres">
      <dgm:prSet presAssocID="{1FA13CC5-8973-4AC8-912A-35053FD86B0A}" presName="upArrow" presStyleLbl="node1" presStyleIdx="1" presStyleCnt="2"/>
      <dgm:spPr>
        <a:solidFill>
          <a:srgbClr val="4918FC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</dgm:pt>
    <dgm:pt modelId="{B6F8E5D8-05C9-423D-ADEC-79F4382A6E87}" type="pres">
      <dgm:prSet presAssocID="{1FA13CC5-8973-4AC8-912A-35053FD86B0A}" presName="upArrowText" presStyleLbl="revTx" presStyleIdx="1" presStyleCnt="2" custScaleX="163393" custLinFactNeighborX="35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EC67ED-0D29-428D-B8EC-91D866AE1072}" type="presOf" srcId="{E1D9BC3C-9EA7-45C8-93BB-03389C40E2F7}" destId="{EEC085ED-89D8-410A-9E93-A75932A2F290}" srcOrd="0" destOrd="0" presId="urn:microsoft.com/office/officeart/2005/8/layout/arrow3"/>
    <dgm:cxn modelId="{FCE7D5D5-28B1-435E-8235-6997393E2EBC}" srcId="{E1D9BC3C-9EA7-45C8-93BB-03389C40E2F7}" destId="{A5CC557B-1AE8-46A7-A662-11FA4145A64B}" srcOrd="0" destOrd="0" parTransId="{07906A20-0EB6-4FFB-A310-4F2FC4B93973}" sibTransId="{DDE37CB5-C337-4F7E-B602-27F3DAFAEDEB}"/>
    <dgm:cxn modelId="{7CD6ED47-C4E4-4D32-807A-0BB81693A5A3}" srcId="{E1D9BC3C-9EA7-45C8-93BB-03389C40E2F7}" destId="{1FA13CC5-8973-4AC8-912A-35053FD86B0A}" srcOrd="1" destOrd="0" parTransId="{6808B8A6-A7C8-4935-91DB-1B93F19B23AF}" sibTransId="{FD46AD1C-A6C4-4B27-A026-1B1F42FDE74D}"/>
    <dgm:cxn modelId="{F3F04567-2117-42C8-A907-1AEB13FA79EC}" type="presOf" srcId="{1FA13CC5-8973-4AC8-912A-35053FD86B0A}" destId="{B6F8E5D8-05C9-423D-ADEC-79F4382A6E87}" srcOrd="0" destOrd="0" presId="urn:microsoft.com/office/officeart/2005/8/layout/arrow3"/>
    <dgm:cxn modelId="{36B66612-1DA7-4B9F-9FD4-A2B9E3DA59C4}" type="presOf" srcId="{A5CC557B-1AE8-46A7-A662-11FA4145A64B}" destId="{8DC329D1-E75A-4B16-ABE1-3FA2E5C0C82A}" srcOrd="0" destOrd="0" presId="urn:microsoft.com/office/officeart/2005/8/layout/arrow3"/>
    <dgm:cxn modelId="{6C11E906-1BF4-4384-8075-BC9C134AB127}" type="presParOf" srcId="{EEC085ED-89D8-410A-9E93-A75932A2F290}" destId="{D371C9C2-38A9-4734-981F-C01F3EEE8F75}" srcOrd="0" destOrd="0" presId="urn:microsoft.com/office/officeart/2005/8/layout/arrow3"/>
    <dgm:cxn modelId="{1C8A83D8-222E-4F07-A571-35571ED4CE6D}" type="presParOf" srcId="{EEC085ED-89D8-410A-9E93-A75932A2F290}" destId="{FF92C032-6A0A-459A-8F47-E80808539EB1}" srcOrd="1" destOrd="0" presId="urn:microsoft.com/office/officeart/2005/8/layout/arrow3"/>
    <dgm:cxn modelId="{F4E6C61F-D10A-4321-A165-5B63127E95D6}" type="presParOf" srcId="{EEC085ED-89D8-410A-9E93-A75932A2F290}" destId="{8DC329D1-E75A-4B16-ABE1-3FA2E5C0C82A}" srcOrd="2" destOrd="0" presId="urn:microsoft.com/office/officeart/2005/8/layout/arrow3"/>
    <dgm:cxn modelId="{4309AD9D-8E62-4AEC-9121-03087F8411A4}" type="presParOf" srcId="{EEC085ED-89D8-410A-9E93-A75932A2F290}" destId="{D2073D01-B44D-45C8-95C2-1A1AE4D51FFD}" srcOrd="3" destOrd="0" presId="urn:microsoft.com/office/officeart/2005/8/layout/arrow3"/>
    <dgm:cxn modelId="{4201DF37-85E1-4D5F-8254-69670C6516D5}" type="presParOf" srcId="{EEC085ED-89D8-410A-9E93-A75932A2F290}" destId="{B6F8E5D8-05C9-423D-ADEC-79F4382A6E87}" srcOrd="4" destOrd="0" presId="urn:microsoft.com/office/officeart/2005/8/layout/arrow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792692-B27E-4558-AED2-94AC34C9FB4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5605447-29F6-4339-843E-9C0FF21EFFD5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Дума городского округа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0886813-D66E-4272-98ED-17CA770A0B6C}" type="parTrans" cxnId="{9E6077B8-3AB4-4168-81D5-21714697E675}">
      <dgm:prSet/>
      <dgm:spPr/>
      <dgm:t>
        <a:bodyPr/>
        <a:lstStyle/>
        <a:p>
          <a:endParaRPr lang="ru-RU"/>
        </a:p>
      </dgm:t>
    </dgm:pt>
    <dgm:pt modelId="{BB3D2441-6379-4BAB-AC40-46D6D481157F}" type="sibTrans" cxnId="{9E6077B8-3AB4-4168-81D5-21714697E675}">
      <dgm:prSet/>
      <dgm:spPr/>
      <dgm:t>
        <a:bodyPr/>
        <a:lstStyle/>
        <a:p>
          <a:endParaRPr lang="ru-RU"/>
        </a:p>
      </dgm:t>
    </dgm:pt>
    <dgm:pt modelId="{782E631D-367B-45BC-9DCF-27315110B748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Администрация городского округа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5A03C13-95F5-4975-9FD7-335FC5D7D800}" type="parTrans" cxnId="{D4D582C5-FB58-4CBA-AC23-04D78BB809C0}">
      <dgm:prSet/>
      <dgm:spPr/>
      <dgm:t>
        <a:bodyPr/>
        <a:lstStyle/>
        <a:p>
          <a:endParaRPr lang="ru-RU"/>
        </a:p>
      </dgm:t>
    </dgm:pt>
    <dgm:pt modelId="{C1ABB765-0F89-4A97-B9D6-DA387FE07DA4}" type="sibTrans" cxnId="{D4D582C5-FB58-4CBA-AC23-04D78BB809C0}">
      <dgm:prSet/>
      <dgm:spPr/>
      <dgm:t>
        <a:bodyPr/>
        <a:lstStyle/>
        <a:p>
          <a:endParaRPr lang="ru-RU"/>
        </a:p>
      </dgm:t>
    </dgm:pt>
    <dgm:pt modelId="{568EE772-7019-409F-AC69-C1567937FCA5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Комитет по управлению имуществом городского округа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8C1EA53-B815-483B-A3B1-C0967086AB79}" type="parTrans" cxnId="{D79692AC-C63E-4E28-8342-7C41D909507F}">
      <dgm:prSet/>
      <dgm:spPr/>
      <dgm:t>
        <a:bodyPr/>
        <a:lstStyle/>
        <a:p>
          <a:endParaRPr lang="ru-RU"/>
        </a:p>
      </dgm:t>
    </dgm:pt>
    <dgm:pt modelId="{C1AFFF76-AFCE-47AD-A761-95D2DB6EB968}" type="sibTrans" cxnId="{D79692AC-C63E-4E28-8342-7C41D909507F}">
      <dgm:prSet/>
      <dgm:spPr/>
      <dgm:t>
        <a:bodyPr/>
        <a:lstStyle/>
        <a:p>
          <a:endParaRPr lang="ru-RU"/>
        </a:p>
      </dgm:t>
    </dgm:pt>
    <dgm:pt modelId="{1431F8C0-055B-4AA7-8E34-174D97E84E00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Отдел образования городского округа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62DEC86-728E-4AB7-AC0F-51EC0EE3A621}" type="parTrans" cxnId="{3A8A7B95-2E62-450B-909F-D39A5B717A36}">
      <dgm:prSet/>
      <dgm:spPr/>
      <dgm:t>
        <a:bodyPr/>
        <a:lstStyle/>
        <a:p>
          <a:endParaRPr lang="ru-RU"/>
        </a:p>
      </dgm:t>
    </dgm:pt>
    <dgm:pt modelId="{B105998D-1423-48A3-9CF3-A6F43F6702F5}" type="sibTrans" cxnId="{3A8A7B95-2E62-450B-909F-D39A5B717A36}">
      <dgm:prSet/>
      <dgm:spPr/>
      <dgm:t>
        <a:bodyPr/>
        <a:lstStyle/>
        <a:p>
          <a:endParaRPr lang="ru-RU"/>
        </a:p>
      </dgm:t>
    </dgm:pt>
    <dgm:pt modelId="{E2E98885-7B33-4CA8-B514-9F20A957DC6F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Контрольно-счетный орган городского округа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97F16AB-9EE6-4B52-A47B-155D8AF5E444}" type="parTrans" cxnId="{CBB1F1C4-0B7E-40B3-BD82-936D00353BFF}">
      <dgm:prSet/>
      <dgm:spPr/>
      <dgm:t>
        <a:bodyPr/>
        <a:lstStyle/>
        <a:p>
          <a:endParaRPr lang="ru-RU"/>
        </a:p>
      </dgm:t>
    </dgm:pt>
    <dgm:pt modelId="{6F1C5BEE-03DE-4C8F-BBEF-08A5D3FD4BDA}" type="sibTrans" cxnId="{CBB1F1C4-0B7E-40B3-BD82-936D00353BFF}">
      <dgm:prSet/>
      <dgm:spPr/>
      <dgm:t>
        <a:bodyPr/>
        <a:lstStyle/>
        <a:p>
          <a:endParaRPr lang="ru-RU"/>
        </a:p>
      </dgm:t>
    </dgm:pt>
    <dgm:pt modelId="{D5C1E338-8F1A-41DA-BA0A-B40CC04B78D6}" type="pres">
      <dgm:prSet presAssocID="{35792692-B27E-4558-AED2-94AC34C9FB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767444-066F-4C3F-9048-1F815FF02D7C}" type="pres">
      <dgm:prSet presAssocID="{D5605447-29F6-4339-843E-9C0FF21EFFD5}" presName="parentLin" presStyleCnt="0"/>
      <dgm:spPr/>
    </dgm:pt>
    <dgm:pt modelId="{C23ED636-B4BA-4A09-8A6C-EF0F57DEDB4C}" type="pres">
      <dgm:prSet presAssocID="{D5605447-29F6-4339-843E-9C0FF21EFFD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CF7057B-AE1B-4776-B553-C3C76312D8CA}" type="pres">
      <dgm:prSet presAssocID="{D5605447-29F6-4339-843E-9C0FF21EFFD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5A5B9-4D24-4118-9EAE-B21AC38801DE}" type="pres">
      <dgm:prSet presAssocID="{D5605447-29F6-4339-843E-9C0FF21EFFD5}" presName="negativeSpace" presStyleCnt="0"/>
      <dgm:spPr/>
    </dgm:pt>
    <dgm:pt modelId="{ACA78B90-6DF0-47A0-9097-7A4B99EF7CE0}" type="pres">
      <dgm:prSet presAssocID="{D5605447-29F6-4339-843E-9C0FF21EFFD5}" presName="childText" presStyleLbl="conFgAcc1" presStyleIdx="0" presStyleCnt="5" custScaleX="82353">
        <dgm:presLayoutVars>
          <dgm:bulletEnabled val="1"/>
        </dgm:presLayoutVars>
      </dgm:prSet>
      <dgm:spPr/>
    </dgm:pt>
    <dgm:pt modelId="{9CDD4C87-0941-4DF9-8390-5D52706BFFB2}" type="pres">
      <dgm:prSet presAssocID="{BB3D2441-6379-4BAB-AC40-46D6D481157F}" presName="spaceBetweenRectangles" presStyleCnt="0"/>
      <dgm:spPr/>
    </dgm:pt>
    <dgm:pt modelId="{4CEE919E-80AC-4EBB-B60C-C30D10F43AFE}" type="pres">
      <dgm:prSet presAssocID="{782E631D-367B-45BC-9DCF-27315110B748}" presName="parentLin" presStyleCnt="0"/>
      <dgm:spPr/>
    </dgm:pt>
    <dgm:pt modelId="{16ED200E-8CE4-4D82-8E63-D59700EAD5A1}" type="pres">
      <dgm:prSet presAssocID="{782E631D-367B-45BC-9DCF-27315110B74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4E28860-D261-4322-AD08-89BE6124F36A}" type="pres">
      <dgm:prSet presAssocID="{782E631D-367B-45BC-9DCF-27315110B74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A4509-E5DE-42CF-BC94-FF68DDB8FE86}" type="pres">
      <dgm:prSet presAssocID="{782E631D-367B-45BC-9DCF-27315110B748}" presName="negativeSpace" presStyleCnt="0"/>
      <dgm:spPr/>
    </dgm:pt>
    <dgm:pt modelId="{19C4580D-3559-40F3-8D9B-BC2F176282EB}" type="pres">
      <dgm:prSet presAssocID="{782E631D-367B-45BC-9DCF-27315110B748}" presName="childText" presStyleLbl="conFgAcc1" presStyleIdx="1" presStyleCnt="5" custScaleX="82353">
        <dgm:presLayoutVars>
          <dgm:bulletEnabled val="1"/>
        </dgm:presLayoutVars>
      </dgm:prSet>
      <dgm:spPr/>
    </dgm:pt>
    <dgm:pt modelId="{22192337-8CE9-4B4F-88D9-1444795ABBF5}" type="pres">
      <dgm:prSet presAssocID="{C1ABB765-0F89-4A97-B9D6-DA387FE07DA4}" presName="spaceBetweenRectangles" presStyleCnt="0"/>
      <dgm:spPr/>
    </dgm:pt>
    <dgm:pt modelId="{942F3EE2-2076-420C-87D2-EC713D046EFD}" type="pres">
      <dgm:prSet presAssocID="{568EE772-7019-409F-AC69-C1567937FCA5}" presName="parentLin" presStyleCnt="0"/>
      <dgm:spPr/>
    </dgm:pt>
    <dgm:pt modelId="{F09527AF-8843-40EE-BC74-9F073E63CC31}" type="pres">
      <dgm:prSet presAssocID="{568EE772-7019-409F-AC69-C1567937FCA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92FA2044-DBD1-45D1-9240-B51449B2DA63}" type="pres">
      <dgm:prSet presAssocID="{568EE772-7019-409F-AC69-C1567937FCA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09D5F-3805-4FBA-B10C-B49D6CF5082A}" type="pres">
      <dgm:prSet presAssocID="{568EE772-7019-409F-AC69-C1567937FCA5}" presName="negativeSpace" presStyleCnt="0"/>
      <dgm:spPr/>
    </dgm:pt>
    <dgm:pt modelId="{B0636B33-308C-4162-9BE8-62F0A6045085}" type="pres">
      <dgm:prSet presAssocID="{568EE772-7019-409F-AC69-C1567937FCA5}" presName="childText" presStyleLbl="conFgAcc1" presStyleIdx="2" presStyleCnt="5" custScaleX="82353">
        <dgm:presLayoutVars>
          <dgm:bulletEnabled val="1"/>
        </dgm:presLayoutVars>
      </dgm:prSet>
      <dgm:spPr/>
    </dgm:pt>
    <dgm:pt modelId="{F549942A-BFFC-47CA-8BC4-6A928200D52D}" type="pres">
      <dgm:prSet presAssocID="{C1AFFF76-AFCE-47AD-A761-95D2DB6EB968}" presName="spaceBetweenRectangles" presStyleCnt="0"/>
      <dgm:spPr/>
    </dgm:pt>
    <dgm:pt modelId="{0211FDBF-BC9D-4304-B5FF-BEB60BF9A473}" type="pres">
      <dgm:prSet presAssocID="{1431F8C0-055B-4AA7-8E34-174D97E84E00}" presName="parentLin" presStyleCnt="0"/>
      <dgm:spPr/>
    </dgm:pt>
    <dgm:pt modelId="{0D1F3248-F243-46DF-A144-96D111FB90A3}" type="pres">
      <dgm:prSet presAssocID="{1431F8C0-055B-4AA7-8E34-174D97E84E00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D7DE469-D422-416E-88F2-3678F9344A35}" type="pres">
      <dgm:prSet presAssocID="{1431F8C0-055B-4AA7-8E34-174D97E84E0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250CA-7764-4CD0-B7B4-12A60D37B489}" type="pres">
      <dgm:prSet presAssocID="{1431F8C0-055B-4AA7-8E34-174D97E84E00}" presName="negativeSpace" presStyleCnt="0"/>
      <dgm:spPr/>
    </dgm:pt>
    <dgm:pt modelId="{4540CE53-4CCC-419A-9B83-DF5C7E655AA3}" type="pres">
      <dgm:prSet presAssocID="{1431F8C0-055B-4AA7-8E34-174D97E84E00}" presName="childText" presStyleLbl="conFgAcc1" presStyleIdx="3" presStyleCnt="5" custScaleX="82353">
        <dgm:presLayoutVars>
          <dgm:bulletEnabled val="1"/>
        </dgm:presLayoutVars>
      </dgm:prSet>
      <dgm:spPr/>
    </dgm:pt>
    <dgm:pt modelId="{1AD00DA1-8E3A-45DF-84D7-BE01125A52E5}" type="pres">
      <dgm:prSet presAssocID="{B105998D-1423-48A3-9CF3-A6F43F6702F5}" presName="spaceBetweenRectangles" presStyleCnt="0"/>
      <dgm:spPr/>
    </dgm:pt>
    <dgm:pt modelId="{C0DD77A5-5719-4EB8-B7C5-725A1EF9BD95}" type="pres">
      <dgm:prSet presAssocID="{E2E98885-7B33-4CA8-B514-9F20A957DC6F}" presName="parentLin" presStyleCnt="0"/>
      <dgm:spPr/>
    </dgm:pt>
    <dgm:pt modelId="{48B18A04-225F-44DE-8DD4-22E9144087CD}" type="pres">
      <dgm:prSet presAssocID="{E2E98885-7B33-4CA8-B514-9F20A957DC6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782E499-B8F2-4D96-8FEB-A26FFF0CF2B0}" type="pres">
      <dgm:prSet presAssocID="{E2E98885-7B33-4CA8-B514-9F20A957DC6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65025-38E0-4463-8756-542759E1055C}" type="pres">
      <dgm:prSet presAssocID="{E2E98885-7B33-4CA8-B514-9F20A957DC6F}" presName="negativeSpace" presStyleCnt="0"/>
      <dgm:spPr/>
    </dgm:pt>
    <dgm:pt modelId="{1626956F-5A8A-44D5-BEF0-26D6B3E7991B}" type="pres">
      <dgm:prSet presAssocID="{E2E98885-7B33-4CA8-B514-9F20A957DC6F}" presName="childText" presStyleLbl="conFgAcc1" presStyleIdx="4" presStyleCnt="5" custScaleX="82353">
        <dgm:presLayoutVars>
          <dgm:bulletEnabled val="1"/>
        </dgm:presLayoutVars>
      </dgm:prSet>
      <dgm:spPr/>
    </dgm:pt>
  </dgm:ptLst>
  <dgm:cxnLst>
    <dgm:cxn modelId="{C3D7E47B-73A7-4450-BE20-3C09FC0DFAE2}" type="presOf" srcId="{782E631D-367B-45BC-9DCF-27315110B748}" destId="{16ED200E-8CE4-4D82-8E63-D59700EAD5A1}" srcOrd="0" destOrd="0" presId="urn:microsoft.com/office/officeart/2005/8/layout/list1"/>
    <dgm:cxn modelId="{DC5FF8CF-0E1F-4BF4-9626-526AFB2706F6}" type="presOf" srcId="{35792692-B27E-4558-AED2-94AC34C9FB45}" destId="{D5C1E338-8F1A-41DA-BA0A-B40CC04B78D6}" srcOrd="0" destOrd="0" presId="urn:microsoft.com/office/officeart/2005/8/layout/list1"/>
    <dgm:cxn modelId="{3D2A5890-48D3-4E69-AFF8-E760C61F7DC9}" type="presOf" srcId="{E2E98885-7B33-4CA8-B514-9F20A957DC6F}" destId="{D782E499-B8F2-4D96-8FEB-A26FFF0CF2B0}" srcOrd="1" destOrd="0" presId="urn:microsoft.com/office/officeart/2005/8/layout/list1"/>
    <dgm:cxn modelId="{9E6077B8-3AB4-4168-81D5-21714697E675}" srcId="{35792692-B27E-4558-AED2-94AC34C9FB45}" destId="{D5605447-29F6-4339-843E-9C0FF21EFFD5}" srcOrd="0" destOrd="0" parTransId="{10886813-D66E-4272-98ED-17CA770A0B6C}" sibTransId="{BB3D2441-6379-4BAB-AC40-46D6D481157F}"/>
    <dgm:cxn modelId="{05AA3D78-C6DD-415D-98F5-E40B57C0437F}" type="presOf" srcId="{782E631D-367B-45BC-9DCF-27315110B748}" destId="{84E28860-D261-4322-AD08-89BE6124F36A}" srcOrd="1" destOrd="0" presId="urn:microsoft.com/office/officeart/2005/8/layout/list1"/>
    <dgm:cxn modelId="{CBB1F1C4-0B7E-40B3-BD82-936D00353BFF}" srcId="{35792692-B27E-4558-AED2-94AC34C9FB45}" destId="{E2E98885-7B33-4CA8-B514-9F20A957DC6F}" srcOrd="4" destOrd="0" parTransId="{497F16AB-9EE6-4B52-A47B-155D8AF5E444}" sibTransId="{6F1C5BEE-03DE-4C8F-BBEF-08A5D3FD4BDA}"/>
    <dgm:cxn modelId="{D79692AC-C63E-4E28-8342-7C41D909507F}" srcId="{35792692-B27E-4558-AED2-94AC34C9FB45}" destId="{568EE772-7019-409F-AC69-C1567937FCA5}" srcOrd="2" destOrd="0" parTransId="{F8C1EA53-B815-483B-A3B1-C0967086AB79}" sibTransId="{C1AFFF76-AFCE-47AD-A761-95D2DB6EB968}"/>
    <dgm:cxn modelId="{3D1DAD75-5311-48F1-AC64-286AD8D9370B}" type="presOf" srcId="{1431F8C0-055B-4AA7-8E34-174D97E84E00}" destId="{FD7DE469-D422-416E-88F2-3678F9344A35}" srcOrd="1" destOrd="0" presId="urn:microsoft.com/office/officeart/2005/8/layout/list1"/>
    <dgm:cxn modelId="{680E3271-F398-4396-A9DC-D1819A0593BB}" type="presOf" srcId="{D5605447-29F6-4339-843E-9C0FF21EFFD5}" destId="{C23ED636-B4BA-4A09-8A6C-EF0F57DEDB4C}" srcOrd="0" destOrd="0" presId="urn:microsoft.com/office/officeart/2005/8/layout/list1"/>
    <dgm:cxn modelId="{D4D582C5-FB58-4CBA-AC23-04D78BB809C0}" srcId="{35792692-B27E-4558-AED2-94AC34C9FB45}" destId="{782E631D-367B-45BC-9DCF-27315110B748}" srcOrd="1" destOrd="0" parTransId="{15A03C13-95F5-4975-9FD7-335FC5D7D800}" sibTransId="{C1ABB765-0F89-4A97-B9D6-DA387FE07DA4}"/>
    <dgm:cxn modelId="{8F3B364E-A814-4E94-ACD2-29E952ACBADB}" type="presOf" srcId="{568EE772-7019-409F-AC69-C1567937FCA5}" destId="{92FA2044-DBD1-45D1-9240-B51449B2DA63}" srcOrd="1" destOrd="0" presId="urn:microsoft.com/office/officeart/2005/8/layout/list1"/>
    <dgm:cxn modelId="{3B5609EF-3179-45AF-8AA3-AA17DAD5B05D}" type="presOf" srcId="{1431F8C0-055B-4AA7-8E34-174D97E84E00}" destId="{0D1F3248-F243-46DF-A144-96D111FB90A3}" srcOrd="0" destOrd="0" presId="urn:microsoft.com/office/officeart/2005/8/layout/list1"/>
    <dgm:cxn modelId="{3A8A7B95-2E62-450B-909F-D39A5B717A36}" srcId="{35792692-B27E-4558-AED2-94AC34C9FB45}" destId="{1431F8C0-055B-4AA7-8E34-174D97E84E00}" srcOrd="3" destOrd="0" parTransId="{162DEC86-728E-4AB7-AC0F-51EC0EE3A621}" sibTransId="{B105998D-1423-48A3-9CF3-A6F43F6702F5}"/>
    <dgm:cxn modelId="{BB99C330-9FC8-4E17-9C32-F0CFFC7637E6}" type="presOf" srcId="{568EE772-7019-409F-AC69-C1567937FCA5}" destId="{F09527AF-8843-40EE-BC74-9F073E63CC31}" srcOrd="0" destOrd="0" presId="urn:microsoft.com/office/officeart/2005/8/layout/list1"/>
    <dgm:cxn modelId="{725BFF5D-CF2B-4376-B2F2-2DBAE8635B2B}" type="presOf" srcId="{E2E98885-7B33-4CA8-B514-9F20A957DC6F}" destId="{48B18A04-225F-44DE-8DD4-22E9144087CD}" srcOrd="0" destOrd="0" presId="urn:microsoft.com/office/officeart/2005/8/layout/list1"/>
    <dgm:cxn modelId="{EE95DCF7-555B-40EA-9E43-57D3CFFB34C5}" type="presOf" srcId="{D5605447-29F6-4339-843E-9C0FF21EFFD5}" destId="{ACF7057B-AE1B-4776-B553-C3C76312D8CA}" srcOrd="1" destOrd="0" presId="urn:microsoft.com/office/officeart/2005/8/layout/list1"/>
    <dgm:cxn modelId="{5BE586F3-69B5-4DCF-A2AD-D1C74037A9E3}" type="presParOf" srcId="{D5C1E338-8F1A-41DA-BA0A-B40CC04B78D6}" destId="{7A767444-066F-4C3F-9048-1F815FF02D7C}" srcOrd="0" destOrd="0" presId="urn:microsoft.com/office/officeart/2005/8/layout/list1"/>
    <dgm:cxn modelId="{4AFD7C78-68D9-450B-97C2-2CA6A19DFDF7}" type="presParOf" srcId="{7A767444-066F-4C3F-9048-1F815FF02D7C}" destId="{C23ED636-B4BA-4A09-8A6C-EF0F57DEDB4C}" srcOrd="0" destOrd="0" presId="urn:microsoft.com/office/officeart/2005/8/layout/list1"/>
    <dgm:cxn modelId="{63EB4491-1BDB-4A29-8EBB-0A9EDBC5F438}" type="presParOf" srcId="{7A767444-066F-4C3F-9048-1F815FF02D7C}" destId="{ACF7057B-AE1B-4776-B553-C3C76312D8CA}" srcOrd="1" destOrd="0" presId="urn:microsoft.com/office/officeart/2005/8/layout/list1"/>
    <dgm:cxn modelId="{EF8DE4B7-4852-4759-AC38-13D88D4ECFEB}" type="presParOf" srcId="{D5C1E338-8F1A-41DA-BA0A-B40CC04B78D6}" destId="{8AB5A5B9-4D24-4118-9EAE-B21AC38801DE}" srcOrd="1" destOrd="0" presId="urn:microsoft.com/office/officeart/2005/8/layout/list1"/>
    <dgm:cxn modelId="{E9AC5F8A-577F-4217-9D7D-E9CCD757F36A}" type="presParOf" srcId="{D5C1E338-8F1A-41DA-BA0A-B40CC04B78D6}" destId="{ACA78B90-6DF0-47A0-9097-7A4B99EF7CE0}" srcOrd="2" destOrd="0" presId="urn:microsoft.com/office/officeart/2005/8/layout/list1"/>
    <dgm:cxn modelId="{42C83B1A-23D2-46FC-8025-D5C5FB5701AE}" type="presParOf" srcId="{D5C1E338-8F1A-41DA-BA0A-B40CC04B78D6}" destId="{9CDD4C87-0941-4DF9-8390-5D52706BFFB2}" srcOrd="3" destOrd="0" presId="urn:microsoft.com/office/officeart/2005/8/layout/list1"/>
    <dgm:cxn modelId="{10316BC2-B572-4126-B443-DFFB0535424C}" type="presParOf" srcId="{D5C1E338-8F1A-41DA-BA0A-B40CC04B78D6}" destId="{4CEE919E-80AC-4EBB-B60C-C30D10F43AFE}" srcOrd="4" destOrd="0" presId="urn:microsoft.com/office/officeart/2005/8/layout/list1"/>
    <dgm:cxn modelId="{C1C934E8-4AF9-42B4-86E6-DA0D1C7A4855}" type="presParOf" srcId="{4CEE919E-80AC-4EBB-B60C-C30D10F43AFE}" destId="{16ED200E-8CE4-4D82-8E63-D59700EAD5A1}" srcOrd="0" destOrd="0" presId="urn:microsoft.com/office/officeart/2005/8/layout/list1"/>
    <dgm:cxn modelId="{813EE67A-6319-4EE0-97B0-520A8D56A18F}" type="presParOf" srcId="{4CEE919E-80AC-4EBB-B60C-C30D10F43AFE}" destId="{84E28860-D261-4322-AD08-89BE6124F36A}" srcOrd="1" destOrd="0" presId="urn:microsoft.com/office/officeart/2005/8/layout/list1"/>
    <dgm:cxn modelId="{CBE914E8-E7DE-4412-8674-10A4174B367D}" type="presParOf" srcId="{D5C1E338-8F1A-41DA-BA0A-B40CC04B78D6}" destId="{431A4509-E5DE-42CF-BC94-FF68DDB8FE86}" srcOrd="5" destOrd="0" presId="urn:microsoft.com/office/officeart/2005/8/layout/list1"/>
    <dgm:cxn modelId="{EF00876C-E38F-4944-A3E4-1844B8D124D9}" type="presParOf" srcId="{D5C1E338-8F1A-41DA-BA0A-B40CC04B78D6}" destId="{19C4580D-3559-40F3-8D9B-BC2F176282EB}" srcOrd="6" destOrd="0" presId="urn:microsoft.com/office/officeart/2005/8/layout/list1"/>
    <dgm:cxn modelId="{B13946DA-61F0-441B-8F9B-6DC67FC49B9C}" type="presParOf" srcId="{D5C1E338-8F1A-41DA-BA0A-B40CC04B78D6}" destId="{22192337-8CE9-4B4F-88D9-1444795ABBF5}" srcOrd="7" destOrd="0" presId="urn:microsoft.com/office/officeart/2005/8/layout/list1"/>
    <dgm:cxn modelId="{3A8B9143-3F85-4281-B433-0B7DBAB02F4B}" type="presParOf" srcId="{D5C1E338-8F1A-41DA-BA0A-B40CC04B78D6}" destId="{942F3EE2-2076-420C-87D2-EC713D046EFD}" srcOrd="8" destOrd="0" presId="urn:microsoft.com/office/officeart/2005/8/layout/list1"/>
    <dgm:cxn modelId="{2F8668B4-E777-4592-BE32-312D8C5DF8BA}" type="presParOf" srcId="{942F3EE2-2076-420C-87D2-EC713D046EFD}" destId="{F09527AF-8843-40EE-BC74-9F073E63CC31}" srcOrd="0" destOrd="0" presId="urn:microsoft.com/office/officeart/2005/8/layout/list1"/>
    <dgm:cxn modelId="{CBE2187E-8F6C-4141-9A39-4EAC7BE0933A}" type="presParOf" srcId="{942F3EE2-2076-420C-87D2-EC713D046EFD}" destId="{92FA2044-DBD1-45D1-9240-B51449B2DA63}" srcOrd="1" destOrd="0" presId="urn:microsoft.com/office/officeart/2005/8/layout/list1"/>
    <dgm:cxn modelId="{DACF9E03-8438-4102-A3C9-84166A4AEB33}" type="presParOf" srcId="{D5C1E338-8F1A-41DA-BA0A-B40CC04B78D6}" destId="{36E09D5F-3805-4FBA-B10C-B49D6CF5082A}" srcOrd="9" destOrd="0" presId="urn:microsoft.com/office/officeart/2005/8/layout/list1"/>
    <dgm:cxn modelId="{8A993BAA-500B-450D-87DA-3FA92F84C368}" type="presParOf" srcId="{D5C1E338-8F1A-41DA-BA0A-B40CC04B78D6}" destId="{B0636B33-308C-4162-9BE8-62F0A6045085}" srcOrd="10" destOrd="0" presId="urn:microsoft.com/office/officeart/2005/8/layout/list1"/>
    <dgm:cxn modelId="{E17B98F0-0402-48D7-B3F3-936DB816A331}" type="presParOf" srcId="{D5C1E338-8F1A-41DA-BA0A-B40CC04B78D6}" destId="{F549942A-BFFC-47CA-8BC4-6A928200D52D}" srcOrd="11" destOrd="0" presId="urn:microsoft.com/office/officeart/2005/8/layout/list1"/>
    <dgm:cxn modelId="{56E1D2ED-D851-4209-A35F-0EE060608E4F}" type="presParOf" srcId="{D5C1E338-8F1A-41DA-BA0A-B40CC04B78D6}" destId="{0211FDBF-BC9D-4304-B5FF-BEB60BF9A473}" srcOrd="12" destOrd="0" presId="urn:microsoft.com/office/officeart/2005/8/layout/list1"/>
    <dgm:cxn modelId="{481A0E29-E429-43CA-A189-1F455D2137AC}" type="presParOf" srcId="{0211FDBF-BC9D-4304-B5FF-BEB60BF9A473}" destId="{0D1F3248-F243-46DF-A144-96D111FB90A3}" srcOrd="0" destOrd="0" presId="urn:microsoft.com/office/officeart/2005/8/layout/list1"/>
    <dgm:cxn modelId="{6CF454E6-577E-4D93-9F3F-1875F2472556}" type="presParOf" srcId="{0211FDBF-BC9D-4304-B5FF-BEB60BF9A473}" destId="{FD7DE469-D422-416E-88F2-3678F9344A35}" srcOrd="1" destOrd="0" presId="urn:microsoft.com/office/officeart/2005/8/layout/list1"/>
    <dgm:cxn modelId="{E10F28BA-F9AB-402D-AE62-D23945886E82}" type="presParOf" srcId="{D5C1E338-8F1A-41DA-BA0A-B40CC04B78D6}" destId="{5E3250CA-7764-4CD0-B7B4-12A60D37B489}" srcOrd="13" destOrd="0" presId="urn:microsoft.com/office/officeart/2005/8/layout/list1"/>
    <dgm:cxn modelId="{6E431E16-F56E-4909-9D9A-C5CEC49D84CE}" type="presParOf" srcId="{D5C1E338-8F1A-41DA-BA0A-B40CC04B78D6}" destId="{4540CE53-4CCC-419A-9B83-DF5C7E655AA3}" srcOrd="14" destOrd="0" presId="urn:microsoft.com/office/officeart/2005/8/layout/list1"/>
    <dgm:cxn modelId="{EE99ABE8-7B88-4BEE-B64E-5D57DCBE52CC}" type="presParOf" srcId="{D5C1E338-8F1A-41DA-BA0A-B40CC04B78D6}" destId="{1AD00DA1-8E3A-45DF-84D7-BE01125A52E5}" srcOrd="15" destOrd="0" presId="urn:microsoft.com/office/officeart/2005/8/layout/list1"/>
    <dgm:cxn modelId="{B75A24B4-8ED4-40CD-A7EA-FC783619C12B}" type="presParOf" srcId="{D5C1E338-8F1A-41DA-BA0A-B40CC04B78D6}" destId="{C0DD77A5-5719-4EB8-B7C5-725A1EF9BD95}" srcOrd="16" destOrd="0" presId="urn:microsoft.com/office/officeart/2005/8/layout/list1"/>
    <dgm:cxn modelId="{93C78F26-A826-41A9-ACB4-5396794A2EC5}" type="presParOf" srcId="{C0DD77A5-5719-4EB8-B7C5-725A1EF9BD95}" destId="{48B18A04-225F-44DE-8DD4-22E9144087CD}" srcOrd="0" destOrd="0" presId="urn:microsoft.com/office/officeart/2005/8/layout/list1"/>
    <dgm:cxn modelId="{5C4DB6CA-25EB-49F8-B720-5F9A8E9AF2DC}" type="presParOf" srcId="{C0DD77A5-5719-4EB8-B7C5-725A1EF9BD95}" destId="{D782E499-B8F2-4D96-8FEB-A26FFF0CF2B0}" srcOrd="1" destOrd="0" presId="urn:microsoft.com/office/officeart/2005/8/layout/list1"/>
    <dgm:cxn modelId="{F178F357-2953-47CC-B062-C38F6BAE2A64}" type="presParOf" srcId="{D5C1E338-8F1A-41DA-BA0A-B40CC04B78D6}" destId="{3E065025-38E0-4463-8756-542759E1055C}" srcOrd="17" destOrd="0" presId="urn:microsoft.com/office/officeart/2005/8/layout/list1"/>
    <dgm:cxn modelId="{20DA2959-AE82-4FFF-98C3-324D5A4B8175}" type="presParOf" srcId="{D5C1E338-8F1A-41DA-BA0A-B40CC04B78D6}" destId="{1626956F-5A8A-44D5-BEF0-26D6B3E7991B}" srcOrd="18" destOrd="0" presId="urn:microsoft.com/office/officeart/2005/8/layout/lis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E2207C-9CD0-4EE0-8456-2C0CCE01902C}" type="doc">
      <dgm:prSet loTypeId="urn:microsoft.com/office/officeart/2005/8/layout/b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6BF912B-BC08-4BFC-8074-EA0B79F4385C}">
      <dgm:prSet phldrT="[Текст]" custT="1"/>
      <dgm:spPr/>
      <dgm:t>
        <a:bodyPr/>
        <a:lstStyle/>
        <a:p>
          <a:pPr algn="ctr"/>
          <a:r>
            <a:rPr lang="ru-RU" sz="1300" b="1" dirty="0" smtClean="0">
              <a:solidFill>
                <a:schemeClr val="tx1"/>
              </a:solidFill>
            </a:rPr>
            <a:t>    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2014 год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96D5A0-F992-4456-BA0F-F2D87DA96525}" type="parTrans" cxnId="{95A979CB-4A98-4AD0-AED8-07905A57C0E6}">
      <dgm:prSet/>
      <dgm:spPr/>
      <dgm:t>
        <a:bodyPr/>
        <a:lstStyle/>
        <a:p>
          <a:endParaRPr lang="ru-RU"/>
        </a:p>
      </dgm:t>
    </dgm:pt>
    <dgm:pt modelId="{87EC2CEC-BFB5-4E0E-B976-4E52863BDB90}" type="sibTrans" cxnId="{95A979CB-4A98-4AD0-AED8-07905A57C0E6}">
      <dgm:prSet/>
      <dgm:spPr/>
      <dgm:t>
        <a:bodyPr/>
        <a:lstStyle/>
        <a:p>
          <a:endParaRPr lang="ru-RU"/>
        </a:p>
      </dgm:t>
    </dgm:pt>
    <dgm:pt modelId="{CD01314B-C741-4772-8978-DC1A114CA248}">
      <dgm:prSet phldrT="[Текст]" custT="1"/>
      <dgm:spPr/>
      <dgm:t>
        <a:bodyPr/>
        <a:lstStyle/>
        <a:p>
          <a:pPr algn="ctr"/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2015</a:t>
          </a: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</a:t>
          </a:r>
          <a:endParaRPr lang="ru-RU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F55A0F-8407-47AE-892F-44A263050972}" type="parTrans" cxnId="{3A6C0D74-1D84-4AD5-9FC3-DD3759B07DC4}">
      <dgm:prSet/>
      <dgm:spPr/>
      <dgm:t>
        <a:bodyPr/>
        <a:lstStyle/>
        <a:p>
          <a:endParaRPr lang="ru-RU"/>
        </a:p>
      </dgm:t>
    </dgm:pt>
    <dgm:pt modelId="{D0BBB1B5-F01E-4419-BC0F-34E6B767514F}" type="sibTrans" cxnId="{3A6C0D74-1D84-4AD5-9FC3-DD3759B07DC4}">
      <dgm:prSet/>
      <dgm:spPr/>
      <dgm:t>
        <a:bodyPr/>
        <a:lstStyle/>
        <a:p>
          <a:endParaRPr lang="ru-RU"/>
        </a:p>
      </dgm:t>
    </dgm:pt>
    <dgm:pt modelId="{3593A3A0-81E4-47EC-A0FF-03A47D7E42E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2016 год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D21158-3437-467D-8B06-755E9BC5E2E3}" type="parTrans" cxnId="{73569E5D-AA51-4295-AA36-4FBE34A26165}">
      <dgm:prSet/>
      <dgm:spPr/>
      <dgm:t>
        <a:bodyPr/>
        <a:lstStyle/>
        <a:p>
          <a:endParaRPr lang="ru-RU"/>
        </a:p>
      </dgm:t>
    </dgm:pt>
    <dgm:pt modelId="{799EF374-3943-47C9-BFAF-9A0EE8075EC7}" type="sibTrans" cxnId="{73569E5D-AA51-4295-AA36-4FBE34A26165}">
      <dgm:prSet/>
      <dgm:spPr/>
      <dgm:t>
        <a:bodyPr/>
        <a:lstStyle/>
        <a:p>
          <a:endParaRPr lang="ru-RU"/>
        </a:p>
      </dgm:t>
    </dgm:pt>
    <dgm:pt modelId="{7F77D0C2-3DA3-40CC-B4A9-B2BAEEB3139C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19 496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013B0C4-6717-42BB-9D8D-998BC4AA7E54}" type="parTrans" cxnId="{3CAA9B57-E4C0-44F4-801A-A2ADAF1AFD5A}">
      <dgm:prSet/>
      <dgm:spPr/>
      <dgm:t>
        <a:bodyPr/>
        <a:lstStyle/>
        <a:p>
          <a:endParaRPr lang="ru-RU"/>
        </a:p>
      </dgm:t>
    </dgm:pt>
    <dgm:pt modelId="{688301EB-1B58-4953-B83C-FA74D9B5FA24}" type="sibTrans" cxnId="{3CAA9B57-E4C0-44F4-801A-A2ADAF1AFD5A}">
      <dgm:prSet/>
      <dgm:spPr/>
      <dgm:t>
        <a:bodyPr/>
        <a:lstStyle/>
        <a:p>
          <a:endParaRPr lang="ru-RU"/>
        </a:p>
      </dgm:t>
    </dgm:pt>
    <dgm:pt modelId="{F631DF34-C0C1-4A8B-9084-B5B08F115360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20 728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96A4C41-A606-4512-B245-046C42A3DCF6}" type="parTrans" cxnId="{49A49E84-E43F-498E-BB83-93EA0CD04F66}">
      <dgm:prSet/>
      <dgm:spPr/>
      <dgm:t>
        <a:bodyPr/>
        <a:lstStyle/>
        <a:p>
          <a:endParaRPr lang="ru-RU"/>
        </a:p>
      </dgm:t>
    </dgm:pt>
    <dgm:pt modelId="{F1CAAB64-BC0D-4141-A139-0FF7B8CA518C}" type="sibTrans" cxnId="{49A49E84-E43F-498E-BB83-93EA0CD04F66}">
      <dgm:prSet/>
      <dgm:spPr/>
      <dgm:t>
        <a:bodyPr/>
        <a:lstStyle/>
        <a:p>
          <a:endParaRPr lang="ru-RU"/>
        </a:p>
      </dgm:t>
    </dgm:pt>
    <dgm:pt modelId="{D9992FF6-642C-4738-B93D-2C0576EED347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21 976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4591824-9008-4076-97F1-D33220E11518}" type="parTrans" cxnId="{AEFD247C-7C5C-4BEA-A18C-147C3678D4B4}">
      <dgm:prSet/>
      <dgm:spPr/>
      <dgm:t>
        <a:bodyPr/>
        <a:lstStyle/>
        <a:p>
          <a:endParaRPr lang="ru-RU"/>
        </a:p>
      </dgm:t>
    </dgm:pt>
    <dgm:pt modelId="{083E0E80-672C-4347-A062-BE479BC5DBE8}" type="sibTrans" cxnId="{AEFD247C-7C5C-4BEA-A18C-147C3678D4B4}">
      <dgm:prSet/>
      <dgm:spPr/>
      <dgm:t>
        <a:bodyPr/>
        <a:lstStyle/>
        <a:p>
          <a:endParaRPr lang="ru-RU"/>
        </a:p>
      </dgm:t>
    </dgm:pt>
    <dgm:pt modelId="{4D477B74-F75B-44EB-8FC8-703A11C17A39}" type="pres">
      <dgm:prSet presAssocID="{8FE2207C-9CD0-4EE0-8456-2C0CCE01902C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F09269-7E8D-44AE-8378-152BB1692080}" type="pres">
      <dgm:prSet presAssocID="{86BF912B-BC08-4BFC-8074-EA0B79F4385C}" presName="compNode" presStyleCnt="0"/>
      <dgm:spPr/>
    </dgm:pt>
    <dgm:pt modelId="{2BEB2C9D-69D1-4C8F-BD0B-0ECB3E3DCE52}" type="pres">
      <dgm:prSet presAssocID="{86BF912B-BC08-4BFC-8074-EA0B79F4385C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3E33C-60CC-4943-9654-80B7B99CA761}" type="pres">
      <dgm:prSet presAssocID="{86BF912B-BC08-4BFC-8074-EA0B79F4385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DA2F8-D574-4167-B41A-1E105AD441B9}" type="pres">
      <dgm:prSet presAssocID="{86BF912B-BC08-4BFC-8074-EA0B79F4385C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A8102D60-3CB9-4E29-A460-E52025AB8CF1}" type="pres">
      <dgm:prSet presAssocID="{86BF912B-BC08-4BFC-8074-EA0B79F4385C}" presName="adorn" presStyleLbl="fgAccFollowNode1" presStyleIdx="0" presStyleCnt="3" custFlipVert="0" custFlipHor="1" custScaleX="22894" custScaleY="16307" custLinFactX="-100000" custLinFactY="-100000" custLinFactNeighborX="-133340" custLinFactNeighborY="-109826"/>
      <dgm:spPr>
        <a:ln>
          <a:noFill/>
        </a:ln>
      </dgm:spPr>
    </dgm:pt>
    <dgm:pt modelId="{3B22AD64-BB5B-40C4-8EE3-75122521AFF8}" type="pres">
      <dgm:prSet presAssocID="{87EC2CEC-BFB5-4E0E-B976-4E52863BDB9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C6F073D-FAF6-46CD-995B-012E3989B221}" type="pres">
      <dgm:prSet presAssocID="{CD01314B-C741-4772-8978-DC1A114CA248}" presName="compNode" presStyleCnt="0"/>
      <dgm:spPr/>
    </dgm:pt>
    <dgm:pt modelId="{9434131B-8CAA-4247-97DD-F967D01C4930}" type="pres">
      <dgm:prSet presAssocID="{CD01314B-C741-4772-8978-DC1A114CA248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C4788-362E-45FF-BBCC-D550225EDFAB}" type="pres">
      <dgm:prSet presAssocID="{CD01314B-C741-4772-8978-DC1A114CA24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9C805-A56A-4818-AD7B-591D168A3E4B}" type="pres">
      <dgm:prSet presAssocID="{CD01314B-C741-4772-8978-DC1A114CA248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9632EBEE-2829-4F61-9043-1751CD8A09EA}" type="pres">
      <dgm:prSet presAssocID="{CD01314B-C741-4772-8978-DC1A114CA248}" presName="adorn" presStyleLbl="fgAccFollowNode1" presStyleIdx="1" presStyleCnt="3" custFlipVert="0" custFlipHor="1" custScaleX="9642" custScaleY="9642" custLinFactX="-100000" custLinFactY="-100000" custLinFactNeighborX="-145172" custLinFactNeighborY="-115932"/>
      <dgm:spPr/>
    </dgm:pt>
    <dgm:pt modelId="{904F4AA6-74D2-4FDA-AA93-A7BCA841A036}" type="pres">
      <dgm:prSet presAssocID="{D0BBB1B5-F01E-4419-BC0F-34E6B767514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3B0402C-36D8-4D82-BCB7-D3DAB72051FD}" type="pres">
      <dgm:prSet presAssocID="{3593A3A0-81E4-47EC-A0FF-03A47D7E42E4}" presName="compNode" presStyleCnt="0"/>
      <dgm:spPr/>
    </dgm:pt>
    <dgm:pt modelId="{5CA6B765-30EE-40E8-9423-6132EC6E7845}" type="pres">
      <dgm:prSet presAssocID="{3593A3A0-81E4-47EC-A0FF-03A47D7E42E4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F9D37-E00C-4C11-8636-19439904EA26}" type="pres">
      <dgm:prSet presAssocID="{3593A3A0-81E4-47EC-A0FF-03A47D7E42E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2C200-5920-47AA-9A74-9415F853FEE2}" type="pres">
      <dgm:prSet presAssocID="{3593A3A0-81E4-47EC-A0FF-03A47D7E42E4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EB200C7C-875D-44D0-A494-A2A3F9FB879C}" type="pres">
      <dgm:prSet presAssocID="{3593A3A0-81E4-47EC-A0FF-03A47D7E42E4}" presName="adorn" presStyleLbl="fgAccFollowNode1" presStyleIdx="2" presStyleCnt="3" custFlipVert="0" custFlipHor="1" custScaleX="9642" custScaleY="15525" custLinFactX="-100000" custLinFactY="-100000" custLinFactNeighborX="-140941" custLinFactNeighborY="-109435"/>
      <dgm:spPr/>
    </dgm:pt>
  </dgm:ptLst>
  <dgm:cxnLst>
    <dgm:cxn modelId="{3A6C0D74-1D84-4AD5-9FC3-DD3759B07DC4}" srcId="{8FE2207C-9CD0-4EE0-8456-2C0CCE01902C}" destId="{CD01314B-C741-4772-8978-DC1A114CA248}" srcOrd="1" destOrd="0" parTransId="{0AF55A0F-8407-47AE-892F-44A263050972}" sibTransId="{D0BBB1B5-F01E-4419-BC0F-34E6B767514F}"/>
    <dgm:cxn modelId="{9CC51FD4-F8B4-4A5F-B8F2-C76C415A6A74}" type="presOf" srcId="{86BF912B-BC08-4BFC-8074-EA0B79F4385C}" destId="{B4A3E33C-60CC-4943-9654-80B7B99CA761}" srcOrd="0" destOrd="0" presId="urn:microsoft.com/office/officeart/2005/8/layout/bList2"/>
    <dgm:cxn modelId="{3825AC02-F766-4F3A-BCA8-3D6118170310}" type="presOf" srcId="{7F77D0C2-3DA3-40CC-B4A9-B2BAEEB3139C}" destId="{2BEB2C9D-69D1-4C8F-BD0B-0ECB3E3DCE52}" srcOrd="0" destOrd="0" presId="urn:microsoft.com/office/officeart/2005/8/layout/bList2"/>
    <dgm:cxn modelId="{22FA9F10-AFB1-4A96-8747-BCF2EB8B43AB}" type="presOf" srcId="{3593A3A0-81E4-47EC-A0FF-03A47D7E42E4}" destId="{915F9D37-E00C-4C11-8636-19439904EA26}" srcOrd="0" destOrd="0" presId="urn:microsoft.com/office/officeart/2005/8/layout/bList2"/>
    <dgm:cxn modelId="{49A49E84-E43F-498E-BB83-93EA0CD04F66}" srcId="{CD01314B-C741-4772-8978-DC1A114CA248}" destId="{F631DF34-C0C1-4A8B-9084-B5B08F115360}" srcOrd="0" destOrd="0" parTransId="{B96A4C41-A606-4512-B245-046C42A3DCF6}" sibTransId="{F1CAAB64-BC0D-4141-A139-0FF7B8CA518C}"/>
    <dgm:cxn modelId="{20F997E7-4284-44F4-A1ED-27BEADCDFF61}" type="presOf" srcId="{D0BBB1B5-F01E-4419-BC0F-34E6B767514F}" destId="{904F4AA6-74D2-4FDA-AA93-A7BCA841A036}" srcOrd="0" destOrd="0" presId="urn:microsoft.com/office/officeart/2005/8/layout/bList2"/>
    <dgm:cxn modelId="{2AF06B12-690C-482D-8F74-97469BE4F938}" type="presOf" srcId="{86BF912B-BC08-4BFC-8074-EA0B79F4385C}" destId="{685DA2F8-D574-4167-B41A-1E105AD441B9}" srcOrd="1" destOrd="0" presId="urn:microsoft.com/office/officeart/2005/8/layout/bList2"/>
    <dgm:cxn modelId="{73569E5D-AA51-4295-AA36-4FBE34A26165}" srcId="{8FE2207C-9CD0-4EE0-8456-2C0CCE01902C}" destId="{3593A3A0-81E4-47EC-A0FF-03A47D7E42E4}" srcOrd="2" destOrd="0" parTransId="{2DD21158-3437-467D-8B06-755E9BC5E2E3}" sibTransId="{799EF374-3943-47C9-BFAF-9A0EE8075EC7}"/>
    <dgm:cxn modelId="{467545CA-93D9-4D2C-8DA6-5D5B093248B6}" type="presOf" srcId="{CD01314B-C741-4772-8978-DC1A114CA248}" destId="{8F09C805-A56A-4818-AD7B-591D168A3E4B}" srcOrd="1" destOrd="0" presId="urn:microsoft.com/office/officeart/2005/8/layout/bList2"/>
    <dgm:cxn modelId="{34B0CBE1-BE46-4166-8537-D689D564D84F}" type="presOf" srcId="{87EC2CEC-BFB5-4E0E-B976-4E52863BDB90}" destId="{3B22AD64-BB5B-40C4-8EE3-75122521AFF8}" srcOrd="0" destOrd="0" presId="urn:microsoft.com/office/officeart/2005/8/layout/bList2"/>
    <dgm:cxn modelId="{7A1D7972-F2B4-421C-8B0E-8953BFDF5730}" type="presOf" srcId="{D9992FF6-642C-4738-B93D-2C0576EED347}" destId="{5CA6B765-30EE-40E8-9423-6132EC6E7845}" srcOrd="0" destOrd="0" presId="urn:microsoft.com/office/officeart/2005/8/layout/bList2"/>
    <dgm:cxn modelId="{AEFD247C-7C5C-4BEA-A18C-147C3678D4B4}" srcId="{3593A3A0-81E4-47EC-A0FF-03A47D7E42E4}" destId="{D9992FF6-642C-4738-B93D-2C0576EED347}" srcOrd="0" destOrd="0" parTransId="{C4591824-9008-4076-97F1-D33220E11518}" sibTransId="{083E0E80-672C-4347-A062-BE479BC5DBE8}"/>
    <dgm:cxn modelId="{33320213-6137-4583-9E39-FFD29DADA0EF}" type="presOf" srcId="{F631DF34-C0C1-4A8B-9084-B5B08F115360}" destId="{9434131B-8CAA-4247-97DD-F967D01C4930}" srcOrd="0" destOrd="0" presId="urn:microsoft.com/office/officeart/2005/8/layout/bList2"/>
    <dgm:cxn modelId="{95A979CB-4A98-4AD0-AED8-07905A57C0E6}" srcId="{8FE2207C-9CD0-4EE0-8456-2C0CCE01902C}" destId="{86BF912B-BC08-4BFC-8074-EA0B79F4385C}" srcOrd="0" destOrd="0" parTransId="{2696D5A0-F992-4456-BA0F-F2D87DA96525}" sibTransId="{87EC2CEC-BFB5-4E0E-B976-4E52863BDB90}"/>
    <dgm:cxn modelId="{E4CA58ED-DA75-47E8-AB70-98BC7CABA87D}" type="presOf" srcId="{CD01314B-C741-4772-8978-DC1A114CA248}" destId="{072C4788-362E-45FF-BBCC-D550225EDFAB}" srcOrd="0" destOrd="0" presId="urn:microsoft.com/office/officeart/2005/8/layout/bList2"/>
    <dgm:cxn modelId="{2DE67E95-8D4A-4CE6-808B-3B5F211F340D}" type="presOf" srcId="{3593A3A0-81E4-47EC-A0FF-03A47D7E42E4}" destId="{3092C200-5920-47AA-9A74-9415F853FEE2}" srcOrd="1" destOrd="0" presId="urn:microsoft.com/office/officeart/2005/8/layout/bList2"/>
    <dgm:cxn modelId="{51D7E437-0533-4663-ACD0-9A8214236523}" type="presOf" srcId="{8FE2207C-9CD0-4EE0-8456-2C0CCE01902C}" destId="{4D477B74-F75B-44EB-8FC8-703A11C17A39}" srcOrd="0" destOrd="0" presId="urn:microsoft.com/office/officeart/2005/8/layout/bList2"/>
    <dgm:cxn modelId="{3CAA9B57-E4C0-44F4-801A-A2ADAF1AFD5A}" srcId="{86BF912B-BC08-4BFC-8074-EA0B79F4385C}" destId="{7F77D0C2-3DA3-40CC-B4A9-B2BAEEB3139C}" srcOrd="0" destOrd="0" parTransId="{E013B0C4-6717-42BB-9D8D-998BC4AA7E54}" sibTransId="{688301EB-1B58-4953-B83C-FA74D9B5FA24}"/>
    <dgm:cxn modelId="{C4606F22-D074-450D-8AC9-EE328882AE86}" type="presParOf" srcId="{4D477B74-F75B-44EB-8FC8-703A11C17A39}" destId="{7EF09269-7E8D-44AE-8378-152BB1692080}" srcOrd="0" destOrd="0" presId="urn:microsoft.com/office/officeart/2005/8/layout/bList2"/>
    <dgm:cxn modelId="{FB62264F-F65B-405D-9C60-B55BF6EF80D3}" type="presParOf" srcId="{7EF09269-7E8D-44AE-8378-152BB1692080}" destId="{2BEB2C9D-69D1-4C8F-BD0B-0ECB3E3DCE52}" srcOrd="0" destOrd="0" presId="urn:microsoft.com/office/officeart/2005/8/layout/bList2"/>
    <dgm:cxn modelId="{AF7669DD-E5FE-4D27-B76E-1690CD0C5E7F}" type="presParOf" srcId="{7EF09269-7E8D-44AE-8378-152BB1692080}" destId="{B4A3E33C-60CC-4943-9654-80B7B99CA761}" srcOrd="1" destOrd="0" presId="urn:microsoft.com/office/officeart/2005/8/layout/bList2"/>
    <dgm:cxn modelId="{BCE2986F-67CB-43DA-94FF-43F4AD0B58DF}" type="presParOf" srcId="{7EF09269-7E8D-44AE-8378-152BB1692080}" destId="{685DA2F8-D574-4167-B41A-1E105AD441B9}" srcOrd="2" destOrd="0" presId="urn:microsoft.com/office/officeart/2005/8/layout/bList2"/>
    <dgm:cxn modelId="{678F1DFD-9416-491E-B61B-BBF9A318FD38}" type="presParOf" srcId="{7EF09269-7E8D-44AE-8378-152BB1692080}" destId="{A8102D60-3CB9-4E29-A460-E52025AB8CF1}" srcOrd="3" destOrd="0" presId="urn:microsoft.com/office/officeart/2005/8/layout/bList2"/>
    <dgm:cxn modelId="{0B1FFCA1-113D-4DDE-8BF3-6A7E8F240D22}" type="presParOf" srcId="{4D477B74-F75B-44EB-8FC8-703A11C17A39}" destId="{3B22AD64-BB5B-40C4-8EE3-75122521AFF8}" srcOrd="1" destOrd="0" presId="urn:microsoft.com/office/officeart/2005/8/layout/bList2"/>
    <dgm:cxn modelId="{8F988CFC-D0D8-4467-98EA-31E1D8BEE6CC}" type="presParOf" srcId="{4D477B74-F75B-44EB-8FC8-703A11C17A39}" destId="{5C6F073D-FAF6-46CD-995B-012E3989B221}" srcOrd="2" destOrd="0" presId="urn:microsoft.com/office/officeart/2005/8/layout/bList2"/>
    <dgm:cxn modelId="{BD39A884-AEBF-4CD5-950B-280BC15EA1B1}" type="presParOf" srcId="{5C6F073D-FAF6-46CD-995B-012E3989B221}" destId="{9434131B-8CAA-4247-97DD-F967D01C4930}" srcOrd="0" destOrd="0" presId="urn:microsoft.com/office/officeart/2005/8/layout/bList2"/>
    <dgm:cxn modelId="{63D34042-6055-410A-B92F-438D39B9519D}" type="presParOf" srcId="{5C6F073D-FAF6-46CD-995B-012E3989B221}" destId="{072C4788-362E-45FF-BBCC-D550225EDFAB}" srcOrd="1" destOrd="0" presId="urn:microsoft.com/office/officeart/2005/8/layout/bList2"/>
    <dgm:cxn modelId="{B40928EB-B6B0-4C63-B740-A1BD16ADDB1E}" type="presParOf" srcId="{5C6F073D-FAF6-46CD-995B-012E3989B221}" destId="{8F09C805-A56A-4818-AD7B-591D168A3E4B}" srcOrd="2" destOrd="0" presId="urn:microsoft.com/office/officeart/2005/8/layout/bList2"/>
    <dgm:cxn modelId="{1B62D63F-5687-4BF8-A491-AF19717107F2}" type="presParOf" srcId="{5C6F073D-FAF6-46CD-995B-012E3989B221}" destId="{9632EBEE-2829-4F61-9043-1751CD8A09EA}" srcOrd="3" destOrd="0" presId="urn:microsoft.com/office/officeart/2005/8/layout/bList2"/>
    <dgm:cxn modelId="{5FAA7C74-6079-4C24-AABE-02E8AA6E9619}" type="presParOf" srcId="{4D477B74-F75B-44EB-8FC8-703A11C17A39}" destId="{904F4AA6-74D2-4FDA-AA93-A7BCA841A036}" srcOrd="3" destOrd="0" presId="urn:microsoft.com/office/officeart/2005/8/layout/bList2"/>
    <dgm:cxn modelId="{83F56BAC-5148-482B-881E-B28216B583D6}" type="presParOf" srcId="{4D477B74-F75B-44EB-8FC8-703A11C17A39}" destId="{A3B0402C-36D8-4D82-BCB7-D3DAB72051FD}" srcOrd="4" destOrd="0" presId="urn:microsoft.com/office/officeart/2005/8/layout/bList2"/>
    <dgm:cxn modelId="{0DA19D55-BFFE-4377-89A8-7CFD35DDC585}" type="presParOf" srcId="{A3B0402C-36D8-4D82-BCB7-D3DAB72051FD}" destId="{5CA6B765-30EE-40E8-9423-6132EC6E7845}" srcOrd="0" destOrd="0" presId="urn:microsoft.com/office/officeart/2005/8/layout/bList2"/>
    <dgm:cxn modelId="{EF8E826C-3437-48CC-966B-DB29B01C4645}" type="presParOf" srcId="{A3B0402C-36D8-4D82-BCB7-D3DAB72051FD}" destId="{915F9D37-E00C-4C11-8636-19439904EA26}" srcOrd="1" destOrd="0" presId="urn:microsoft.com/office/officeart/2005/8/layout/bList2"/>
    <dgm:cxn modelId="{F65C4DC5-C65F-4275-B0F3-389A44AA4221}" type="presParOf" srcId="{A3B0402C-36D8-4D82-BCB7-D3DAB72051FD}" destId="{3092C200-5920-47AA-9A74-9415F853FEE2}" srcOrd="2" destOrd="0" presId="urn:microsoft.com/office/officeart/2005/8/layout/bList2"/>
    <dgm:cxn modelId="{44D21E34-2A20-4D97-BA9E-7F2BF85C3FB2}" type="presParOf" srcId="{A3B0402C-36D8-4D82-BCB7-D3DAB72051FD}" destId="{EB200C7C-875D-44D0-A494-A2A3F9FB879C}" srcOrd="3" destOrd="0" presId="urn:microsoft.com/office/officeart/2005/8/layout/b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#5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0.7027</cdr:x>
      <cdr:y>0.05634</cdr:y>
    </cdr:from>
    <cdr:to>
      <cdr:x>0.85585</cdr:x>
      <cdr:y>0.12677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43600" y="304800"/>
          <a:ext cx="1295373" cy="381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млн. руб.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0.69369</cdr:x>
      <cdr:y>0.50704</cdr:y>
    </cdr:from>
    <cdr:to>
      <cdr:x>0.93694</cdr:x>
      <cdr:y>0.88136</cdr:y>
    </cdr:to>
    <cdr:pic>
      <cdr:nvPicPr>
        <cdr:cNvPr id="3" name="Picture 6" descr="puzzle_20pieces_20resized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867400" y="2743200"/>
          <a:ext cx="2057399" cy="20251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softEdge rad="127000"/>
        </a:effectLst>
      </cdr:spPr>
    </cdr:pic>
  </cdr:relSizeAnchor>
  <cdr:relSizeAnchor xmlns:cdr="http://schemas.openxmlformats.org/drawingml/2006/chartDrawing">
    <cdr:from>
      <cdr:x>0.66667</cdr:x>
      <cdr:y>0.90141</cdr:y>
    </cdr:from>
    <cdr:to>
      <cdr:x>1</cdr:x>
      <cdr:y>0.97183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38800" y="4876800"/>
          <a:ext cx="2819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0.14754</cdr:x>
      <cdr:y>0.36986</cdr:y>
    </cdr:from>
    <cdr:to>
      <cdr:x>0.44262</cdr:x>
      <cdr:y>0.57181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795" y="2057383"/>
          <a:ext cx="1371605" cy="1123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 algn="ctr"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Налоговые и неналоговые доходы
49%</a:t>
          </a:r>
        </a:p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0.47541</cdr:x>
      <cdr:y>0.34247</cdr:y>
    </cdr:from>
    <cdr:to>
      <cdr:x>0.93443</cdr:x>
      <cdr:y>0.58315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09800" y="1905000"/>
          <a:ext cx="2133600" cy="13388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 algn="ctr"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Безвозмездные поступления от других бюджетов бюджетной системы РФ
51%</a:t>
          </a:r>
        </a:p>
        <a:p xmlns:a="http://schemas.openxmlformats.org/drawingml/2006/main">
          <a:endParaRPr lang="ru-RU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0.07407</cdr:x>
      <cdr:y>0.38462</cdr:y>
    </cdr:from>
    <cdr:to>
      <cdr:x>0.32581</cdr:x>
      <cdr:y>0.49025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" y="1905000"/>
          <a:ext cx="1035860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ctr" rtl="0"/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Субвенции
30%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0.01695</cdr:x>
      <cdr:y>0.86951</cdr:y>
    </cdr:from>
    <cdr:to>
      <cdr:x>1</cdr:x>
      <cdr:y>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52400" y="4306669"/>
          <a:ext cx="883919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Общий объем расходов бюджета Волчанского городского округа в 2014 году в расчете на одного жителя составляет 30 585 рублей.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0.57627</cdr:x>
      <cdr:y>0.6087</cdr:y>
    </cdr:from>
    <cdr:to>
      <cdr:x>1</cdr:x>
      <cdr:y>0.91602</cdr:y>
    </cdr:to>
    <cdr:sp macro="" textlink="">
      <cdr:nvSpPr>
        <cdr:cNvPr id="3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81600" y="2133600"/>
          <a:ext cx="3810000" cy="10772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just" eaLnBrk="0" hangingPunct="0"/>
          <a:r>
            <a:rPr lang="ru-RU" sz="1600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Объем расходов в 2014 году в сфере </a:t>
          </a:r>
          <a:r>
            <a:rPr lang="ru-RU" sz="1600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жилищно-коммунального хозяйства в </a:t>
          </a:r>
          <a:r>
            <a:rPr lang="ru-RU" sz="1600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расчете на одного жителя города составляет </a:t>
          </a:r>
          <a:r>
            <a:rPr lang="ru-RU" sz="1600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3 010 </a:t>
          </a:r>
          <a:r>
            <a:rPr lang="ru-RU" sz="1600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рублей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0.5339</cdr:x>
      <cdr:y>0.62791</cdr:y>
    </cdr:from>
    <cdr:to>
      <cdr:x>1</cdr:x>
      <cdr:y>0.99424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00600" y="2057400"/>
          <a:ext cx="4191000" cy="12003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just" eaLnBrk="0" hangingPunct="0"/>
          <a:r>
            <a:rPr lang="ru-RU" sz="1800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Объем расходов в 2014 году в сфере </a:t>
          </a:r>
          <a:r>
            <a:rPr lang="ru-RU" sz="1800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образования в </a:t>
          </a:r>
          <a:r>
            <a:rPr lang="ru-RU" sz="1800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расчете на одного жителя города составляет </a:t>
          </a:r>
          <a:r>
            <a:rPr lang="ru-RU" sz="1800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15 715 </a:t>
          </a:r>
          <a:r>
            <a:rPr lang="ru-RU" sz="1800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рублей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0.52542</cdr:x>
      <cdr:y>0.22314</cdr:y>
    </cdr:from>
    <cdr:to>
      <cdr:x>1</cdr:x>
      <cdr:y>0.66942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24366" y="685800"/>
          <a:ext cx="4267234" cy="1371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Официальным источником опубликования (обнародования) нормативных правовых актов органов местного самоуправления Волчанского городского округа является газета «Муниципальный Вестник»</a:t>
          </a:r>
          <a:endParaRPr lang="ru-RU" sz="1600" i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F8BE06-85A5-48A9-8B20-9672F17C6A95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6A98F19-59A4-4942-AAA1-2C8EC6CAD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98F19-59A4-4942-AAA1-2C8EC6CADFD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err="1" smtClean="0"/>
              <a:t>х</a:t>
            </a: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err="1" smtClean="0"/>
              <a:t>х</a:t>
            </a: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err="1" smtClean="0"/>
              <a:t>х</a:t>
            </a: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2100-CC8F-41C2-B8A6-323F66A36D7C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F3401-8B89-44A9-BBFA-DDCB22471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BFAC9-B093-4A0E-BB23-6A49A1931F35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B8452-D84E-4F08-A247-7E7D66539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200DF-1B8B-4E44-B20C-A9CFFE8D50B1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9A760-9E67-4FF6-9309-78C293BA1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2AD4D-6E30-405E-8BB8-636E29301318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D42AF-4AB4-4CED-A346-10BC16525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21601-15FB-4358-B48A-5C01C3F1169D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523FC-EC41-4399-BD7A-3DF4CD8D1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E4718-FA33-48B4-B783-5205F1324CBF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31A6-A4E6-441F-A6D3-9B72EEE18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E026D-5258-4004-B26A-DC31BFFCB9A2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107F1-F906-4998-AD36-4DEAAF774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282E2-78DA-4DFF-A716-8C16F04E361C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B868B-F84A-44AD-8A9D-FAF2221DB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EDAA7-03E0-4E6C-A0BC-60AC5B0C3A94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BD377-13DC-4043-B106-C16E39804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738D-5020-4286-B7C2-4715F9257D07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79399-56C2-43D5-9D0F-228AD270B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DD22A-0A6D-41AC-8F71-53F28FC8D26A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26B5-1EE8-4267-BAD3-600843C8C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F5536-F012-4E5E-A3F5-E141B0B092E0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DE610-290C-4BD1-A30D-10CEF4D69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6A250-9FFC-491F-9266-1A98CF796D6B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61541-F7C6-438B-A92B-7B6CAA914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970E07-BFC0-41C0-B3E3-BB9F962F5A7A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CEC2E8-2A82-4B93-B706-999178506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22.png"/><Relationship Id="rId5" Type="http://schemas.openxmlformats.org/officeDocument/2006/relationships/diagramLayout" Target="../diagrams/layout4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diagramData" Target="../diagrams/data4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QuickStyle" Target="../diagrams/quickStyle6.xml"/><Relationship Id="rId18" Type="http://schemas.openxmlformats.org/officeDocument/2006/relationships/diagramColors" Target="../diagrams/colors7.xml"/><Relationship Id="rId3" Type="http://schemas.openxmlformats.org/officeDocument/2006/relationships/image" Target="../media/image30.jpeg"/><Relationship Id="rId7" Type="http://schemas.openxmlformats.org/officeDocument/2006/relationships/diagramData" Target="../diagrams/data5.xml"/><Relationship Id="rId12" Type="http://schemas.openxmlformats.org/officeDocument/2006/relationships/diagramLayout" Target="../diagrams/layout6.xml"/><Relationship Id="rId17" Type="http://schemas.openxmlformats.org/officeDocument/2006/relationships/diagramQuickStyle" Target="../diagrams/quickStyle7.xml"/><Relationship Id="rId2" Type="http://schemas.openxmlformats.org/officeDocument/2006/relationships/image" Target="../media/image29.jpeg"/><Relationship Id="rId16" Type="http://schemas.openxmlformats.org/officeDocument/2006/relationships/diagramLayout" Target="../diagrams/layou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diagramData" Target="../diagrams/data6.xml"/><Relationship Id="rId5" Type="http://schemas.openxmlformats.org/officeDocument/2006/relationships/image" Target="../media/image32.jpeg"/><Relationship Id="rId15" Type="http://schemas.openxmlformats.org/officeDocument/2006/relationships/diagramData" Target="../diagrams/data7.xml"/><Relationship Id="rId10" Type="http://schemas.openxmlformats.org/officeDocument/2006/relationships/diagramColors" Target="../diagrams/colors5.xml"/><Relationship Id="rId19" Type="http://schemas.openxmlformats.org/officeDocument/2006/relationships/image" Target="../media/image8.png"/><Relationship Id="rId4" Type="http://schemas.openxmlformats.org/officeDocument/2006/relationships/image" Target="../media/image31.jpeg"/><Relationship Id="rId9" Type="http://schemas.openxmlformats.org/officeDocument/2006/relationships/diagramQuickStyle" Target="../diagrams/quickStyle5.xml"/><Relationship Id="rId14" Type="http://schemas.openxmlformats.org/officeDocument/2006/relationships/diagramColors" Target="../diagrams/colors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8.png"/><Relationship Id="rId4" Type="http://schemas.openxmlformats.org/officeDocument/2006/relationships/image" Target="../media/image37.png"/><Relationship Id="rId9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Data" Target="../diagrams/data8.xml"/><Relationship Id="rId7" Type="http://schemas.openxmlformats.org/officeDocument/2006/relationships/diagramData" Target="../diagrams/data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44.png"/><Relationship Id="rId5" Type="http://schemas.openxmlformats.org/officeDocument/2006/relationships/diagramQuickStyle" Target="../diagrams/quickStyle8.xml"/><Relationship Id="rId10" Type="http://schemas.openxmlformats.org/officeDocument/2006/relationships/diagramColors" Target="../diagrams/colors9.xml"/><Relationship Id="rId4" Type="http://schemas.openxmlformats.org/officeDocument/2006/relationships/diagramLayout" Target="../diagrams/layout8.xml"/><Relationship Id="rId9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8.png"/><Relationship Id="rId4" Type="http://schemas.openxmlformats.org/officeDocument/2006/relationships/chart" Target="../charts/char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54.png"/><Relationship Id="rId5" Type="http://schemas.openxmlformats.org/officeDocument/2006/relationships/diagramLayout" Target="../diagrams/layout10.xml"/><Relationship Id="rId10" Type="http://schemas.openxmlformats.org/officeDocument/2006/relationships/image" Target="../media/image53.jpeg"/><Relationship Id="rId4" Type="http://schemas.openxmlformats.org/officeDocument/2006/relationships/diagramData" Target="../diagrams/data10.xml"/><Relationship Id="rId9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8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chart" Target="../charts/char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diagramData" Target="../diagrams/data11.xml"/><Relationship Id="rId7" Type="http://schemas.openxmlformats.org/officeDocument/2006/relationships/image" Target="../media/image62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66.jpe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65.jpeg"/><Relationship Id="rId4" Type="http://schemas.openxmlformats.org/officeDocument/2006/relationships/diagramLayout" Target="../diagrams/layout11.xml"/><Relationship Id="rId9" Type="http://schemas.openxmlformats.org/officeDocument/2006/relationships/image" Target="../media/image6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4.pn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4.png"/><Relationship Id="rId4" Type="http://schemas.openxmlformats.org/officeDocument/2006/relationships/chart" Target="../charts/chart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8.png"/><Relationship Id="rId4" Type="http://schemas.openxmlformats.org/officeDocument/2006/relationships/chart" Target="../charts/chart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volchansk.ru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4.png"/><Relationship Id="rId4" Type="http://schemas.openxmlformats.org/officeDocument/2006/relationships/hyperlink" Target="mailto:fin-volchansk@mail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533400" y="0"/>
            <a:ext cx="457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1160946" cy="1524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53400" cy="147002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200400"/>
            <a:ext cx="4429156" cy="332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95400" y="533400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b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Волчанский городской округ</a:t>
            </a:r>
            <a:endParaRPr lang="ru-RU" sz="4400" dirty="0"/>
          </a:p>
        </p:txBody>
      </p:sp>
      <p:sp>
        <p:nvSpPr>
          <p:cNvPr id="8" name="Минус 7"/>
          <p:cNvSpPr/>
          <p:nvPr/>
        </p:nvSpPr>
        <p:spPr>
          <a:xfrm>
            <a:off x="533400" y="2743200"/>
            <a:ext cx="5357850" cy="500066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181600" y="2971800"/>
            <a:ext cx="3505200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762000" y="1524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Гражданин и его участие в бюджетном процессе</a:t>
            </a:r>
          </a:p>
        </p:txBody>
      </p:sp>
      <p:sp>
        <p:nvSpPr>
          <p:cNvPr id="28" name="Прямоугольник 27"/>
          <p:cNvSpPr/>
          <p:nvPr/>
        </p:nvSpPr>
        <p:spPr>
          <a:xfrm rot="5400000">
            <a:off x="4343400" y="-41910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1" name="Заголовок 1"/>
          <p:cNvSpPr txBox="1">
            <a:spLocks/>
          </p:cNvSpPr>
          <p:nvPr/>
        </p:nvSpPr>
        <p:spPr>
          <a:xfrm>
            <a:off x="179512" y="116633"/>
            <a:ext cx="8856663" cy="431800"/>
          </a:xfrm>
          <a:prstGeom prst="rect">
            <a:avLst/>
          </a:prstGeom>
          <a:effectLst/>
        </p:spPr>
        <p:txBody>
          <a:bodyPr/>
          <a:lstStyle/>
          <a:p>
            <a:pPr algn="ctr" eaLnBrk="0" hangingPunct="0">
              <a:defRPr/>
            </a:pP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81000" y="762000"/>
            <a:ext cx="8645236" cy="5835352"/>
            <a:chOff x="381000" y="642918"/>
            <a:chExt cx="8645236" cy="5954434"/>
          </a:xfrm>
        </p:grpSpPr>
        <p:graphicFrame>
          <p:nvGraphicFramePr>
            <p:cNvPr id="42" name="Схема 41"/>
            <p:cNvGraphicFramePr/>
            <p:nvPr>
              <p:extLst>
                <p:ext uri="{D42A27DB-BD31-4B8C-83A1-F6EECF244321}">
                  <p14:modId xmlns="" xmlns:p14="http://schemas.microsoft.com/office/powerpoint/2010/main" val="3929726963"/>
                </p:ext>
              </p:extLst>
            </p:nvPr>
          </p:nvGraphicFramePr>
          <p:xfrm>
            <a:off x="4427984" y="2071678"/>
            <a:ext cx="4358858" cy="45256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43" name="Скругленная прямоугольная выноска 42"/>
            <p:cNvSpPr/>
            <p:nvPr/>
          </p:nvSpPr>
          <p:spPr>
            <a:xfrm>
              <a:off x="5857884" y="642918"/>
              <a:ext cx="3168352" cy="792088"/>
            </a:xfrm>
            <a:prstGeom prst="wedgeRoundRectCallout">
              <a:avLst>
                <a:gd name="adj1" fmla="val -59539"/>
                <a:gd name="adj2" fmla="val 128753"/>
                <a:gd name="adj3" fmla="val 16667"/>
              </a:avLst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ВОЗМОЖНОСТИ ВЛИЯНИЯ ГРАЖДАНИНА НА СОСТАВ БЮДЖЕТА</a:t>
              </a:r>
              <a:endPara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Схема 43"/>
            <p:cNvGraphicFramePr/>
            <p:nvPr>
              <p:extLst>
                <p:ext uri="{D42A27DB-BD31-4B8C-83A1-F6EECF244321}">
                  <p14:modId xmlns="" xmlns:p14="http://schemas.microsoft.com/office/powerpoint/2010/main" val="454044095"/>
                </p:ext>
              </p:extLst>
            </p:nvPr>
          </p:nvGraphicFramePr>
          <p:xfrm>
            <a:off x="381000" y="978948"/>
            <a:ext cx="3581400" cy="54955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45" name="TextBox 44"/>
            <p:cNvSpPr txBox="1"/>
            <p:nvPr/>
          </p:nvSpPr>
          <p:spPr>
            <a:xfrm>
              <a:off x="1120775" y="2431283"/>
              <a:ext cx="2232025" cy="2539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latin typeface="Times New Roman" pitchFamily="18" charset="0"/>
                  <a:cs typeface="Times New Roman" pitchFamily="18" charset="0"/>
                </a:rPr>
                <a:t>КАК НАЛОГОПЛАТЕЛЬЩИК</a:t>
              </a:r>
            </a:p>
          </p:txBody>
        </p:sp>
        <p:sp>
          <p:nvSpPr>
            <p:cNvPr id="46" name="TextBox 14"/>
            <p:cNvSpPr txBox="1">
              <a:spLocks noChangeArrowheads="1"/>
            </p:cNvSpPr>
            <p:nvPr/>
          </p:nvSpPr>
          <p:spPr bwMode="auto">
            <a:xfrm>
              <a:off x="971600" y="4488556"/>
              <a:ext cx="22320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100" b="1" dirty="0">
                  <a:latin typeface="Times New Roman" pitchFamily="18" charset="0"/>
                  <a:cs typeface="Times New Roman" pitchFamily="18" charset="0"/>
                </a:rPr>
                <a:t>КАК ПОЛУЧАТЕЛЬ СОЦИАЛЬНЫХ ГАРАНТИЙ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1751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  <a:t>Основы составления проекта бюджета города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685800" y="762000"/>
            <a:ext cx="7829549" cy="4187825"/>
            <a:chOff x="323851" y="765175"/>
            <a:chExt cx="8496300" cy="5522914"/>
          </a:xfrm>
        </p:grpSpPr>
        <p:pic>
          <p:nvPicPr>
            <p:cNvPr id="3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851" y="4462464"/>
              <a:ext cx="1800957" cy="182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Line 10"/>
            <p:cNvSpPr>
              <a:spLocks noChangeShapeType="1"/>
            </p:cNvSpPr>
            <p:nvPr/>
          </p:nvSpPr>
          <p:spPr bwMode="auto">
            <a:xfrm>
              <a:off x="323851" y="765175"/>
              <a:ext cx="8496300" cy="0"/>
            </a:xfrm>
            <a:prstGeom prst="line">
              <a:avLst/>
            </a:prstGeom>
            <a:noFill/>
            <a:ln w="47625" cmpd="dbl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800100" y="3848101"/>
              <a:ext cx="7559920" cy="60884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Составление проекта бюджета города</a:t>
              </a:r>
            </a:p>
          </p:txBody>
        </p:sp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826477" y="1196976"/>
              <a:ext cx="1729154" cy="2519363"/>
            </a:xfrm>
            <a:prstGeom prst="downArrowCallout">
              <a:avLst>
                <a:gd name="adj1" fmla="val 25000"/>
                <a:gd name="adj2" fmla="val 25000"/>
                <a:gd name="adj3" fmla="val 22415"/>
                <a:gd name="adj4" fmla="val 66667"/>
              </a:avLst>
            </a:prstGeom>
            <a:solidFill>
              <a:srgbClr val="FFFF99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ru-RU" sz="16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Бюджетное послание Президента Российской Федерации</a:t>
              </a:r>
            </a:p>
          </p:txBody>
        </p:sp>
        <p:sp>
          <p:nvSpPr>
            <p:cNvPr id="8" name="AutoShape 14"/>
            <p:cNvSpPr>
              <a:spLocks noChangeArrowheads="1"/>
            </p:cNvSpPr>
            <p:nvPr/>
          </p:nvSpPr>
          <p:spPr bwMode="auto">
            <a:xfrm>
              <a:off x="2721834" y="1196976"/>
              <a:ext cx="1778364" cy="2519362"/>
            </a:xfrm>
            <a:prstGeom prst="downArrowCallout">
              <a:avLst>
                <a:gd name="adj1" fmla="val 25000"/>
                <a:gd name="adj2" fmla="val 25000"/>
                <a:gd name="adj3" fmla="val 22434"/>
                <a:gd name="adj4" fmla="val 66667"/>
              </a:avLst>
            </a:prstGeom>
            <a:solidFill>
              <a:srgbClr val="FFFF99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t"/>
            <a:lstStyle/>
            <a:p>
              <a:pPr algn="ctr"/>
              <a:r>
                <a:rPr lang="ru-RU" sz="16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Прогноз социально-экономического развития города</a:t>
              </a: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auto">
            <a:xfrm>
              <a:off x="6660174" y="1196976"/>
              <a:ext cx="1849894" cy="2519362"/>
            </a:xfrm>
            <a:prstGeom prst="downArrowCallout">
              <a:avLst>
                <a:gd name="adj1" fmla="val 25000"/>
                <a:gd name="adj2" fmla="val 25000"/>
                <a:gd name="adj3" fmla="val 22434"/>
                <a:gd name="adj4" fmla="val 66667"/>
              </a:avLst>
            </a:prstGeom>
            <a:solidFill>
              <a:srgbClr val="FFFF99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t"/>
            <a:lstStyle/>
            <a:p>
              <a:pPr algn="ctr"/>
              <a:r>
                <a:rPr lang="ru-RU" sz="16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Муниципальные программы города</a:t>
              </a:r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4717074" y="1196976"/>
              <a:ext cx="1727688" cy="2519363"/>
            </a:xfrm>
            <a:prstGeom prst="downArrowCallout">
              <a:avLst>
                <a:gd name="adj1" fmla="val 25000"/>
                <a:gd name="adj2" fmla="val 25000"/>
                <a:gd name="adj3" fmla="val 22434"/>
                <a:gd name="adj4" fmla="val 66667"/>
              </a:avLst>
            </a:prstGeom>
            <a:solidFill>
              <a:srgbClr val="FFFF99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t"/>
            <a:lstStyle/>
            <a:p>
              <a:pPr algn="ctr"/>
              <a:r>
                <a:rPr lang="ru-RU" sz="16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Основные направления бюджетной и налоговой политики</a:t>
              </a:r>
            </a:p>
          </p:txBody>
        </p:sp>
        <p:pic>
          <p:nvPicPr>
            <p:cNvPr id="11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3570" y="4438651"/>
              <a:ext cx="1874227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65785" y="4451351"/>
              <a:ext cx="1905000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77051" y="4438651"/>
              <a:ext cx="1872762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Прямоугольник 16"/>
          <p:cNvSpPr/>
          <p:nvPr/>
        </p:nvSpPr>
        <p:spPr>
          <a:xfrm rot="5400000">
            <a:off x="4343400" y="-41910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9600" y="4953000"/>
            <a:ext cx="7924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Бюджет Волчанского городского округа составлен на три года – очередной финансовый год и плановый период. </a:t>
            </a:r>
          </a:p>
          <a:p>
            <a:pPr algn="just"/>
            <a:endParaRPr lang="ru-RU" altLang="ru-RU" sz="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Очередной финансовый год - </a:t>
            </a:r>
            <a:r>
              <a:rPr lang="ru-RU" altLang="ru-RU" i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, на который составлен бюджет.</a:t>
            </a:r>
          </a:p>
          <a:p>
            <a:pPr algn="just"/>
            <a:endParaRPr lang="ru-RU" altLang="ru-RU" sz="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Плановый период – два финансовых года, следующих за очередным финансовым годом.</a:t>
            </a:r>
            <a:endParaRPr lang="ru-RU" dirty="0"/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762000" y="15240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этапы формирования проекта бюджета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Волчанского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4152900" y="-4000498"/>
            <a:ext cx="838203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63852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0" name="Группа 39"/>
          <p:cNvGrpSpPr/>
          <p:nvPr/>
        </p:nvGrpSpPr>
        <p:grpSpPr>
          <a:xfrm>
            <a:off x="228600" y="1066800"/>
            <a:ext cx="8848289" cy="5638800"/>
            <a:chOff x="0" y="908050"/>
            <a:chExt cx="9004300" cy="5807098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914525" y="908050"/>
              <a:ext cx="7086631" cy="500063"/>
            </a:xfrm>
            <a:prstGeom prst="roundRect">
              <a:avLst>
                <a:gd name="adj" fmla="val 26728"/>
              </a:avLst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основных подходов к формированию бюджета </a:t>
              </a:r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Волчанского</a:t>
              </a:r>
              <a:endPara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городского округа</a:t>
              </a:r>
            </a:p>
          </p:txBody>
        </p:sp>
        <p:sp>
          <p:nvSpPr>
            <p:cNvPr id="29" name="Стрелка вправо 28"/>
            <p:cNvSpPr/>
            <p:nvPr/>
          </p:nvSpPr>
          <p:spPr>
            <a:xfrm>
              <a:off x="0" y="908720"/>
              <a:ext cx="1857356" cy="59145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Июнь</a:t>
              </a:r>
            </a:p>
          </p:txBody>
        </p:sp>
        <p:sp>
          <p:nvSpPr>
            <p:cNvPr id="30" name="Стрелка вправо 29"/>
            <p:cNvSpPr/>
            <p:nvPr/>
          </p:nvSpPr>
          <p:spPr>
            <a:xfrm>
              <a:off x="0" y="1801360"/>
              <a:ext cx="1857356" cy="55607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Июль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1924050" y="1585913"/>
              <a:ext cx="7077105" cy="914393"/>
            </a:xfrm>
            <a:prstGeom prst="roundRect">
              <a:avLst>
                <a:gd name="adj" fmla="val 2672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Представление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главными администраторами доходов бюджета  прогноза администрируемых ими поступлений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defRPr/>
              </a:pPr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показателей прогноза социально-экономического развития Волчанского городского округа</a:t>
              </a:r>
            </a:p>
            <a:p>
              <a:pPr>
                <a:defRPr/>
              </a:pP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Стрелка вправо 31"/>
            <p:cNvSpPr/>
            <p:nvPr/>
          </p:nvSpPr>
          <p:spPr>
            <a:xfrm>
              <a:off x="1" y="2779715"/>
              <a:ext cx="1857356" cy="57784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Август-сентябрь</a:t>
              </a: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882775" y="2636839"/>
              <a:ext cx="7121525" cy="935037"/>
            </a:xfrm>
            <a:prstGeom prst="roundRect">
              <a:avLst>
                <a:gd name="adj" fmla="val 22410"/>
              </a:avLst>
            </a:prstGeom>
            <a:gradFill flip="none" rotWithShape="1">
              <a:gsLst>
                <a:gs pos="0">
                  <a:srgbClr val="CC0099">
                    <a:tint val="66000"/>
                    <a:satMod val="160000"/>
                  </a:srgbClr>
                </a:gs>
                <a:gs pos="50000">
                  <a:srgbClr val="CC0099">
                    <a:tint val="44500"/>
                    <a:satMod val="160000"/>
                  </a:srgbClr>
                </a:gs>
                <a:gs pos="100000">
                  <a:srgbClr val="CC0099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defRPr/>
              </a:pPr>
              <a:r>
                <a:rPr lang="ru-RU" sz="13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 органов местного самоуправления, Финансового </a:t>
              </a:r>
              <a:r>
                <a:rPr lang="ru-RU" sz="13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отдела </a:t>
              </a:r>
              <a:r>
                <a:rPr lang="ru-RU" sz="13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структурных подразделений администрации по представлению прогнозных объемов </a:t>
              </a:r>
              <a:r>
                <a:rPr lang="ru-RU" sz="1350" dirty="0">
                  <a:solidFill>
                    <a:schemeClr val="tx1"/>
                  </a:solidFill>
                  <a:latin typeface="Times New Roman"/>
                </a:rPr>
                <a:t>денежных средств, необходимых</a:t>
              </a:r>
              <a:r>
                <a:rPr lang="ru-RU" altLang="ru-RU" sz="1350" kern="0" dirty="0">
                  <a:solidFill>
                    <a:schemeClr val="tx1"/>
                  </a:solidFill>
                  <a:latin typeface="Times New Roman"/>
                  <a:cs typeface="Times New Roman" pitchFamily="18" charset="0"/>
                </a:rPr>
                <a:t> для финансового обеспечения задач и функций местного самоуправления, с </a:t>
              </a:r>
              <a:r>
                <a:rPr lang="ru-RU" sz="1350" dirty="0">
                  <a:solidFill>
                    <a:schemeClr val="tx1"/>
                  </a:solidFill>
                  <a:latin typeface="Times New Roman"/>
                </a:rPr>
                <a:t> расчетами и обоснованиями на </a:t>
              </a:r>
              <a:r>
                <a:rPr lang="ru-RU" sz="1350" dirty="0" smtClean="0">
                  <a:solidFill>
                    <a:schemeClr val="tx1"/>
                  </a:solidFill>
                  <a:latin typeface="Times New Roman"/>
                </a:rPr>
                <a:t>очередной финансовый </a:t>
              </a:r>
              <a:r>
                <a:rPr lang="ru-RU" sz="1350" dirty="0">
                  <a:solidFill>
                    <a:schemeClr val="tx1"/>
                  </a:solidFill>
                  <a:latin typeface="Times New Roman"/>
                </a:rPr>
                <a:t>год и плановый </a:t>
              </a:r>
              <a:r>
                <a:rPr lang="ru-RU" sz="1350" dirty="0" smtClean="0">
                  <a:solidFill>
                    <a:schemeClr val="tx1"/>
                  </a:solidFill>
                  <a:latin typeface="Times New Roman"/>
                </a:rPr>
                <a:t>период</a:t>
              </a:r>
              <a:endParaRPr lang="ru-RU" sz="1350" dirty="0">
                <a:solidFill>
                  <a:schemeClr val="tx1"/>
                </a:solidFill>
                <a:latin typeface="Times New Roman"/>
              </a:endParaRPr>
            </a:p>
            <a:p>
              <a:pPr algn="just">
                <a:defRPr/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4" name="Стрелка вправо 33"/>
            <p:cNvSpPr/>
            <p:nvPr/>
          </p:nvSpPr>
          <p:spPr>
            <a:xfrm>
              <a:off x="0" y="3852498"/>
              <a:ext cx="1928794" cy="57663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Октябрь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1928793" y="3708408"/>
              <a:ext cx="6988714" cy="887934"/>
            </a:xfrm>
            <a:prstGeom prst="roundRect">
              <a:avLst>
                <a:gd name="adj" fmla="val 26728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Рассмотрение Финансовым </a:t>
              </a:r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отделом </a:t>
              </a:r>
              <a:r>
                <a:rPr 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расчетов и обоснований, представленных главными распорядителями средств на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/>
                </a:rPr>
                <a:t>очередной финансовый год и плановый период</a:t>
              </a:r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 согласительной комиссии по урегулированию разногласий по представленным материалам</a:t>
              </a:r>
            </a:p>
          </p:txBody>
        </p:sp>
        <p:sp>
          <p:nvSpPr>
            <p:cNvPr id="36" name="Стрелка вправо 35"/>
            <p:cNvSpPr/>
            <p:nvPr/>
          </p:nvSpPr>
          <p:spPr>
            <a:xfrm>
              <a:off x="0" y="4800600"/>
              <a:ext cx="1928794" cy="57663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Ноябрь</a:t>
              </a: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1905000" y="4724400"/>
              <a:ext cx="7072362" cy="719138"/>
            </a:xfrm>
            <a:prstGeom prst="roundRect">
              <a:avLst>
                <a:gd name="adj" fmla="val 26728"/>
              </a:avLst>
            </a:prstGeom>
            <a:gradFill flip="none" rotWithShape="1">
              <a:gsLst>
                <a:gs pos="0">
                  <a:srgbClr val="10FC21">
                    <a:tint val="66000"/>
                    <a:satMod val="160000"/>
                  </a:srgbClr>
                </a:gs>
                <a:gs pos="50000">
                  <a:srgbClr val="10FC21">
                    <a:tint val="44500"/>
                    <a:satMod val="160000"/>
                  </a:srgbClr>
                </a:gs>
                <a:gs pos="100000">
                  <a:srgbClr val="10FC21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Формирование Финансовым </a:t>
              </a:r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отделом </a:t>
              </a:r>
              <a:r>
                <a:rPr 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проекта решения </a:t>
              </a:r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Волчанского </a:t>
              </a:r>
              <a:r>
                <a:rPr 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городского округа «О бюджете </a:t>
              </a:r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Волчанского  городского </a:t>
              </a:r>
              <a:r>
                <a:rPr 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округа на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/>
                </a:rPr>
                <a:t>очередной финансовый год и плановый период</a:t>
              </a:r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1928795" y="5494358"/>
              <a:ext cx="7072362" cy="1220790"/>
            </a:xfrm>
            <a:prstGeom prst="roundRect">
              <a:avLst>
                <a:gd name="adj" fmla="val 26728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Проведение </a:t>
              </a:r>
              <a:r>
                <a:rPr 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публичных слушаний по проекту бюджета </a:t>
              </a:r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Волчанского </a:t>
              </a:r>
              <a:r>
                <a:rPr 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городского округа на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/>
                </a:rPr>
                <a:t>очередной финансовый год и плановый период </a:t>
              </a:r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</a:t>
              </a:r>
              <a:r>
                <a:rPr 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участием граждан городского  </a:t>
              </a:r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округа.</a:t>
              </a:r>
            </a:p>
            <a:p>
              <a:pPr>
                <a:defRPr/>
              </a:pPr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Утверждение депутатами Волчанского городского округа проекта решения о бюджете Волчанского городского округа на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/>
                </a:rPr>
                <a:t>очередной финансовый год и плановый период</a:t>
              </a:r>
              <a:endPara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Стрелка вправо 38"/>
            <p:cNvSpPr/>
            <p:nvPr/>
          </p:nvSpPr>
          <p:spPr>
            <a:xfrm>
              <a:off x="0" y="5715016"/>
              <a:ext cx="1928794" cy="64807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Декабрь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0" y="152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04800" y="838201"/>
            <a:ext cx="8455698" cy="5363911"/>
            <a:chOff x="507814" y="2806041"/>
            <a:chExt cx="8455698" cy="3311429"/>
          </a:xfrm>
        </p:grpSpPr>
        <p:sp>
          <p:nvSpPr>
            <p:cNvPr id="4" name="TextBox 10"/>
            <p:cNvSpPr txBox="1">
              <a:spLocks noChangeArrowheads="1"/>
            </p:cNvSpPr>
            <p:nvPr/>
          </p:nvSpPr>
          <p:spPr bwMode="auto">
            <a:xfrm>
              <a:off x="827088" y="2924175"/>
              <a:ext cx="26654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507814" y="3243792"/>
              <a:ext cx="3714914" cy="25073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ru-RU"/>
              </a:defPPr>
              <a:lvl1pPr eaLnBrk="1" hangingPunct="1">
                <a:defRPr sz="1600"/>
              </a:lvl1pPr>
            </a:lstStyle>
            <a:p>
              <a:pPr algn="ctr">
                <a:defRPr/>
              </a:pPr>
              <a:r>
                <a:rPr lang="ru-RU" alt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5508104" y="2806041"/>
              <a:ext cx="3364704" cy="1520056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ru-RU"/>
              </a:defPPr>
              <a:lvl1pPr marL="285750" indent="-285750" eaLnBrk="1" hangingPunct="1">
                <a:buFont typeface="Arial" panose="020B0604020202020204" pitchFamily="34" charset="0"/>
                <a:buChar char="•"/>
                <a:defRPr sz="1400" b="0"/>
              </a:lvl1pPr>
            </a:lstStyle>
            <a:p>
              <a:pPr>
                <a:defRPr/>
              </a:pPr>
              <a:r>
                <a:rPr lang="ru-RU" alt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</a:t>
              </a:r>
              <a:r>
                <a:rPr lang="ru-RU" alt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 доходы физических лиц</a:t>
              </a:r>
            </a:p>
            <a:p>
              <a:pPr>
                <a:defRPr/>
              </a:pPr>
              <a:r>
                <a:rPr lang="ru-RU" alt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Акцизы по подакцизным товарам (продукции), производимым на территории РФ</a:t>
              </a:r>
              <a:endPara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alt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</a:t>
              </a:r>
              <a:r>
                <a:rPr lang="ru-RU" alt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имущество физических лиц</a:t>
              </a:r>
              <a:endPara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alt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Земельный налог</a:t>
              </a:r>
              <a:endPara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alt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Единый налог на вмененный доход для отдельных видов деятельности</a:t>
              </a:r>
            </a:p>
            <a:p>
              <a:pPr>
                <a:defRPr/>
              </a:pPr>
              <a:r>
                <a:rPr lang="ru-RU" alt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Налог, взимаемый в связи с применением патентной системы налогообложения</a:t>
              </a:r>
              <a:endPara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трелка вправо 6"/>
            <p:cNvSpPr/>
            <p:nvPr/>
          </p:nvSpPr>
          <p:spPr>
            <a:xfrm>
              <a:off x="4309203" y="3201257"/>
              <a:ext cx="1198901" cy="369332"/>
            </a:xfrm>
            <a:prstGeom prst="rightArrow">
              <a:avLst/>
            </a:prstGeom>
            <a:solidFill>
              <a:schemeClr val="accent1">
                <a:lumMod val="75000"/>
                <a:alpha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507814" y="3834393"/>
              <a:ext cx="3657600" cy="165306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ru-RU"/>
              </a:defPPr>
              <a:lvl1pPr eaLnBrk="1" hangingPunct="1">
                <a:buFontTx/>
                <a:buChar char="•"/>
                <a:defRPr sz="1600" b="0">
                  <a:solidFill>
                    <a:schemeClr val="lt1"/>
                  </a:solidFill>
                  <a:latin typeface="Times New Roman" pitchFamily="18" charset="0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altLang="ru-RU" sz="1400" dirty="0" smtClean="0">
                  <a:solidFill>
                    <a:schemeClr val="tx1"/>
                  </a:solidFill>
                  <a:cs typeface="Times New Roman" pitchFamily="18" charset="0"/>
                </a:rPr>
                <a:t>Прочие поступления от использования имущества, находящегося в государственной и муниципальной собственности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altLang="ru-RU" sz="1400" dirty="0" smtClean="0">
                  <a:solidFill>
                    <a:schemeClr val="tx1"/>
                  </a:solidFill>
                  <a:cs typeface="Times New Roman" pitchFamily="18" charset="0"/>
                </a:rPr>
                <a:t>Плата за негативное воздействие на окружающую среду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altLang="ru-RU" sz="1400" dirty="0" smtClean="0">
                  <a:solidFill>
                    <a:schemeClr val="tx1"/>
                  </a:solidFill>
                  <a:cs typeface="Times New Roman" pitchFamily="18" charset="0"/>
                </a:rPr>
                <a:t>Прочие доходы от оказания платных услуг (работ) получателями средств бюджетов городских округов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altLang="ru-RU" sz="1400" dirty="0" smtClean="0">
                  <a:solidFill>
                    <a:schemeClr val="tx1"/>
                  </a:solidFill>
                  <a:cs typeface="Times New Roman" pitchFamily="18" charset="0"/>
                </a:rPr>
                <a:t>Доходы от продажи материальных и нематериальных активов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altLang="ru-RU" sz="1400" dirty="0" smtClean="0">
                  <a:solidFill>
                    <a:schemeClr val="tx1"/>
                  </a:solidFill>
                  <a:cs typeface="Times New Roman" pitchFamily="18" charset="0"/>
                </a:rPr>
                <a:t>Штрафы</a:t>
              </a:r>
              <a:r>
                <a:rPr lang="ru-RU" altLang="ru-RU" sz="1400" dirty="0">
                  <a:solidFill>
                    <a:schemeClr val="tx1"/>
                  </a:solidFill>
                  <a:cs typeface="Times New Roman" pitchFamily="18" charset="0"/>
                </a:rPr>
                <a:t>, санкции, возмещение </a:t>
              </a:r>
              <a:r>
                <a:rPr lang="ru-RU" altLang="ru-RU" sz="1400" dirty="0" smtClean="0">
                  <a:solidFill>
                    <a:schemeClr val="tx1"/>
                  </a:solidFill>
                  <a:cs typeface="Times New Roman" pitchFamily="18" charset="0"/>
                </a:rPr>
                <a:t>ущерба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543955" y="4653138"/>
              <a:ext cx="3345859" cy="25073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ru-RU"/>
              </a:defPPr>
              <a:lvl1pPr eaLnBrk="1" hangingPunct="1">
                <a:defRPr sz="1600">
                  <a:solidFill>
                    <a:schemeClr val="lt1"/>
                  </a:solidFill>
                  <a:latin typeface="Times New Roman" pitchFamily="18" charset="0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altLang="ru-RU" b="1" dirty="0">
                  <a:solidFill>
                    <a:schemeClr val="tx1"/>
                  </a:solidFill>
                  <a:cs typeface="Times New Roman" pitchFamily="18" charset="0"/>
                </a:rPr>
                <a:t>НЕНАЛОГОВЫЕ ДОХОДЫ </a:t>
              </a: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507814" y="5684379"/>
              <a:ext cx="3714914" cy="43309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5537014" y="5628581"/>
              <a:ext cx="3426498" cy="456017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ru-RU"/>
              </a:defPPr>
              <a:lvl1pPr eaLnBrk="1" hangingPunct="1">
                <a:buFontTx/>
                <a:buChar char="•"/>
                <a:defRPr sz="1600" b="0">
                  <a:solidFill>
                    <a:schemeClr val="lt1"/>
                  </a:solidFill>
                  <a:latin typeface="Times New Roman" pitchFamily="18" charset="0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altLang="ru-RU" sz="1400" dirty="0" smtClean="0">
                  <a:solidFill>
                    <a:schemeClr val="tx1"/>
                  </a:solidFill>
                  <a:cs typeface="Times New Roman" pitchFamily="18" charset="0"/>
                </a:rPr>
                <a:t>Субсидии</a:t>
              </a:r>
              <a:r>
                <a:rPr lang="ru-RU" altLang="ru-RU" sz="1400" dirty="0">
                  <a:solidFill>
                    <a:schemeClr val="tx1"/>
                  </a:solidFill>
                  <a:cs typeface="Times New Roman" pitchFamily="18" charset="0"/>
                </a:rPr>
                <a:t>, субвенции, </a:t>
              </a:r>
              <a:r>
                <a:rPr lang="ru-RU" altLang="ru-RU" sz="1400" dirty="0" smtClean="0">
                  <a:solidFill>
                    <a:schemeClr val="tx1"/>
                  </a:solidFill>
                  <a:cs typeface="Times New Roman" pitchFamily="18" charset="0"/>
                </a:rPr>
                <a:t>дотации, иные </a:t>
              </a:r>
              <a:r>
                <a:rPr lang="ru-RU" altLang="ru-RU" sz="1400" dirty="0">
                  <a:solidFill>
                    <a:schemeClr val="tx1"/>
                  </a:solidFill>
                  <a:cs typeface="Times New Roman" pitchFamily="18" charset="0"/>
                </a:rPr>
                <a:t>межбюджетные </a:t>
              </a:r>
              <a:r>
                <a:rPr lang="ru-RU" altLang="ru-RU" sz="1400" dirty="0" smtClean="0">
                  <a:solidFill>
                    <a:schemeClr val="tx1"/>
                  </a:solidFill>
                  <a:cs typeface="Times New Roman" pitchFamily="18" charset="0"/>
                </a:rPr>
                <a:t>трансферты </a:t>
              </a:r>
              <a:r>
                <a:rPr lang="ru-RU" altLang="ru-RU" sz="1400" dirty="0">
                  <a:solidFill>
                    <a:schemeClr val="tx1"/>
                  </a:solidFill>
                  <a:cs typeface="Times New Roman" pitchFamily="18" charset="0"/>
                </a:rPr>
                <a:t>из других уровней </a:t>
              </a:r>
              <a:r>
                <a:rPr lang="ru-RU" altLang="ru-RU" sz="1400" dirty="0" smtClean="0">
                  <a:solidFill>
                    <a:schemeClr val="tx1"/>
                  </a:solidFill>
                  <a:cs typeface="Times New Roman" pitchFamily="18" charset="0"/>
                </a:rPr>
                <a:t>бюджетов</a:t>
              </a:r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4317814" y="5684379"/>
              <a:ext cx="1162897" cy="369332"/>
            </a:xfrm>
            <a:prstGeom prst="rightArrow">
              <a:avLst/>
            </a:prstGeom>
            <a:solidFill>
              <a:schemeClr val="accent1">
                <a:lumMod val="75000"/>
                <a:alpha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Стрелка вправо 12"/>
            <p:cNvSpPr/>
            <p:nvPr/>
          </p:nvSpPr>
          <p:spPr>
            <a:xfrm rot="10800000">
              <a:off x="4309203" y="4581396"/>
              <a:ext cx="1137662" cy="369332"/>
            </a:xfrm>
            <a:prstGeom prst="rightArrow">
              <a:avLst/>
            </a:prstGeom>
            <a:solidFill>
              <a:schemeClr val="accent1">
                <a:lumMod val="75000"/>
                <a:alpha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 rot="5400000">
            <a:off x="4343400" y="-41910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81D-94C4-4AD5-BAC9-53CC997A9636}" type="slidenum">
              <a:rPr lang="ru-RU"/>
              <a:pPr/>
              <a:t>14</a:t>
            </a:fld>
            <a:endParaRPr lang="ru-RU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417512"/>
          </a:xfrm>
          <a:noFill/>
          <a:ln/>
        </p:spPr>
        <p:txBody>
          <a:bodyPr tIns="0" bIns="0"/>
          <a:lstStyle/>
          <a:p>
            <a:pPr algn="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Межбюджетные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трансферты 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безвозмездные поступления)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54037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Межбюджетные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трансферты (безвозмездные поступления)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это средства одного бюджета бюджетной системы РФ, перечисляемые другому бюджету бюджетной системы РФ.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786912" y="2470151"/>
            <a:ext cx="64447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539750" algn="ctr"/>
            <a:endParaRPr lang="ru-RU"/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2819400" y="1697038"/>
            <a:ext cx="3124200" cy="1096962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19050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26000" rIns="126000" anchor="ctr"/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20920" y="3386139"/>
            <a:ext cx="2586403" cy="2786061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08000" tIns="0" rIns="108000" bIns="0" anchor="t"/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Дотации 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3238500" y="3395664"/>
            <a:ext cx="2747597" cy="2776536"/>
          </a:xfrm>
          <a:prstGeom prst="rect">
            <a:avLst/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Субвенции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6296758" y="3375026"/>
            <a:ext cx="2618642" cy="2797174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t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бюджетные средства, предоставляемые бюджету другого уровня бюджетной системы РФ, в целях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органов местного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самоуправления по вопросам местного значения </a:t>
            </a:r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 rot="7897213">
            <a:off x="1100793" y="2046105"/>
            <a:ext cx="1611313" cy="8147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4193931" y="2860676"/>
            <a:ext cx="707781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99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1" name="AutoShape 13"/>
          <p:cNvSpPr>
            <a:spLocks noChangeArrowheads="1"/>
          </p:cNvSpPr>
          <p:nvPr/>
        </p:nvSpPr>
        <p:spPr bwMode="auto">
          <a:xfrm rot="2313247">
            <a:off x="6106551" y="2106613"/>
            <a:ext cx="1570892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4267200" y="-4038600"/>
            <a:ext cx="6096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  <p:bldP spid="43015" grpId="0" animBg="1"/>
      <p:bldP spid="43016" grpId="0" animBg="1"/>
      <p:bldP spid="43017" grpId="0" animBg="1"/>
      <p:bldP spid="43018" grpId="0" animBg="1"/>
      <p:bldP spid="43019" grpId="0" animBg="1"/>
      <p:bldP spid="43020" grpId="0" animBg="1"/>
      <p:bldP spid="430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0663"/>
            <a:ext cx="8229600" cy="465137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Классификация расходов бюджета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2667000" y="1219200"/>
            <a:ext cx="3352800" cy="1096962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19050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26000" rIns="126000" anchor="ctr"/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Классификация расходов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 признакам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81000" y="3352800"/>
            <a:ext cx="2586404" cy="2743200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08000" tIns="0" rIns="108000" bIns="0" anchor="t"/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200400" y="3352800"/>
            <a:ext cx="2586403" cy="2743200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08000" tIns="0" rIns="108000" bIns="0" anchor="t"/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Ведомственная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5943600" y="3352800"/>
            <a:ext cx="2869223" cy="2743200"/>
          </a:xfrm>
          <a:prstGeom prst="rect">
            <a:avLst/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08000" tIns="0" rIns="108000" bIns="0" anchor="t"/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подстатьи)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897213">
            <a:off x="872193" y="1684679"/>
            <a:ext cx="1611313" cy="8147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 rot="2313247">
            <a:off x="6190956" y="1642292"/>
            <a:ext cx="1570892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4114800" y="2514600"/>
            <a:ext cx="707781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158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4343400" y="-41148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63852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0" y="152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Разделы классификации расходов бюджета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4343400" y="-41910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="" xmlns:p14="http://schemas.microsoft.com/office/powerpoint/2010/main" val="1845751649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6172200" y="6019800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79376" y="5867400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  <a:effectLst>
            <a:glow rad="177800">
              <a:srgbClr val="FFFF0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429000" y="6527190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52400" y="2389088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81000" y="3886200"/>
            <a:ext cx="1692187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7086600" y="3670422"/>
            <a:ext cx="1800200" cy="6729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6929454" y="2270168"/>
            <a:ext cx="2088232" cy="5492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6143636" y="1143000"/>
            <a:ext cx="2771764" cy="663840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3357554" y="785794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85800" y="1285860"/>
            <a:ext cx="2386002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0"/>
            <a:ext cx="576064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44" y="2907990"/>
            <a:ext cx="601192" cy="5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15000"/>
            <a:ext cx="607894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5562600" y="5334000"/>
            <a:ext cx="579262" cy="53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5685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601220" cy="50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7200"/>
            <a:ext cx="579420" cy="5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75" descr="sz_logo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рамвай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6400" y="5410201"/>
            <a:ext cx="1676400" cy="1295400"/>
          </a:xfrm>
          <a:prstGeom prst="rect">
            <a:avLst/>
          </a:prstGeom>
        </p:spPr>
      </p:pic>
      <p:pic>
        <p:nvPicPr>
          <p:cNvPr id="5" name="Рисунок 4" descr="ков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5410200"/>
            <a:ext cx="1752600" cy="1295400"/>
          </a:xfrm>
          <a:prstGeom prst="rect">
            <a:avLst/>
          </a:prstGeom>
        </p:spPr>
      </p:pic>
      <p:pic>
        <p:nvPicPr>
          <p:cNvPr id="6" name="Рисунок 5" descr="водолей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410200"/>
            <a:ext cx="1727200" cy="1295400"/>
          </a:xfrm>
          <a:prstGeom prst="rect">
            <a:avLst/>
          </a:prstGeom>
        </p:spPr>
      </p:pic>
      <p:pic>
        <p:nvPicPr>
          <p:cNvPr id="7" name="Рисунок 6" descr="волчанск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362574"/>
            <a:ext cx="1600200" cy="1343026"/>
          </a:xfrm>
          <a:prstGeom prst="rect">
            <a:avLst/>
          </a:prstGeom>
        </p:spPr>
      </p:pic>
      <p:pic>
        <p:nvPicPr>
          <p:cNvPr id="8" name="Рисунок 7" descr="паровозик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5410200"/>
            <a:ext cx="1727200" cy="1295400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/>
        </p:nvGraphicFramePr>
        <p:xfrm>
          <a:off x="6477000" y="1600200"/>
          <a:ext cx="26670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3810000" y="1600200"/>
          <a:ext cx="26670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1066800" y="1676400"/>
          <a:ext cx="26670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533400" y="2286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Волчанского городского бюджета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4229100" y="-3924300"/>
            <a:ext cx="6858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524000" y="1143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11531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1143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2209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" y="3505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4918FC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b="1" dirty="0">
              <a:solidFill>
                <a:srgbClr val="4918F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4648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2400" y="228600"/>
            <a:ext cx="63852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4" name="TextBox 23"/>
          <p:cNvSpPr txBox="1"/>
          <p:nvPr/>
        </p:nvSpPr>
        <p:spPr>
          <a:xfrm>
            <a:off x="1600200" y="462909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2 301,0 тыс.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0" y="1524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Волчанского городского округа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81000" y="1066800"/>
          <a:ext cx="8458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 rot="5400000">
            <a:off x="4152900" y="-4000500"/>
            <a:ext cx="838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63852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5400000">
            <a:off x="4191000" y="-4038600"/>
            <a:ext cx="7620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62000" y="15240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Волчанского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округа на 201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143000"/>
          <a:ext cx="4648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334000" y="1524000"/>
          <a:ext cx="4114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819400" y="1905000"/>
            <a:ext cx="39624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048000" y="5105400"/>
            <a:ext cx="39624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60198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Объем доходов бюджета Волчанского городского округа в 2014 году в расчете на одного жителя составляет 30 353 рубля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63852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/>
          <a:srcRect l="18706"/>
          <a:stretch>
            <a:fillRect/>
          </a:stretch>
        </p:blipFill>
        <p:spPr bwMode="auto">
          <a:xfrm>
            <a:off x="381000" y="1295400"/>
            <a:ext cx="31813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733800" y="838200"/>
            <a:ext cx="5257800" cy="5335587"/>
          </a:xfrm>
        </p:spPr>
        <p:txBody>
          <a:bodyPr rtlCol="0" anchor="t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Бюджетном послании Президента Российской Федерации </a:t>
            </a:r>
            <a:r>
              <a:rPr 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говорится </a:t>
            </a:r>
            <a:r>
              <a:rPr 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необходимости обеспечения открытости и прозрачности бюджета 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</a:t>
            </a:r>
            <a:r>
              <a:rPr 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Одним </a:t>
            </a:r>
            <a:r>
              <a:rPr 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инструментов обеспечения прозрачности и публичности бюджета и бюджетного процесса для населения является форма реализации "открытого бюджета" </a:t>
            </a:r>
            <a:r>
              <a:rPr 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endParaRPr lang="ru-RU" sz="20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4343400" y="-41148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762000" y="15240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Волчанского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округа на 201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" y="914400"/>
          <a:ext cx="89916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5400000">
            <a:off x="4191000" y="-3962400"/>
            <a:ext cx="7620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63852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917"/>
          <p:cNvGraphicFramePr>
            <a:graphicFrameLocks/>
          </p:cNvGraphicFramePr>
          <p:nvPr/>
        </p:nvGraphicFramePr>
        <p:xfrm>
          <a:off x="228601" y="1142999"/>
          <a:ext cx="8686798" cy="5565579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787568"/>
                <a:gridCol w="4408274"/>
                <a:gridCol w="1217776"/>
                <a:gridCol w="1136590"/>
                <a:gridCol w="1136590"/>
              </a:tblGrid>
              <a:tr h="55208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Наименование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год,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год,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13371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</a:tr>
              <a:tr h="331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ОБЩЕГОСУДАРСТВЕННЫЕ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22 987 100,00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24 097 500,00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25 876 519,00</a:t>
                      </a:r>
                      <a:endParaRPr lang="ru-RU" sz="12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94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НАЦИОНАЛЬНАЯ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ОБОРОНА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480 600,00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482 000,00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482 000,00</a:t>
                      </a:r>
                      <a:endParaRPr lang="ru-RU" sz="12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43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2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НАЦИОНАЛЬНАЯ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БЕЗОПАСНОСТЬ И </a:t>
                      </a:r>
                      <a:endParaRPr lang="ru-RU" sz="120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ПРАВООХРАНИТЕЛЬНАЯ ДЕЯТЕЛЬНОСТЬ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2 735 000,00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1 900 000,00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2 250 000,00</a:t>
                      </a:r>
                      <a:endParaRPr lang="ru-RU" sz="12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1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2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НАЦИОНАЛЬНАЯ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17 143 600,00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16 655 395,00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20 075 000,00</a:t>
                      </a:r>
                      <a:endParaRPr lang="ru-RU" sz="12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1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2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ЖИЛИЩНО-КОММУНАЛЬНОЕ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29 793 100,00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28 235 013,00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22 035 377,00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95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  <a:endParaRPr lang="ru-RU" sz="12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ОХРАНА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ОКРУЖАЮЩЕЙ СРЕДЫ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2 031 300,00</a:t>
                      </a:r>
                      <a:endParaRPr lang="ru-RU" sz="12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4 235 400,00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4 550 000,00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1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2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ОБРАЗОВАНИЕ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155 531 600,00</a:t>
                      </a:r>
                      <a:endParaRPr lang="ru-RU" sz="12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163 296 400,00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177 044 215,00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29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КУЛЬТУРА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, КИНЕМАТОГРАФИЯ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35 887 000,00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18 608 200,00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18 943 639,00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1250">
                <a:tc>
                  <a:txBody>
                    <a:bodyPr/>
                    <a:lstStyle/>
                    <a:p>
                      <a:pPr marL="0" algn="ctr" defTabSz="914400" rtl="0" fontAlgn="t" latinLnBrk="0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0900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l" defTabSz="914400" rtl="0" fontAlgn="t" latinLnBrk="0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Здравоохранение</a:t>
                      </a:r>
                      <a:endParaRPr lang="ru-RU" sz="1200" u="none" strike="noStrike" kern="1200" cap="all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fontAlgn="t" latinLnBrk="0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255 000,00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1250">
                <a:tc>
                  <a:txBody>
                    <a:bodyPr/>
                    <a:lstStyle/>
                    <a:p>
                      <a:pPr marL="0" algn="ctr" defTabSz="914400" rtl="0" fontAlgn="t" latinLnBrk="0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l" defTabSz="914400" rtl="0" fontAlgn="t" latinLnBrk="0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СОЦИАЛЬНАЯ 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32 838 000,00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34 392 300,00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36 356 000,00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1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2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ФИЗИЧЕСКАЯ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КУЛЬТУРА И СПОРТ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2 461 300,00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2 891 817,00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2 100 000,00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3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2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СРЕДСТВА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МАССОВОЙ ИНФОРМАЦИИ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500 000,00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600 000,00</a:t>
                      </a:r>
                      <a:endParaRPr lang="ru-RU" sz="12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650 000,00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43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ОБСЛУЖИВАНИЕ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ГОСУДАРСТВЕННОГО И  </a:t>
                      </a:r>
                      <a:endParaRPr lang="ru-RU" sz="120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МУНИЦИПАЛЬНОГО ДОЛГА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60 000,00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100 000,00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100 000,00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534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ВСЕГО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302 703 600,00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295 494 025,00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310 462 750,00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507" y="152400"/>
            <a:ext cx="9129493" cy="7757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Волчанского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разделам в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- 2016 годах</a:t>
            </a: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4229100" y="-4000500"/>
            <a:ext cx="6858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63852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68362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Волчанского городского округа на 201</a:t>
            </a:r>
            <a:r>
              <a:rPr lang="en-US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 год</a:t>
            </a:r>
          </a:p>
        </p:txBody>
      </p:sp>
      <p:sp>
        <p:nvSpPr>
          <p:cNvPr id="6" name="Капля 5"/>
          <p:cNvSpPr/>
          <p:nvPr/>
        </p:nvSpPr>
        <p:spPr>
          <a:xfrm rot="13382044">
            <a:off x="5527675" y="2233613"/>
            <a:ext cx="3346450" cy="3228975"/>
          </a:xfrm>
          <a:prstGeom prst="teardrop">
            <a:avLst>
              <a:gd name="adj" fmla="val 1207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4953000" y="3581400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Распределение расходов социальной сферы по отраслям</a:t>
            </a:r>
          </a:p>
        </p:txBody>
      </p:sp>
      <p:pic>
        <p:nvPicPr>
          <p:cNvPr id="20486" name="Рисунок 10" descr="6su8tm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18521">
            <a:off x="5538788" y="2178050"/>
            <a:ext cx="4762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12"/>
          <p:cNvSpPr txBox="1">
            <a:spLocks noChangeArrowheads="1"/>
          </p:cNvSpPr>
          <p:nvPr/>
        </p:nvSpPr>
        <p:spPr bwMode="auto">
          <a:xfrm>
            <a:off x="5943600" y="2819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</a:rPr>
              <a:t>Культура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pic>
        <p:nvPicPr>
          <p:cNvPr id="20488" name="Рисунок 13" descr="0_b413a_7666ecf_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752600"/>
            <a:ext cx="762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Box 14"/>
          <p:cNvSpPr txBox="1">
            <a:spLocks noChangeArrowheads="1"/>
          </p:cNvSpPr>
          <p:nvPr/>
        </p:nvSpPr>
        <p:spPr bwMode="auto">
          <a:xfrm>
            <a:off x="6629400" y="2362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</a:rPr>
              <a:t>Образование</a:t>
            </a:r>
          </a:p>
        </p:txBody>
      </p:sp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648200"/>
            <a:ext cx="1082675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Рисунок 16" descr="гантели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851400"/>
            <a:ext cx="7239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Рисунок 19" descr="ботинки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44196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Рисунок 21" descr="мяч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462915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Рисунок 22" descr="ботинки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44196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715000" y="43434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latin typeface="Times New Roman" pitchFamily="18" charset="0"/>
              </a:rPr>
              <a:t>Здравоохранение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7772400" y="41148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Спорт</a:t>
            </a:r>
          </a:p>
        </p:txBody>
      </p:sp>
      <p:pic>
        <p:nvPicPr>
          <p:cNvPr id="20497" name="Picture 17" descr="соцполитик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3276600"/>
            <a:ext cx="990600" cy="723900"/>
          </a:xfrm>
          <a:prstGeom prst="rect">
            <a:avLst/>
          </a:prstGeom>
          <a:noFill/>
        </p:spPr>
      </p:pic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7620000" y="2971800"/>
            <a:ext cx="152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Социальная политика</a:t>
            </a:r>
          </a:p>
        </p:txBody>
      </p:sp>
      <p:graphicFrame>
        <p:nvGraphicFramePr>
          <p:cNvPr id="24" name="Содержимое 2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8991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Прямоугольник 18"/>
          <p:cNvSpPr/>
          <p:nvPr/>
        </p:nvSpPr>
        <p:spPr>
          <a:xfrm rot="5400000">
            <a:off x="4267200" y="-3962400"/>
            <a:ext cx="6096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152400"/>
            <a:ext cx="63852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152400" y="12192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Большую часть расходов Волчанского городского округа составляет социальная сфера,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том числе:  Культура-11,9%,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       Образование-51,4%,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Социальная политика-10,8%,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Физическая культура и спорт-0,8%,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Здравоохранение-0,1%.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Перечень муниципальных программ, подлежащих финансированию в 2014 - 2016 годах</a:t>
            </a: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4152900" y="-3924300"/>
            <a:ext cx="838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3852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228600" y="1219200"/>
          <a:ext cx="8686800" cy="5456078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609600"/>
                <a:gridCol w="4744209"/>
                <a:gridCol w="1046991"/>
                <a:gridCol w="1371600"/>
                <a:gridCol w="914400"/>
              </a:tblGrid>
              <a:tr h="3323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Номер строки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Сумма, в рублях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b"/>
                </a:tc>
              </a:tr>
              <a:tr h="205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b"/>
                </a:tc>
              </a:tr>
              <a:tr h="4728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"Развитие муниципальной службы в Волчанском городском округе на 2014 - 2016 годы"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marL="0" algn="ctr" defTabSz="914400" rtl="0" fontAlgn="b" latinLnBrk="0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261 000,00</a:t>
                      </a: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marL="0" algn="ctr" defTabSz="914400" rtl="0" fontAlgn="b" latinLnBrk="0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126 000,00</a:t>
                      </a: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marL="0" algn="ctr" defTabSz="914400" rtl="0" fontAlgn="b" latinLnBrk="0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146 000,00</a:t>
                      </a:r>
                    </a:p>
                  </a:txBody>
                  <a:tcPr marL="5924" marR="5924" marT="5924" marB="0" anchor="ctr"/>
                </a:tc>
              </a:tr>
              <a:tr h="6508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мероприятий по гражданской обороне, предупреждению чрезвычайных ситуаций природного и техногенного характера и пожарной безопасности" на 2012-2014 годы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marL="0" algn="ctr" defTabSz="914400" rtl="0" fontAlgn="b" latinLnBrk="0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681 000,00</a:t>
                      </a: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marL="0" algn="ctr" defTabSz="914400" rtl="0" fontAlgn="b" latinLnBrk="0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marL="0" algn="ctr" defTabSz="914400" rtl="0" fontAlgn="b" latinLnBrk="0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924" marR="5924" marT="5924" marB="0" anchor="ctr"/>
                </a:tc>
              </a:tr>
              <a:tr h="4557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правонарушений в Волчанском городском округе" на 2014г."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marL="0" algn="ctr" defTabSz="914400" rtl="0" fontAlgn="b" latinLnBrk="0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50 000,00</a:t>
                      </a: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marL="0" algn="ctr" defTabSz="914400" rtl="0" fontAlgn="b" latinLnBrk="0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marL="0" algn="ctr" defTabSz="914400" rtl="0" fontAlgn="b" latinLnBrk="0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924" marR="5924" marT="5924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терроризма на территории Волчанского городского округа" на 2012-2014 годы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marL="0" algn="ctr" defTabSz="914400" rtl="0" fontAlgn="b" latinLnBrk="0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50 000,00</a:t>
                      </a: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marL="0" algn="ctr" defTabSz="914400" rtl="0" fontAlgn="b" latinLnBrk="0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marL="0" algn="ctr" defTabSz="914400" rtl="0" fontAlgn="b" latinLnBrk="0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924" marR="5924" marT="5924" marB="0" anchor="ctr"/>
                </a:tc>
              </a:tr>
              <a:tr h="604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 "Повышение безопасности дорожного движения на территории Волчанского городского округа на 2012-2014 годы"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215 000,00</a:t>
                      </a: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marL="0" algn="ctr" defTabSz="914400" rtl="0" fontAlgn="b" latinLnBrk="0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marL="0" algn="ctr" defTabSz="914400" rtl="0" fontAlgn="b" latinLnBrk="0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924" marR="5924" marT="5924" marB="0" anchor="ctr"/>
                </a:tc>
              </a:tr>
              <a:tr h="604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"Развитие городского пассажирского электрического транспорта Волчанского городского округа на 2012-2014 годы"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1 500 000,00</a:t>
                      </a: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marL="0" algn="ctr" defTabSz="914400" rtl="0" fontAlgn="b" latinLnBrk="0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marL="0" algn="ctr" defTabSz="914400" rtl="0" fontAlgn="b" latinLnBrk="0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924" marR="5924" marT="5924" marB="0" anchor="ctr"/>
                </a:tc>
              </a:tr>
              <a:tr h="7362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содержания,  ремонта и реконструкции автомобильных дорог общего пользования Волчанского городского округа и сооружений на них" на 2012-2016 годы</a:t>
                      </a:r>
                      <a:endParaRPr lang="ru-RU" sz="13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3 189 000,00</a:t>
                      </a: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marL="0" algn="ctr" defTabSz="914400" rtl="0" fontAlgn="b" latinLnBrk="0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3 400 000,00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fontAlgn="b" latinLnBrk="0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8 075 000,00</a:t>
                      </a:r>
                    </a:p>
                  </a:txBody>
                  <a:tcPr marL="5924" marR="5924" marT="5924" marB="0" anchor="ctr"/>
                </a:tc>
              </a:tr>
              <a:tr h="5246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Муниципального программа "Информатизация администрации Волчанского городского округа на 2011-2015 годы"</a:t>
                      </a:r>
                      <a:endParaRPr lang="ru-RU" sz="13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107 600,00</a:t>
                      </a: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marL="0" algn="ctr" defTabSz="914400" rtl="0" fontAlgn="b" latinLnBrk="0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90 600,00</a:t>
                      </a: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marL="0" algn="ctr" defTabSz="914400" rtl="0" fontAlgn="b" latinLnBrk="0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924" marR="5924" marT="5924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Перечень муниципальных программ, подлежащих финансированию в 2014 - 2016 годах</a:t>
            </a: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4152900" y="-4000500"/>
            <a:ext cx="838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3852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28600" y="1219203"/>
          <a:ext cx="8686800" cy="5433543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533400"/>
                <a:gridCol w="5105400"/>
                <a:gridCol w="987302"/>
                <a:gridCol w="1030349"/>
                <a:gridCol w="1030349"/>
              </a:tblGrid>
              <a:tr h="3809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Номер строки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Сумма, в </a:t>
                      </a:r>
                      <a:r>
                        <a:rPr lang="ru-RU" sz="12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рублях</a:t>
                      </a:r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b"/>
                </a:tc>
              </a:tr>
              <a:tr h="200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b"/>
                </a:tc>
              </a:tr>
              <a:tr h="4526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"Создание системы кадастра недвижимости Волчанского городского округа" на 2013-2015 годы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1 262 000,00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90 600,00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</a:tr>
              <a:tr h="4342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"Поддержка малого предпринимательства в Волчанском городском округе на 2012-2015 годы"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100 000,00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112 000,00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</a:tr>
              <a:tr h="6020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"Приобретение дорожно-строительной и коммунальной техники для нужд Волчанского городского округа на 2013 - 2016 годы"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2 485 000,00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2 552 795,00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</a:tr>
              <a:tr h="5896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адресная программа "Проведение капитального ремонта многоквартирных домов Волчанского городского округа в 2014 году"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3 048 000,00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</a:tr>
              <a:tr h="6020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«Переселение жителей ВГО из аварийного жилищного фонда с учетом необходимости развития малоэтажного жилищного строительства» на 2013 - 2015 годы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3 381 300,00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1 750 000,00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</a:tr>
              <a:tr h="4526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и модернизация коммунальной инфраструктуры" на 2012-2016 годы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3 500 000,00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6 068 000,00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8 000 000,00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</a:tr>
              <a:tr h="6020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"Программа повышения эффективности и энергосбережения в Волчанском городском округе на 2010-2015 годы и целевые установки до 2020 года"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1 517 000,00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1 700 000,00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</a:tr>
              <a:tr h="4526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"Благоустройство территории Волчанского городского округа" на 2014 - 2016 годы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6 000 000,00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6 820 000,00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6 820 000,00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5" marR="6135" marT="6135" marB="0" anchor="ctr"/>
                </a:tc>
              </a:tr>
              <a:tr h="4526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"Комплексное благоустройство дворовых территорий Волчанского городского округа на 2011-2015 годы"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866 200,00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861 000,00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Перечень муниципальных программ, подлежащих финансированию в 2014 - 2016 годах</a:t>
            </a: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4152900" y="-3924300"/>
            <a:ext cx="838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3852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1219201"/>
          <a:ext cx="8686801" cy="5549525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533400"/>
                <a:gridCol w="5105400"/>
                <a:gridCol w="987301"/>
                <a:gridCol w="1030350"/>
                <a:gridCol w="1030350"/>
              </a:tblGrid>
              <a:tr h="2873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Номер строки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Сумма, в </a:t>
                      </a:r>
                      <a:r>
                        <a:rPr lang="ru-RU" sz="12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рублях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3" marR="6303" marT="6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3" marR="6303" marT="6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b"/>
                </a:tc>
              </a:tr>
              <a:tr h="2019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b"/>
                </a:tc>
              </a:tr>
              <a:tr h="7890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"Разработка проектно-сметной документации и проведение строительно-монтажных работ для газификации муниципального образования Волчанский городской округ" на 2010-2015 г.г.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1 800 000,00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1 800 000,00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</a:tr>
              <a:tr h="6548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"Признание жилых домов аварийными, подлежащими сносу и сносу аварийных домов и хозяйственных построек на территории Волчанского городского округа на 2014 год"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910 000,00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</a:tr>
              <a:tr h="5933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"Строительство объектов социальной и коммунальной инфраструктуры" Волчанского городского округа на 2012-2015 годы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1 792 800,00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2 500 000,00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</a:tr>
              <a:tr h="5933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Волчанского городского округа "Управление муниципальными финансами Волчанского городского округа на 2014 - 2020 годы"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4 196 000,00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5 033 000,00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5 348 500,00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</a:tr>
              <a:tr h="5933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"Обращение с твердыми бытовыми (коммунальными) отходами в Волчанском городском округе" на 2013-2016 годы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2 031 300,00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4 235 400,00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4 550 000,00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</a:tr>
              <a:tr h="3976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дошкольного образования в Волчанском городском округе на 2013-2015 годы"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5 625 000,00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2 000 000,00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</a:tr>
              <a:tr h="5927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 программа "Реализация национальной образовательной инициативы "Наша новая школа" в Волчанском городском округе на 2012-2015 годах"</a:t>
                      </a:r>
                    </a:p>
                  </a:txBody>
                  <a:tcPr marL="5708" marR="5708" marT="57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732 000,00</a:t>
                      </a: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2 272 000,00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/>
                </a:tc>
              </a:tr>
              <a:tr h="5927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"Организация отдыха, оздоровления, занятости детей и подростков Волчанского городского округа на 2013-2015 годы"</a:t>
                      </a:r>
                    </a:p>
                  </a:txBody>
                  <a:tcPr marL="5708" marR="5708" marT="57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2 806 300,00</a:t>
                      </a: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1 230 000,00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Перечень муниципальных программ, подлежащих финансированию в 2014 и 2016 годах</a:t>
            </a: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4152900" y="-3924300"/>
            <a:ext cx="838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3852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1" y="1219200"/>
          <a:ext cx="8762999" cy="5327836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609863"/>
                <a:gridCol w="4952736"/>
                <a:gridCol w="1065873"/>
                <a:gridCol w="1067727"/>
                <a:gridCol w="1066800"/>
              </a:tblGrid>
              <a:tr h="3048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Номер строки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Сумма, в </a:t>
                      </a:r>
                      <a:r>
                        <a:rPr lang="ru-RU" sz="12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рублях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3" marR="6303" marT="6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3" marR="6303" marT="6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63">
                <a:tc vMerge="1">
                  <a:txBody>
                    <a:bodyPr/>
                    <a:lstStyle/>
                    <a:p>
                      <a:pPr algn="ctr" fontAlgn="b"/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auto"/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3" marR="6303" marT="6303" marB="0" anchor="ctr"/>
                </a:tc>
              </a:tr>
              <a:tr h="4623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"Патриотическое воспитание граждан Волчанского городского округа на 2014 - 2015 годы" 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108 000,00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151 000,00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</a:tr>
              <a:tr h="339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"Молодежь Волчанского городского округа" на 2014 - 2015 годы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113 000,00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325 000,00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</a:tr>
              <a:tr h="5085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на территории Волчанского городского округа" на 2012-2015 годы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22 918 000,00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1 609 200,00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</a:tr>
              <a:tr h="7628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"Комплексные меры по ограничению распространения ВИЧ-инфекции и заболеваний, передаваемых половым путем на территории Волчанского городского округа на 2012-2014 годы"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50 000,00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</a:tr>
              <a:tr h="4931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</a:t>
                      </a:r>
                      <a:r>
                        <a:rPr lang="ru-RU" sz="1300" u="none" strike="noStrike" kern="1200" dirty="0" err="1">
                          <a:latin typeface="Times New Roman" pitchFamily="18" charset="0"/>
                          <a:cs typeface="Times New Roman" pitchFamily="18" charset="0"/>
                        </a:rPr>
                        <a:t>Вакцинопрофилактика</a:t>
                      </a:r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 на территории Волчанского городского округа на 2012-2014 годы"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205 000,00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</a:tr>
              <a:tr h="5085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жильём молодых семей на территории Волчанского городского округа на 2011-2015 годы"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209 000,00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507 300,00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</a:tr>
              <a:tr h="6626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общественных организаций и отдельных категорий граждан на территории Волчанского городского округа в 2013-2015 годах"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845 000,00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1 150 000,00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</a:tr>
              <a:tr h="5316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Волчанском городском округе" на 2011-2015 годы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825 400,00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1 041 817,00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</a:tr>
              <a:tr h="1926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300" b="1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302 703 600</a:t>
                      </a:r>
                      <a:r>
                        <a:rPr lang="ru-RU" sz="1300" b="1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sz="1300" b="1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295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494</a:t>
                      </a:r>
                      <a:r>
                        <a:rPr lang="en-US" sz="12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025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  <a:r>
                        <a:rPr lang="en-US" sz="1300" b="1" u="none" strike="noStrike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462 750</a:t>
                      </a:r>
                      <a:r>
                        <a:rPr lang="ru-RU" sz="1300" b="1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sz="1300" b="1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08" marR="5708" marT="5708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76200" y="5410200"/>
            <a:ext cx="1447800" cy="14478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Rectangle 3"/>
          <p:cNvSpPr>
            <a:spLocks noGrp="1"/>
          </p:cNvSpPr>
          <p:nvPr>
            <p:ph type="title"/>
          </p:nvPr>
        </p:nvSpPr>
        <p:spPr>
          <a:xfrm>
            <a:off x="762000" y="152400"/>
            <a:ext cx="8382000" cy="85090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Структура расходов бюджета Волчанского городского округа на 2014 год по разделам</a:t>
            </a:r>
          </a:p>
        </p:txBody>
      </p:sp>
      <p:grpSp>
        <p:nvGrpSpPr>
          <p:cNvPr id="8" name="Diagram 2"/>
          <p:cNvGrpSpPr>
            <a:grpSpLocks noChangeAspect="1"/>
          </p:cNvGrpSpPr>
          <p:nvPr/>
        </p:nvGrpSpPr>
        <p:grpSpPr bwMode="auto">
          <a:xfrm>
            <a:off x="152400" y="1219200"/>
            <a:ext cx="8839200" cy="5562598"/>
            <a:chOff x="113" y="768"/>
            <a:chExt cx="5568" cy="3504"/>
          </a:xfrm>
        </p:grpSpPr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4145" y="2496"/>
              <a:ext cx="503" cy="49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3569" y="2832"/>
              <a:ext cx="726" cy="72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_s57350"/>
            <p:cNvSpPr>
              <a:spLocks noChangeArrowheads="1" noTextEdit="1"/>
            </p:cNvSpPr>
            <p:nvPr/>
          </p:nvSpPr>
          <p:spPr bwMode="auto">
            <a:xfrm>
              <a:off x="4529" y="2208"/>
              <a:ext cx="408" cy="401"/>
            </a:xfrm>
            <a:prstGeom prst="ellipse">
              <a:avLst/>
            </a:prstGeom>
            <a:solidFill>
              <a:srgbClr val="FF9933"/>
            </a:solidFill>
            <a:ln w="4699">
              <a:solidFill>
                <a:schemeClr val="bg2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57351"/>
            <p:cNvSpPr>
              <a:spLocks noChangeArrowheads="1"/>
            </p:cNvSpPr>
            <p:nvPr/>
          </p:nvSpPr>
          <p:spPr bwMode="auto">
            <a:xfrm>
              <a:off x="912" y="3600"/>
              <a:ext cx="1069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Культура</a:t>
              </a:r>
            </a:p>
            <a:p>
              <a:pPr algn="ctr"/>
              <a:r>
                <a:rPr lang="en-US" sz="1100" b="1" dirty="0" smtClean="0">
                  <a:ln/>
                  <a:latin typeface="Times New Roman" pitchFamily="18" charset="0"/>
                  <a:cs typeface="Arial" charset="0"/>
                </a:rPr>
                <a:t>35 887 </a:t>
              </a:r>
              <a:r>
                <a:rPr lang="ru-RU" sz="1100" b="1" dirty="0" smtClean="0">
                  <a:ln/>
                  <a:latin typeface="Times New Roman" pitchFamily="18" charset="0"/>
                  <a:cs typeface="Arial" charset="0"/>
                </a:rPr>
                <a:t>т.р.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" name="_s57352"/>
            <p:cNvSpPr>
              <a:spLocks noChangeArrowheads="1" noTextEdit="1"/>
            </p:cNvSpPr>
            <p:nvPr/>
          </p:nvSpPr>
          <p:spPr bwMode="auto">
            <a:xfrm>
              <a:off x="4790" y="1872"/>
              <a:ext cx="363" cy="381"/>
            </a:xfrm>
            <a:prstGeom prst="ellipse">
              <a:avLst/>
            </a:prstGeom>
            <a:solidFill>
              <a:srgbClr val="00FF00">
                <a:alpha val="50000"/>
              </a:srgbClr>
            </a:solidFill>
            <a:ln w="4699">
              <a:solidFill>
                <a:schemeClr val="accent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_s57353"/>
            <p:cNvSpPr>
              <a:spLocks noChangeArrowheads="1"/>
            </p:cNvSpPr>
            <p:nvPr/>
          </p:nvSpPr>
          <p:spPr bwMode="auto">
            <a:xfrm>
              <a:off x="1601" y="2448"/>
              <a:ext cx="2496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      Национальная экономика                 </a:t>
              </a:r>
              <a:r>
                <a:rPr lang="en-US" sz="1300" b="1" dirty="0" smtClean="0">
                  <a:ln/>
                  <a:latin typeface="Times New Roman" pitchFamily="18" charset="0"/>
                  <a:cs typeface="Arial" charset="0"/>
                </a:rPr>
                <a:t>17 144 </a:t>
              </a:r>
              <a:r>
                <a:rPr lang="ru-RU" sz="1300" b="1" dirty="0" smtClean="0">
                  <a:ln/>
                  <a:latin typeface="Times New Roman" pitchFamily="18" charset="0"/>
                  <a:cs typeface="Arial" charset="0"/>
                </a:rPr>
                <a:t>т.р.</a:t>
              </a:r>
            </a:p>
          </p:txBody>
        </p:sp>
        <p:sp>
          <p:nvSpPr>
            <p:cNvPr id="15" name="_s57354"/>
            <p:cNvSpPr>
              <a:spLocks noChangeArrowheads="1" noTextEdit="1"/>
            </p:cNvSpPr>
            <p:nvPr/>
          </p:nvSpPr>
          <p:spPr bwMode="auto">
            <a:xfrm>
              <a:off x="2801" y="3120"/>
              <a:ext cx="816" cy="79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69">
              <a:solidFill>
                <a:schemeClr val="accent2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_s57355"/>
            <p:cNvSpPr>
              <a:spLocks noChangeArrowheads="1"/>
            </p:cNvSpPr>
            <p:nvPr/>
          </p:nvSpPr>
          <p:spPr bwMode="auto">
            <a:xfrm>
              <a:off x="1697" y="2688"/>
              <a:ext cx="2160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 Общегосударственные вопросы   </a:t>
              </a:r>
              <a:r>
                <a:rPr lang="en-US" sz="1300" b="1" dirty="0" smtClean="0">
                  <a:ln/>
                  <a:latin typeface="Times New Roman" pitchFamily="18" charset="0"/>
                  <a:cs typeface="Arial" charset="0"/>
                </a:rPr>
                <a:t>22 987 </a:t>
              </a:r>
              <a:r>
                <a:rPr lang="ru-RU" sz="1300" b="1" dirty="0" smtClean="0">
                  <a:ln/>
                  <a:latin typeface="Times New Roman" pitchFamily="18" charset="0"/>
                  <a:cs typeface="Arial" charset="0"/>
                </a:rPr>
                <a:t>т.р.</a:t>
              </a:r>
            </a:p>
          </p:txBody>
        </p:sp>
        <p:sp>
          <p:nvSpPr>
            <p:cNvPr id="17" name="_s57356"/>
            <p:cNvSpPr>
              <a:spLocks noChangeArrowheads="1" noTextEdit="1"/>
            </p:cNvSpPr>
            <p:nvPr/>
          </p:nvSpPr>
          <p:spPr bwMode="auto">
            <a:xfrm>
              <a:off x="1931" y="3264"/>
              <a:ext cx="822" cy="84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4699">
              <a:solidFill>
                <a:srgbClr val="FF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_s57357"/>
            <p:cNvSpPr>
              <a:spLocks noChangeArrowheads="1"/>
            </p:cNvSpPr>
            <p:nvPr/>
          </p:nvSpPr>
          <p:spPr bwMode="auto">
            <a:xfrm>
              <a:off x="2705" y="3360"/>
              <a:ext cx="1069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ru-RU" sz="1100" b="1" dirty="0" smtClean="0">
                  <a:ln/>
                  <a:latin typeface="Times New Roman" pitchFamily="18" charset="0"/>
                  <a:cs typeface="Arial" charset="0"/>
                </a:rPr>
                <a:t>ЖКХ</a:t>
              </a:r>
            </a:p>
            <a:p>
              <a:pPr lvl="0" algn="ctr"/>
              <a:r>
                <a:rPr lang="en-US" sz="1100" b="1" dirty="0" smtClean="0">
                  <a:ln/>
                  <a:latin typeface="Times New Roman" pitchFamily="18" charset="0"/>
                  <a:cs typeface="Arial" charset="0"/>
                </a:rPr>
                <a:t>29</a:t>
              </a:r>
              <a:r>
                <a:rPr lang="ru-RU" sz="1100" b="1" dirty="0" smtClean="0">
                  <a:ln/>
                  <a:latin typeface="Times New Roman" pitchFamily="18" charset="0"/>
                  <a:cs typeface="Arial" charset="0"/>
                </a:rPr>
                <a:t> </a:t>
              </a:r>
              <a:r>
                <a:rPr lang="en-US" sz="1100" b="1" dirty="0" smtClean="0">
                  <a:ln/>
                  <a:latin typeface="Times New Roman" pitchFamily="18" charset="0"/>
                  <a:cs typeface="Arial" charset="0"/>
                </a:rPr>
                <a:t>793</a:t>
              </a:r>
              <a:r>
                <a:rPr lang="ru-RU" sz="1100" b="1" dirty="0" smtClean="0">
                  <a:ln/>
                  <a:latin typeface="Times New Roman" pitchFamily="18" charset="0"/>
                  <a:cs typeface="Arial" charset="0"/>
                </a:rPr>
                <a:t> т.р.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.</a:t>
              </a:r>
            </a:p>
          </p:txBody>
        </p:sp>
        <p:sp>
          <p:nvSpPr>
            <p:cNvPr id="19" name="_s57358"/>
            <p:cNvSpPr>
              <a:spLocks noChangeArrowheads="1" noTextEdit="1"/>
            </p:cNvSpPr>
            <p:nvPr/>
          </p:nvSpPr>
          <p:spPr bwMode="auto">
            <a:xfrm>
              <a:off x="5169" y="1296"/>
              <a:ext cx="272" cy="286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69">
              <a:solidFill>
                <a:schemeClr val="folHlink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_s57359"/>
            <p:cNvSpPr>
              <a:spLocks noChangeArrowheads="1"/>
            </p:cNvSpPr>
            <p:nvPr/>
          </p:nvSpPr>
          <p:spPr bwMode="auto">
            <a:xfrm>
              <a:off x="1793" y="3552"/>
              <a:ext cx="1069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Социальная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политика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11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smtClean="0">
                  <a:latin typeface="Times New Roman" pitchFamily="18" charset="0"/>
                  <a:cs typeface="Times New Roman" pitchFamily="18" charset="0"/>
                </a:rPr>
                <a:t>838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т.р.</a:t>
              </a:r>
            </a:p>
          </p:txBody>
        </p:sp>
        <p:sp>
          <p:nvSpPr>
            <p:cNvPr id="21" name="_s57360"/>
            <p:cNvSpPr>
              <a:spLocks noChangeArrowheads="1" noTextEdit="1"/>
            </p:cNvSpPr>
            <p:nvPr/>
          </p:nvSpPr>
          <p:spPr bwMode="auto">
            <a:xfrm>
              <a:off x="1025" y="3408"/>
              <a:ext cx="864" cy="864"/>
            </a:xfrm>
            <a:prstGeom prst="ellipse">
              <a:avLst/>
            </a:prstGeom>
            <a:solidFill>
              <a:srgbClr val="800000">
                <a:alpha val="50000"/>
              </a:srgbClr>
            </a:solidFill>
            <a:ln w="4699">
              <a:solidFill>
                <a:schemeClr val="bg2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_s57361"/>
            <p:cNvSpPr>
              <a:spLocks noChangeArrowheads="1"/>
            </p:cNvSpPr>
            <p:nvPr/>
          </p:nvSpPr>
          <p:spPr bwMode="auto">
            <a:xfrm>
              <a:off x="113" y="3702"/>
              <a:ext cx="839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ru-RU" sz="1100" b="1" dirty="0" smtClean="0">
                  <a:ln/>
                  <a:latin typeface="Times New Roman" pitchFamily="18" charset="0"/>
                  <a:cs typeface="Arial" charset="0"/>
                </a:rPr>
                <a:t>Образование </a:t>
              </a:r>
            </a:p>
            <a:p>
              <a:pPr lvl="0" algn="ctr"/>
              <a:r>
                <a:rPr lang="ru-RU" sz="1100" b="1" dirty="0" smtClean="0">
                  <a:ln/>
                  <a:latin typeface="Times New Roman" pitchFamily="18" charset="0"/>
                  <a:cs typeface="Arial" charset="0"/>
                </a:rPr>
                <a:t>1</a:t>
              </a:r>
              <a:r>
                <a:rPr lang="en-US" sz="1100" b="1" dirty="0" smtClean="0">
                  <a:ln/>
                  <a:latin typeface="Times New Roman" pitchFamily="18" charset="0"/>
                  <a:cs typeface="Arial" charset="0"/>
                </a:rPr>
                <a:t>55</a:t>
              </a:r>
              <a:r>
                <a:rPr lang="ru-RU" sz="1100" b="1" dirty="0" smtClean="0">
                  <a:ln/>
                  <a:latin typeface="Times New Roman" pitchFamily="18" charset="0"/>
                  <a:cs typeface="Arial" charset="0"/>
                </a:rPr>
                <a:t> </a:t>
              </a:r>
              <a:r>
                <a:rPr lang="en-US" sz="1100" b="1" dirty="0" smtClean="0">
                  <a:ln/>
                  <a:latin typeface="Times New Roman" pitchFamily="18" charset="0"/>
                  <a:cs typeface="Arial" charset="0"/>
                </a:rPr>
                <a:t>532</a:t>
              </a:r>
              <a:r>
                <a:rPr lang="ru-RU" sz="1100" b="1" dirty="0" smtClean="0">
                  <a:ln/>
                  <a:latin typeface="Times New Roman" pitchFamily="18" charset="0"/>
                  <a:cs typeface="Arial" charset="0"/>
                </a:rPr>
                <a:t> т.р.</a:t>
              </a:r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5310" y="1056"/>
              <a:ext cx="227" cy="242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5452" y="864"/>
              <a:ext cx="181" cy="19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4984" y="1544"/>
              <a:ext cx="313" cy="32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V="1">
              <a:off x="4080" y="1728"/>
              <a:ext cx="8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4080" y="1440"/>
              <a:ext cx="105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4080" y="2016"/>
              <a:ext cx="67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4080" y="120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5590" y="768"/>
              <a:ext cx="91" cy="9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4097" y="816"/>
              <a:ext cx="144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6477000" y="3733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6477000" y="1524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2667000" y="1066800"/>
            <a:ext cx="3921125" cy="299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300" b="1" dirty="0">
                <a:latin typeface="Times New Roman" pitchFamily="18" charset="0"/>
              </a:rPr>
              <a:t>Обслуживание государственного и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300" b="1" dirty="0">
                <a:latin typeface="Times New Roman" pitchFamily="18" charset="0"/>
              </a:rPr>
              <a:t>муниципального долга  		    </a:t>
            </a:r>
            <a:r>
              <a:rPr lang="en-US" sz="1300" b="1" dirty="0" smtClean="0">
                <a:latin typeface="Times New Roman" pitchFamily="18" charset="0"/>
              </a:rPr>
              <a:t>60</a:t>
            </a:r>
            <a:r>
              <a:rPr lang="ru-RU" sz="1300" b="1" dirty="0" smtClean="0">
                <a:latin typeface="Times New Roman" pitchFamily="18" charset="0"/>
              </a:rPr>
              <a:t> </a:t>
            </a:r>
            <a:r>
              <a:rPr lang="ru-RU" sz="1300" b="1" dirty="0">
                <a:latin typeface="Times New Roman" pitchFamily="18" charset="0"/>
              </a:rPr>
              <a:t>т.р</a:t>
            </a:r>
            <a:r>
              <a:rPr lang="ru-RU" sz="1300" b="1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300" b="1" dirty="0" smtClean="0">
                <a:latin typeface="Times New Roman" pitchFamily="18" charset="0"/>
              </a:rPr>
              <a:t>Здравоохранение </a:t>
            </a:r>
            <a:r>
              <a:rPr lang="ru-RU" sz="1300" b="1" dirty="0">
                <a:latin typeface="Times New Roman" pitchFamily="18" charset="0"/>
              </a:rPr>
              <a:t>		  </a:t>
            </a:r>
            <a:r>
              <a:rPr lang="ru-RU" sz="1300" b="1" dirty="0" smtClean="0">
                <a:latin typeface="Times New Roman" pitchFamily="18" charset="0"/>
              </a:rPr>
              <a:t>25</a:t>
            </a:r>
            <a:r>
              <a:rPr lang="en-US" sz="1300" b="1" dirty="0" smtClean="0">
                <a:latin typeface="Times New Roman" pitchFamily="18" charset="0"/>
              </a:rPr>
              <a:t>5</a:t>
            </a:r>
            <a:r>
              <a:rPr lang="ru-RU" sz="1300" b="1" dirty="0" smtClean="0">
                <a:latin typeface="Times New Roman" pitchFamily="18" charset="0"/>
              </a:rPr>
              <a:t> </a:t>
            </a:r>
            <a:r>
              <a:rPr lang="ru-RU" sz="1300" b="1" dirty="0">
                <a:latin typeface="Times New Roman" pitchFamily="18" charset="0"/>
              </a:rPr>
              <a:t>т.р</a:t>
            </a:r>
            <a:r>
              <a:rPr lang="ru-RU" sz="1300" b="1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ru-RU" sz="1300" b="1" dirty="0" smtClean="0">
              <a:latin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300" b="1" dirty="0" smtClean="0">
                <a:latin typeface="Times New Roman" pitchFamily="18" charset="0"/>
              </a:rPr>
              <a:t>Национальная </a:t>
            </a:r>
            <a:r>
              <a:rPr lang="ru-RU" sz="1300" b="1" dirty="0">
                <a:latin typeface="Times New Roman" pitchFamily="18" charset="0"/>
              </a:rPr>
              <a:t>оборона		  </a:t>
            </a:r>
            <a:r>
              <a:rPr lang="ru-RU" sz="1300" b="1" dirty="0" smtClean="0">
                <a:latin typeface="Times New Roman" pitchFamily="18" charset="0"/>
              </a:rPr>
              <a:t>4</a:t>
            </a:r>
            <a:r>
              <a:rPr lang="en-US" sz="1300" b="1" dirty="0" smtClean="0">
                <a:latin typeface="Times New Roman" pitchFamily="18" charset="0"/>
              </a:rPr>
              <a:t>81</a:t>
            </a:r>
            <a:r>
              <a:rPr lang="ru-RU" sz="1300" b="1" dirty="0" smtClean="0">
                <a:latin typeface="Times New Roman" pitchFamily="18" charset="0"/>
              </a:rPr>
              <a:t> </a:t>
            </a:r>
            <a:r>
              <a:rPr lang="ru-RU" sz="1300" b="1" dirty="0">
                <a:latin typeface="Times New Roman" pitchFamily="18" charset="0"/>
              </a:rPr>
              <a:t>т.р.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ru-RU" sz="1300" b="1" dirty="0">
              <a:latin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300" b="1" dirty="0">
                <a:latin typeface="Times New Roman" pitchFamily="18" charset="0"/>
              </a:rPr>
              <a:t>Средства массовой информации 	   </a:t>
            </a:r>
            <a:r>
              <a:rPr lang="ru-RU" sz="1300" b="1" dirty="0" smtClean="0">
                <a:latin typeface="Times New Roman" pitchFamily="18" charset="0"/>
              </a:rPr>
              <a:t>5</a:t>
            </a:r>
            <a:r>
              <a:rPr lang="en-US" sz="1300" b="1" dirty="0" smtClean="0">
                <a:latin typeface="Times New Roman" pitchFamily="18" charset="0"/>
              </a:rPr>
              <a:t>00</a:t>
            </a:r>
            <a:r>
              <a:rPr lang="ru-RU" sz="1300" b="1" dirty="0" smtClean="0">
                <a:latin typeface="Times New Roman" pitchFamily="18" charset="0"/>
              </a:rPr>
              <a:t> </a:t>
            </a:r>
            <a:r>
              <a:rPr lang="ru-RU" sz="1300" b="1" dirty="0">
                <a:latin typeface="Times New Roman" pitchFamily="18" charset="0"/>
              </a:rPr>
              <a:t>т.р.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ru-RU" sz="1300" b="1" dirty="0" smtClean="0">
              <a:latin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300" b="1" dirty="0" smtClean="0">
                <a:latin typeface="Times New Roman" pitchFamily="18" charset="0"/>
              </a:rPr>
              <a:t>Охрана окружающей среды 	</a:t>
            </a:r>
            <a:r>
              <a:rPr lang="en-US" sz="1300" b="1" dirty="0" smtClean="0">
                <a:latin typeface="Times New Roman" pitchFamily="18" charset="0"/>
              </a:rPr>
              <a:t>2 031</a:t>
            </a:r>
            <a:r>
              <a:rPr lang="ru-RU" sz="1300" b="1" dirty="0" smtClean="0">
                <a:latin typeface="Times New Roman" pitchFamily="18" charset="0"/>
              </a:rPr>
              <a:t> т.р.</a:t>
            </a:r>
            <a:endParaRPr lang="ru-RU" sz="1300" b="1" dirty="0">
              <a:latin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ru-RU" sz="1300" b="1" dirty="0" smtClean="0">
              <a:latin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300" b="1" dirty="0" smtClean="0">
                <a:latin typeface="Times New Roman" pitchFamily="18" charset="0"/>
              </a:rPr>
              <a:t>Физическая </a:t>
            </a:r>
            <a:r>
              <a:rPr lang="ru-RU" sz="1300" b="1" dirty="0">
                <a:latin typeface="Times New Roman" pitchFamily="18" charset="0"/>
              </a:rPr>
              <a:t>культура и спорт	2 </a:t>
            </a:r>
            <a:r>
              <a:rPr lang="en-US" sz="1300" b="1" dirty="0" smtClean="0">
                <a:latin typeface="Times New Roman" pitchFamily="18" charset="0"/>
              </a:rPr>
              <a:t>461</a:t>
            </a:r>
            <a:r>
              <a:rPr lang="ru-RU" sz="1300" b="1" dirty="0" smtClean="0">
                <a:latin typeface="Times New Roman" pitchFamily="18" charset="0"/>
              </a:rPr>
              <a:t> </a:t>
            </a:r>
            <a:r>
              <a:rPr lang="ru-RU" sz="1300" b="1" dirty="0">
                <a:latin typeface="Times New Roman" pitchFamily="18" charset="0"/>
              </a:rPr>
              <a:t>т.р.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ru-RU" sz="1300" b="1" dirty="0">
              <a:latin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300" b="1" dirty="0">
                <a:latin typeface="Times New Roman" pitchFamily="18" charset="0"/>
              </a:rPr>
              <a:t>Национальная безопасность и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300" b="1" dirty="0">
                <a:latin typeface="Times New Roman" pitchFamily="18" charset="0"/>
              </a:rPr>
              <a:t>правоохранительная деятельность	2 </a:t>
            </a:r>
            <a:r>
              <a:rPr lang="en-US" sz="1300" b="1" dirty="0" smtClean="0">
                <a:latin typeface="Times New Roman" pitchFamily="18" charset="0"/>
              </a:rPr>
              <a:t>735</a:t>
            </a:r>
            <a:r>
              <a:rPr lang="ru-RU" sz="1300" b="1" dirty="0" smtClean="0">
                <a:latin typeface="Times New Roman" pitchFamily="18" charset="0"/>
              </a:rPr>
              <a:t> </a:t>
            </a:r>
            <a:r>
              <a:rPr lang="ru-RU" sz="1300" b="1" dirty="0">
                <a:latin typeface="Times New Roman" pitchFamily="18" charset="0"/>
              </a:rPr>
              <a:t>т.р.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ru-RU" sz="1300" b="1" dirty="0">
              <a:latin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5400000">
            <a:off x="4152900" y="-4000500"/>
            <a:ext cx="838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3852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9870" y="4191000"/>
            <a:ext cx="234793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7" name="Picture 1" descr="H:\Управление бюджетного развития и бюджетной политики\98_ДЕЛОПРОИЗВОДСТВО\Картинки\Обучение 1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2743200" cy="25146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4229100" y="-4000500"/>
            <a:ext cx="6858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3852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62000" y="152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Органы местного самоуправления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Волчанского городского округа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28600" y="1676400"/>
          <a:ext cx="6096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990600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Структуру органов местного самоуправления (ОМС) Волчанского городского округа составляют: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4876800" y="5410200"/>
          <a:ext cx="45720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638800" y="4724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Расходы на содержание ОМС, тыс. руб.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5626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Расходы бюджета в 2014 году на содержание работников ОМС в расчете на одного жителя Волчанского городского округа составляют 1 970 рублей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User\AppData\Local\Microsoft\Windows\Temporary Internet Files\Content.IE5\3XL4GSI9\MC900434813[1]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62600" y="1524000"/>
            <a:ext cx="335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457200" y="15240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общегосударственные вопросы</a:t>
            </a: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4343400" y="-41910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2743200" y="609600"/>
          <a:ext cx="6629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52400" y="3124200"/>
          <a:ext cx="8991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 descr="karta_Rossia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762000"/>
            <a:ext cx="3099661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4343400" y="-41910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0" y="152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Приветственное слово главы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photo_main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132332"/>
            <a:ext cx="2133600" cy="3211068"/>
          </a:xfrm>
          <a:prstGeom prst="rect">
            <a:avLst/>
          </a:prstGeom>
          <a:ln w="76200">
            <a:noFill/>
          </a:ln>
          <a:effectLst/>
        </p:spPr>
      </p:pic>
      <p:sp>
        <p:nvSpPr>
          <p:cNvPr id="6" name="Текст 4"/>
          <p:cNvSpPr txBox="1">
            <a:spLocks/>
          </p:cNvSpPr>
          <p:nvPr/>
        </p:nvSpPr>
        <p:spPr>
          <a:xfrm>
            <a:off x="2438400" y="762000"/>
            <a:ext cx="6496824" cy="3657600"/>
          </a:xfrm>
          <a:prstGeom prst="rect">
            <a:avLst/>
          </a:prstGeom>
        </p:spPr>
        <p:txBody>
          <a:bodyPr anchor="ctr" anchorCtr="1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Уважаемые жители города Волчанска!</a:t>
            </a:r>
          </a:p>
          <a:p>
            <a:pPr marL="0" indent="0" algn="just">
              <a:buNone/>
            </a:pPr>
            <a:endParaRPr lang="ru-RU" sz="1400" i="1" dirty="0" smtClean="0">
              <a:cs typeface="Tahoma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950" i="1" dirty="0" smtClean="0">
                <a:latin typeface="Times New Roman" pitchFamily="18" charset="0"/>
                <a:cs typeface="Times New Roman" pitchFamily="18" charset="0"/>
              </a:rPr>
              <a:t>        Сегодня обеспечение открытости и прозрачности                                   бюджетного процесса является одним из ключевых направлений деятельности администрации Волчанского городского округа.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950" i="1" dirty="0" smtClean="0">
                <a:latin typeface="Times New Roman" pitchFamily="18" charset="0"/>
                <a:cs typeface="Times New Roman" pitchFamily="18" charset="0"/>
              </a:rPr>
              <a:t>        Представляем Вашему вниманию информационный ресурс «Бюджет для граждан». Это упрощенная версия бюджетного документа, которая  использует неформальный язык и доступные форматы, чтобы облегчить понимание бюджета. «Бюджет для граждан» нацелен на получение обратной связи от населения, которому интересны проблемы муниципального образования.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950" i="1" dirty="0" smtClean="0">
                <a:latin typeface="Times New Roman" pitchFamily="18" charset="0"/>
                <a:cs typeface="Times New Roman" pitchFamily="18" charset="0"/>
              </a:rPr>
              <a:t>        Администрация Волчанского городского округа заинтересована в участии как можно большего числа граждан в бюджетном процессе. </a:t>
            </a:r>
            <a:endParaRPr lang="ru-RU" sz="195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горо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4267201"/>
            <a:ext cx="3301181" cy="24383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Прямоугольник 8"/>
          <p:cNvSpPr/>
          <p:nvPr/>
        </p:nvSpPr>
        <p:spPr>
          <a:xfrm>
            <a:off x="304800" y="4191000"/>
            <a:ext cx="5257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Для нас важно и ценно мнение каждого гражданина как по совершенствованию бюджетного процесса, так и по формированию доходной и расходной частей бюджета.</a:t>
            </a:r>
          </a:p>
          <a:p>
            <a:pPr marL="0" indent="0">
              <a:spcBef>
                <a:spcPts val="0"/>
              </a:spcBef>
              <a:buNone/>
            </a:pPr>
            <a:endParaRPr lang="ru-RU" sz="15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5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5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С уважением,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глава Волчанского городского округа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А.В. </a:t>
            </a:r>
            <a:r>
              <a:rPr lang="ru-RU" sz="1500" i="1" dirty="0" err="1" smtClean="0">
                <a:latin typeface="Times New Roman" pitchFamily="18" charset="0"/>
                <a:cs typeface="Times New Roman" pitchFamily="18" charset="0"/>
              </a:rPr>
              <a:t>Вервейн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457200" y="15240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национальную оборону</a:t>
            </a: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4343400" y="-41910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2362200" y="762000"/>
          <a:ext cx="6629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33400" y="3429000"/>
          <a:ext cx="8153400" cy="307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 descr="3d-house-under-protection-11710808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609600"/>
            <a:ext cx="28194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914400" y="1524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национальную безопасность и правоохранительную деятельность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200400" y="762000"/>
          <a:ext cx="59436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33400" y="3429000"/>
          <a:ext cx="8153400" cy="307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 rot="5400000">
            <a:off x="4152900" y="-4000500"/>
            <a:ext cx="838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63852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01_den_polici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1219200"/>
            <a:ext cx="3657600" cy="211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457200" y="15240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национальную экономику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4343400" y="-41910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2514600" y="685800"/>
          <a:ext cx="6629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33400" y="3429000"/>
          <a:ext cx="8153400" cy="307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990600"/>
            <a:ext cx="2347930" cy="222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457200" y="15240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– коммунальное хозяйство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4343400" y="-41910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7" name="Диаграмма 6"/>
          <p:cNvGraphicFramePr/>
          <p:nvPr/>
        </p:nvGraphicFramePr>
        <p:xfrm>
          <a:off x="0" y="3200400"/>
          <a:ext cx="8991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048000" y="609600"/>
          <a:ext cx="5791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Рисунок 8" descr="жкх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990600"/>
            <a:ext cx="3030021" cy="2451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457200" y="15240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охрану окружающей среды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4343400" y="-41910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2971800" y="762000"/>
          <a:ext cx="6629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33400" y="3429000"/>
          <a:ext cx="8153400" cy="307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Рисунок 7" descr="3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552" y="914400"/>
            <a:ext cx="3262708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457200" y="15240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4343400" y="-41910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2514600" y="762000"/>
          <a:ext cx="6629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52400" y="3429000"/>
          <a:ext cx="8991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Рисунок 7" descr="slider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38200"/>
            <a:ext cx="3403204" cy="2981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0" y="152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4343400" y="-41910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10" name="Объект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709329080"/>
              </p:ext>
            </p:extLst>
          </p:nvPr>
        </p:nvGraphicFramePr>
        <p:xfrm>
          <a:off x="0" y="881336"/>
          <a:ext cx="892899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03" y="1546508"/>
            <a:ext cx="1857387" cy="13573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Объект 10"/>
          <p:cNvPicPr>
            <a:picLocks noGrp="1" noChangeAspect="1"/>
          </p:cNvPicPr>
          <p:nvPr>
            <p:ph sz="quarter" idx="4294967295"/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76" y="1547268"/>
            <a:ext cx="1785950" cy="13565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2677976" y="4761218"/>
            <a:ext cx="1523988" cy="114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7c2cf7fb5e5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06802" y="4584966"/>
            <a:ext cx="1643074" cy="16764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838200" y="152400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Оказание услуг в сфере образования осуществляют следующие учреждения:</a:t>
            </a:r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5400000">
            <a:off x="4152900" y="-4000500"/>
            <a:ext cx="838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63852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-387207" y="136091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1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 учреждения</a:t>
            </a:r>
          </a:p>
          <a:p>
            <a:pPr algn="ctr"/>
            <a:r>
              <a:rPr lang="ru-RU" sz="21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дошкольного образования</a:t>
            </a:r>
            <a:endParaRPr lang="ru-RU" sz="21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28860" y="392906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1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 учреждения</a:t>
            </a:r>
          </a:p>
          <a:p>
            <a:pPr algn="ctr"/>
            <a:r>
              <a:rPr lang="ru-RU" sz="21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дополнительного образования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567380" y="1428736"/>
            <a:ext cx="35766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 </a:t>
            </a:r>
            <a:r>
              <a:rPr lang="ru-RU" sz="21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общеобразовательных </a:t>
            </a:r>
            <a:endParaRPr lang="ru-RU" sz="21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1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учреждения</a:t>
            </a:r>
            <a:endParaRPr lang="ru-RU" sz="21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68" y="1643050"/>
            <a:ext cx="2126285" cy="22952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642910" y="2667000"/>
            <a:ext cx="2571768" cy="83099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7030A0"/>
            </a:outerShdw>
          </a:effectLst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МБДОУ д/с №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pPr lvl="0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МКДОУ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д/с №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4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72198" y="2714620"/>
            <a:ext cx="2462908" cy="830997"/>
          </a:xfrm>
          <a:prstGeom prst="rect">
            <a:avLst/>
          </a:prstGeom>
          <a:effectLst>
            <a:outerShdw blurRad="50800" dist="50800" dir="5400000" algn="ctr" rotWithShape="0">
              <a:srgbClr val="7030A0"/>
            </a:outerShdw>
          </a:effectLst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МАОУ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СОШ №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23 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МАОУ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СОШ №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26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14678" y="5229200"/>
            <a:ext cx="2894856" cy="1200329"/>
          </a:xfrm>
          <a:prstGeom prst="rect">
            <a:avLst/>
          </a:prstGeom>
          <a:effectLst>
            <a:outerShdw blurRad="50800" dist="50800" dir="5400000" algn="ctr" rotWithShape="0">
              <a:srgbClr val="7030A0"/>
            </a:outerShdw>
          </a:effectLst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МКОУ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ДОД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ДДТ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МБОУ ДОД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ВМШ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МБОУ ДОД ДЮСШ</a:t>
            </a:r>
          </a:p>
        </p:txBody>
      </p:sp>
      <p:sp>
        <p:nvSpPr>
          <p:cNvPr id="35" name="Нашивка 34"/>
          <p:cNvSpPr/>
          <p:nvPr/>
        </p:nvSpPr>
        <p:spPr>
          <a:xfrm rot="5400000">
            <a:off x="1490898" y="2239232"/>
            <a:ext cx="653082" cy="433789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 rot="5400000">
            <a:off x="4248040" y="4742952"/>
            <a:ext cx="653082" cy="433789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Нашивка 36"/>
          <p:cNvSpPr/>
          <p:nvPr/>
        </p:nvSpPr>
        <p:spPr>
          <a:xfrm rot="5400000">
            <a:off x="6962683" y="2252763"/>
            <a:ext cx="653082" cy="433789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 descr="дети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352800"/>
            <a:ext cx="2438400" cy="1600200"/>
          </a:xfrm>
          <a:prstGeom prst="rect">
            <a:avLst/>
          </a:prstGeom>
        </p:spPr>
      </p:pic>
      <p:pic>
        <p:nvPicPr>
          <p:cNvPr id="16" name="Рисунок 15" descr="103207630_211fb6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3810000"/>
            <a:ext cx="1683036" cy="1724989"/>
          </a:xfrm>
          <a:prstGeom prst="rect">
            <a:avLst/>
          </a:prstGeom>
        </p:spPr>
      </p:pic>
      <p:pic>
        <p:nvPicPr>
          <p:cNvPr id="19" name="Рисунок 18" descr="malyshi_1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4537018"/>
            <a:ext cx="1295400" cy="2397182"/>
          </a:xfrm>
          <a:prstGeom prst="rect">
            <a:avLst/>
          </a:prstGeom>
        </p:spPr>
      </p:pic>
      <p:pic>
        <p:nvPicPr>
          <p:cNvPr id="22" name="Рисунок 21" descr="malyshi_1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0" y="4895467"/>
            <a:ext cx="1295400" cy="203873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72200" y="35814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Обучается 1 044 учащихся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3485" y="3505200"/>
            <a:ext cx="2469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Воспитывается 592 ребенка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05200" y="6477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Занимается 678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457200" y="15240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культуру и кинематографию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4343400" y="-41910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2514600" y="685800"/>
          <a:ext cx="6629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04800" y="3429000"/>
          <a:ext cx="8077200" cy="307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Рисунок 7" descr="2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533400"/>
            <a:ext cx="2297811" cy="2819400"/>
          </a:xfrm>
          <a:prstGeom prst="rect">
            <a:avLst/>
          </a:prstGeom>
        </p:spPr>
      </p:pic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5486400" y="4419600"/>
            <a:ext cx="35052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расходов в 2014 году в сфере культуры в  расчете на одного жителя города составляют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3 626,0 рублей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0" y="152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культуру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4343400" y="-41910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5" name="Диаграмма 4"/>
          <p:cNvGraphicFramePr/>
          <p:nvPr/>
        </p:nvGraphicFramePr>
        <p:xfrm>
          <a:off x="4343400" y="685800"/>
          <a:ext cx="4800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19400" y="43434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На территории ВГО  действует муниципальная программа «Развитие культуры на территории Волчанского городского округа». В рамках данной программы на 2014 год предусмотрены средства на завершение строительства клуба на 150 посадочных мест в южной части города Волчанска.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7912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Строительство нового клуба позволит сохранить культурное наследие, и позволит расширить спектр услуг предоставляемых населению, обновить материально-техническую базу, увеличит рост посещаемости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мероприятий.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838200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Данные средства бюджета направляются на сохранение и развитие национальных культур в городе, обеспечение доступа к музейным ценностям, развитие библиотечного дела, сохранение, использование и популяризацию объектов  культурного наследия (памятников истории и культуры), развитие туризма, организацию и  поддержку деятельности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учреждений, а также организацию и проведение выставок, конкурсов, фестивалей, праздников, ярмарок и других мероприятий.</a:t>
            </a:r>
          </a:p>
        </p:txBody>
      </p:sp>
      <p:pic>
        <p:nvPicPr>
          <p:cNvPr id="10" name="Рисунок 9" descr="d21325baf25e63146fa3a77ae6358626_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419600"/>
            <a:ext cx="2057400" cy="1401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0px-Sverdlovskaya-pozkart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26730"/>
            <a:ext cx="2389257" cy="3240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2098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Волчанск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00" y="2286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Характеристика МО «Волчанский городской округ»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267200" y="-4038599"/>
            <a:ext cx="609601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63852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914401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/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           Волчанский городской округ расположен в северной части  Свердловской области, 	в 450</a:t>
            </a:r>
            <a:r>
              <a:rPr kumimoji="0" lang="ru-RU" sz="13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км 		от областного центра –   г. Екатеринбурга, в долинах рек Большая Волчанка и Вагран.  </a:t>
            </a:r>
          </a:p>
          <a:p>
            <a:pPr indent="450850" algn="just"/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Г</a:t>
            </a: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ород Волчанск образован 25 января 1956 года. Площадь муниципального образования составляет 		470,8 кв. метров.</a:t>
            </a:r>
          </a:p>
          <a:p>
            <a:pPr indent="450850" algn="just"/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		     Основополагающая роль в развитии экономики Волчанского городского округа 		     принадлежит промышленному комплексу, который способствует динамичной работе других 			отраслей народнохозяйственного комплекса города. Доля промышленного 				производства в общем объеме производственной деятельности муниципального 			образования составляет  90,1 %. 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		       Промышленность города носит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монопрофильный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характер. Более 79 % 			 	всей стоимости  продукции промышленного  производства  создается  в 			           машиностроительной  отрасли, представленной Волчанским механическим заводом – филиал 	                                 ОАО «Научно-производственная корпорация 	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Уралвагонзавод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», который определяет    		           положительную динамику в экономике Волчанского городского округа.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В границах Волчанского городского округа работает одно сельскохозяйственное предприятие, 3 организации коммунального комплекса в сфере 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водо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-, теплоснабжения, водоотведения частной и муниципальной формы собственности, 342 субъекта малого предпринимательства.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Город Волчанск является самым маленьким городом в России, в котором есть собственная действующая трамвайная линия. Волчанский трамвай действует с 31 декабря 1951. Общая длина действующей линии около 7 километров.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Численность постоянно проживающего населения 9 897 человек, из них моложе трудоспособного возраста 18,9 %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(1 876 человек), трудоспособного возраста 55,8 % (5 522 человек), старше трудоспособного возраста - 25,3 % (2 499 человек).</a:t>
            </a:r>
          </a:p>
          <a:p>
            <a:pPr indent="450850" algn="just"/>
            <a:endParaRPr lang="ru-RU" sz="13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838200" y="15240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Оказание услуг в сфере Культуры осуществляет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МКУК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Культурно-досуговый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центр»: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642910" y="1285860"/>
          <a:ext cx="771530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1357298"/>
            <a:ext cx="1643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3500438"/>
            <a:ext cx="1643074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48" y="2428868"/>
            <a:ext cx="1643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48" y="4643447"/>
            <a:ext cx="1643074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348" y="5754019"/>
            <a:ext cx="1643074" cy="88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 rot="5400000">
            <a:off x="4229100" y="-4000500"/>
            <a:ext cx="6858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" y="152400"/>
            <a:ext cx="63852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457200" y="15240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здравоохранение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4343400" y="-41910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2514600" y="685800"/>
          <a:ext cx="6629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52400" y="3429000"/>
          <a:ext cx="8534400" cy="307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Рисунок 7" descr="Meditsina-logotip-httpgraphicalstyle.com_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762000"/>
            <a:ext cx="2714119" cy="2524595"/>
          </a:xfrm>
          <a:prstGeom prst="rect">
            <a:avLst/>
          </a:prstGeom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181600" y="4572000"/>
            <a:ext cx="381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расходов в 2014 году в сфере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здравоохранения в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расчете на одного жителя города составляет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457200" y="15240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социальную политику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4343400" y="-41910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2514600" y="762000"/>
          <a:ext cx="6629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04800" y="3429000"/>
          <a:ext cx="8382000" cy="307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Рисунок 8" descr="f_20852becbf7025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838200"/>
            <a:ext cx="2852869" cy="2514600"/>
          </a:xfrm>
          <a:prstGeom prst="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410200" y="5105400"/>
            <a:ext cx="350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расходов в 2014 году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социальную политику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расчете на одного жителя города составляет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3 318 рублей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457200" y="15240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4343400" y="-41910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5" name="Диаграмма 4"/>
          <p:cNvGraphicFramePr/>
          <p:nvPr/>
        </p:nvGraphicFramePr>
        <p:xfrm>
          <a:off x="0" y="3733800"/>
          <a:ext cx="8915400" cy="231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743200" y="457200"/>
          <a:ext cx="6629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 descr="спорт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91" y="685800"/>
            <a:ext cx="3754909" cy="2514600"/>
          </a:xfrm>
          <a:prstGeom prst="rect">
            <a:avLst/>
          </a:prstGeom>
        </p:spPr>
      </p:pic>
      <p:pic>
        <p:nvPicPr>
          <p:cNvPr id="9" name="Рисунок 8" descr="бокс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5600" y="3810000"/>
            <a:ext cx="2284885" cy="1524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ДЮСШ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4572000"/>
            <a:ext cx="2336800" cy="17526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6172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расходов в 2014 году в сфере физической культуры и спорта в расчете на одного жителя города составляет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249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3124200"/>
            <a:ext cx="876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Волчанском городском округе уделяется особое внимание спорту: проводятся акции по пропаганде здорового образа жизни, физкультурно-массовые мероприятия. Доля населения, систематически занимающегося физической культурой и спортом: 2014 год – 39%, 2015 год – 39,5%, 2016 год – 40%.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152400" y="3352800"/>
          <a:ext cx="8991600" cy="307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514600" y="762000"/>
          <a:ext cx="6629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15240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средства массовой информации</a:t>
            </a: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343400" y="-41910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79785168_3996605_informaciya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9224" y="5257800"/>
            <a:ext cx="1912979" cy="1600200"/>
          </a:xfrm>
          <a:prstGeom prst="rect">
            <a:avLst/>
          </a:prstGeom>
        </p:spPr>
      </p:pic>
      <p:pic>
        <p:nvPicPr>
          <p:cNvPr id="12" name="Рисунок 11" descr="smi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762000"/>
            <a:ext cx="2514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762000" y="15240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обслуживание государственного и муниципального долга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04800" y="3429000"/>
          <a:ext cx="8382000" cy="307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981200" y="914400"/>
          <a:ext cx="7162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 rot="5400000">
            <a:off x="4152900" y="-4000500"/>
            <a:ext cx="838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63852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gosdolg_130x13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2954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5400000">
            <a:off x="4229100" y="-4000500"/>
            <a:ext cx="6858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62000" y="15240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Перечень показателей, характеризующих направления и результаты использования бюджетных ассигнований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8600" y="1066799"/>
          <a:ext cx="8686800" cy="5273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486400"/>
                <a:gridCol w="762000"/>
                <a:gridCol w="609600"/>
                <a:gridCol w="685800"/>
                <a:gridCol w="685800"/>
              </a:tblGrid>
              <a:tr h="6096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69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протяженности автомобильных дорог общего пользования местного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значения, не отвечающих нормативным требованиям, в общей протяженности автомобильных дорог общего пользования местного значения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9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населения, проживающего в населенных пунктах,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 имеющих регулярного  автобусного и (или) железнодорожного сообщения с административным центром городского округа, в общей численности населения городского округа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9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одного года до шести лет, состоящих на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учете для определения в муниципальные дошкольные образовательные учреждения, в общей численности детей в возрасте от одного года до шести лет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выпускников муниципальных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общеобразовательных учреждений, сдавших единый государственный экзамен по русскому языку и математике, в общей  численности выпускников муниципальных общеобразовательных учреждений, сдавших единый государственный экзамен.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9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приходящаяся в среднем на одного жителя, - всего, в том числе введенная в действие за один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6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населения деятельностью органов местного самоуправления Волчанского городского округа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9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работников муниципальных дошкольных общеобразовательных учреждений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14 595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15 243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15 895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9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работников муниципальных учреждений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культуры и искусства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20 581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25 990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32 138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5400000">
            <a:off x="4229100" y="-4000500"/>
            <a:ext cx="6858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62000" y="15240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Перечень показателей, характеризующих направления и результаты использования бюджетных ассигнований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8600" y="1066799"/>
          <a:ext cx="8686800" cy="5547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5410200"/>
                <a:gridCol w="838200"/>
                <a:gridCol w="685800"/>
                <a:gridCol w="685800"/>
                <a:gridCol w="685800"/>
              </a:tblGrid>
              <a:tr h="6096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69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работников муниципальных общеобразовательных учреждений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20 155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22 500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24 983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9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работников муниципальных учреждений физической культуры и спорта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10 033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10 535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11 061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9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одного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года до шести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от одного до шести лет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9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дошкольных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образовательных учреждений, здания которых находятся в аварийном состоянии или требуют капитального ремонта, в общем количестве муниципальных дошкольных образовательных учреждений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9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выпускников муниципальных общеобразовательных учреждений, не получивших аттестат о среднем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(полном) образовании, в общей численности выпускников муниципальных общеобразовательных учреждений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9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общеобразовательных учреждений, здания которых находятся в аварийном состоянии или требуют капитального ремонта, в общем количестве муниципальных общеобразовательных учреждений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9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бюджета города на общее образование в расчете на одного обучающегося в муниципальных общеобразовательных учреждениях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9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5 до 18 лет, получающих услуги дополнительного образования в организациях различной организационно-правовой формы и формы собственности, в общей численности детей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этой возрастной группы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5400000">
            <a:off x="4229100" y="-4000500"/>
            <a:ext cx="6858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62000" y="15240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Перечень показателей, характеризующих направления и результаты использования бюджетных ассигнований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8600" y="1066799"/>
          <a:ext cx="8686800" cy="3169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0"/>
                <a:gridCol w="838200"/>
                <a:gridCol w="685800"/>
                <a:gridCol w="685800"/>
                <a:gridCol w="685800"/>
              </a:tblGrid>
              <a:tr h="6096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9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учреждений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культуры, здания которых находятся в аварийном состоянии 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или требуют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капитального ремонта, в общем количестве муниципальных учреждений культуры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9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объектов культурного наследия,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находящегося в муниципальной собственности  и требующих консервации или реставрации, в общем количестве объектов культурного наследия, находящихся в муниципальной собственности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9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 учете в качестве нуждающегося в жилых помещениях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9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 завершенного в установленные сроки строительства, осуществляемого за счет средств бюджета города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0" y="152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48690"/>
            <a:ext cx="845596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граждан» является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Финансовый отдел администрации Волчанского городского округа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Начальник Финансового отдела Симонова Татьяна Валерьевна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Адрес :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624940, Свердловская область,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г. Волчанск, ул. Карпинского 2-1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Телефон/факс: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(34383) 5-20-33 / 5-97-06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Официальный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сайт Волчанского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www.admvolchansk.ru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городского округа: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эл.почты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     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fin-volchansk@mail.ru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Режим работы: 	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8-00 до 17-00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8-00 до 16-00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Перерыв на обед с 12-12 до 13-00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Выходной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4343400" y="-41910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график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2133600"/>
            <a:ext cx="408940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4343400" y="-41910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0" y="152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такое «Бюджет для граждан» 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381000" y="914400"/>
            <a:ext cx="850112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sz="1950" i="1" dirty="0" smtClean="0">
                <a:latin typeface="Times New Roman" pitchFamily="18" charset="0"/>
                <a:cs typeface="Times New Roman" pitchFamily="18" charset="0"/>
              </a:rPr>
              <a:t>«Бюджет для граждан» предназначен для ознакомления широкого круга</a:t>
            </a:r>
          </a:p>
          <a:p>
            <a:pPr algn="just"/>
            <a:r>
              <a:rPr lang="ru-RU" sz="1950" i="1" dirty="0" smtClean="0">
                <a:latin typeface="Times New Roman" pitchFamily="18" charset="0"/>
                <a:cs typeface="Times New Roman" pitchFamily="18" charset="0"/>
              </a:rPr>
              <a:t>жителей округа с основным финансовым документом городского округа –бюджетом Волчанского городского округа на очередной финансовый год и плановый период. В доступной и понятной для граждан форме в нем показаны основные параметры бюджета Волчанского городского округа.</a:t>
            </a:r>
          </a:p>
          <a:p>
            <a:pPr algn="just"/>
            <a:endParaRPr lang="ru-RU" sz="1950" i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sz="1950" i="1" dirty="0" smtClean="0">
                <a:latin typeface="Times New Roman" pitchFamily="18" charset="0"/>
                <a:cs typeface="Times New Roman" pitchFamily="18" charset="0"/>
              </a:rPr>
              <a:t>Каждый житель городского округа является участником формирования</a:t>
            </a:r>
          </a:p>
          <a:p>
            <a:pPr algn="just"/>
            <a:r>
              <a:rPr lang="ru-RU" sz="1950" i="1" dirty="0" smtClean="0">
                <a:latin typeface="Times New Roman" pitchFamily="18" charset="0"/>
                <a:cs typeface="Times New Roman" pitchFamily="18" charset="0"/>
              </a:rPr>
              <a:t>бюджета. С одной стороны - как плательщик налогов, наполняя доходы бюджета, с другой стороны - он получает часть расходов бюджета как потребитель муниципальных услуг. Поэтому жители должны быть уверены в том, что передаваемые ими в распоряжение органов местного самоуправления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algn="just"/>
            <a:endParaRPr lang="ru-RU" sz="195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2" algn="just"/>
            <a:r>
              <a:rPr lang="ru-RU" sz="1950" i="1" dirty="0" smtClean="0">
                <a:latin typeface="Times New Roman" pitchFamily="18" charset="0"/>
                <a:cs typeface="Times New Roman" pitchFamily="18" charset="0"/>
              </a:rPr>
              <a:t>Информация, представленная в «Бюджете для граждан» предназначена </a:t>
            </a:r>
          </a:p>
          <a:p>
            <a:pPr marL="0" lvl="1" algn="just"/>
            <a:r>
              <a:rPr lang="ru-RU" sz="1950" i="1" dirty="0" smtClean="0">
                <a:latin typeface="Times New Roman" pitchFamily="18" charset="0"/>
                <a:cs typeface="Times New Roman" pitchFamily="18" charset="0"/>
              </a:rPr>
              <a:t>для широкого круга пользователей и будет интересна всем категориям населения округа, так как затрагивает интересы каждого жителя.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4343400" y="-41910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0" y="152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Цели создания открытого бюджета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4800" y="990600"/>
            <a:ext cx="8686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•информирование граждан о ходе бюджетного процесса в Волчанском городском округе; </a:t>
            </a:r>
            <a:b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•повышение прозрачности формирования и расходования бюджетных средств в Волчанском городском округе; </a:t>
            </a:r>
            <a:b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•повышение ответственности органов местного самоуправления Волчанского городского округа; </a:t>
            </a:r>
            <a:b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•формирование положительного имиджа Волчанского городского округа.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800600"/>
            <a:ext cx="1845465" cy="187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0" y="152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понятия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96000" y="1454765"/>
            <a:ext cx="3048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РАСХОДЫ  БЮДЖЕТА</a:t>
            </a:r>
          </a:p>
          <a:p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средства, за исключением источников финансирования дефицита бюджета. </a:t>
            </a:r>
          </a:p>
          <a:p>
            <a:endParaRPr lang="ru-RU" altLang="ru-RU" sz="2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4343400" y="-41910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2743200" y="4411920"/>
            <a:ext cx="3352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i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/>
            <a:endParaRPr lang="ru-RU" alt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447800"/>
            <a:ext cx="2667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endParaRPr lang="ru-RU" alt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средства, за исключением источников финансирования дефицита бюджета. 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685800"/>
            <a:ext cx="33432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1751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Дефицит и </a:t>
            </a:r>
            <a:r>
              <a:rPr lang="ru-RU" sz="24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профицит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 бюджета</a:t>
            </a:r>
            <a:endParaRPr lang="ru-RU" sz="24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4343400" y="-41910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35" name="Группа 34"/>
          <p:cNvGrpSpPr/>
          <p:nvPr/>
        </p:nvGrpSpPr>
        <p:grpSpPr>
          <a:xfrm>
            <a:off x="228600" y="1143000"/>
            <a:ext cx="8197850" cy="5410200"/>
            <a:chOff x="107950" y="331788"/>
            <a:chExt cx="9009062" cy="6299200"/>
          </a:xfrm>
        </p:grpSpPr>
        <p:pic>
          <p:nvPicPr>
            <p:cNvPr id="19" name="Picture 3" descr="C:\Users\KorolkoEA\Desktop\iCA7DPTA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075" y="946150"/>
              <a:ext cx="1204581" cy="15025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C:\Users\KorolkoEA\Desktop\_________chubbsa_4e7b0236a244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651" y="619916"/>
              <a:ext cx="2286083" cy="26654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Выгнутая вверх стрелка 20"/>
            <p:cNvSpPr/>
            <p:nvPr/>
          </p:nvSpPr>
          <p:spPr>
            <a:xfrm>
              <a:off x="273049" y="331788"/>
              <a:ext cx="1690688" cy="576262"/>
            </a:xfrm>
            <a:prstGeom prst="curvedDown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575" y="546100"/>
              <a:ext cx="132715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</a:t>
              </a:r>
            </a:p>
          </p:txBody>
        </p:sp>
        <p:sp>
          <p:nvSpPr>
            <p:cNvPr id="23" name="Выгнутая вниз стрелка 22"/>
            <p:cNvSpPr/>
            <p:nvPr/>
          </p:nvSpPr>
          <p:spPr>
            <a:xfrm rot="2243024">
              <a:off x="1800225" y="3017837"/>
              <a:ext cx="1527175" cy="534987"/>
            </a:xfrm>
            <a:prstGeom prst="curved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03463" y="2867025"/>
              <a:ext cx="1952625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</a:t>
              </a:r>
            </a:p>
          </p:txBody>
        </p:sp>
        <p:pic>
          <p:nvPicPr>
            <p:cNvPr id="25" name="Picture 3" descr="C:\Users\KorolkoEA\Desktop\iCA7DPTA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009" y="1207298"/>
              <a:ext cx="1872207" cy="24028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Выгнутая вверх стрелка 25"/>
            <p:cNvSpPr/>
            <p:nvPr/>
          </p:nvSpPr>
          <p:spPr>
            <a:xfrm>
              <a:off x="5140325" y="369888"/>
              <a:ext cx="2238375" cy="576262"/>
            </a:xfrm>
            <a:prstGeom prst="curvedDown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02250" y="684212"/>
              <a:ext cx="1784350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</a:t>
              </a:r>
            </a:p>
          </p:txBody>
        </p:sp>
        <p:pic>
          <p:nvPicPr>
            <p:cNvPr id="28" name="Picture 4" descr="C:\Users\KorolkoEA\Desktop\_________chubbsa_4e7b0236a244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4289" y="1036697"/>
              <a:ext cx="1287760" cy="14120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7669212" y="2466974"/>
              <a:ext cx="144780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</a:t>
              </a:r>
            </a:p>
          </p:txBody>
        </p:sp>
        <p:sp>
          <p:nvSpPr>
            <p:cNvPr id="30" name="Выгнутая вниз стрелка 29"/>
            <p:cNvSpPr/>
            <p:nvPr/>
          </p:nvSpPr>
          <p:spPr>
            <a:xfrm rot="2243024">
              <a:off x="7285037" y="2598737"/>
              <a:ext cx="1055687" cy="534987"/>
            </a:xfrm>
            <a:prstGeom prst="curved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Выноска со стрелкой вниз 30"/>
            <p:cNvSpPr/>
            <p:nvPr/>
          </p:nvSpPr>
          <p:spPr>
            <a:xfrm>
              <a:off x="141288" y="3716337"/>
              <a:ext cx="4319587" cy="1255711"/>
            </a:xfrm>
            <a:prstGeom prst="downArrowCallou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ДЕФИЦИТ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&lt;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Выноска со стрелкой вниз 31"/>
            <p:cNvSpPr/>
            <p:nvPr/>
          </p:nvSpPr>
          <p:spPr>
            <a:xfrm>
              <a:off x="4649787" y="3716336"/>
              <a:ext cx="4319587" cy="1255711"/>
            </a:xfrm>
            <a:prstGeom prst="downArrowCallout">
              <a:avLst/>
            </a:prstGeom>
            <a:gradFill flip="none" rotWithShape="1">
              <a:gsLst>
                <a:gs pos="0">
                  <a:srgbClr val="10FC21">
                    <a:tint val="66000"/>
                    <a:satMod val="160000"/>
                  </a:srgbClr>
                </a:gs>
                <a:gs pos="50000">
                  <a:srgbClr val="10FC21">
                    <a:tint val="44500"/>
                    <a:satMod val="160000"/>
                  </a:srgbClr>
                </a:gs>
                <a:gs pos="100000">
                  <a:srgbClr val="10FC2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ПРОФИЦИТ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</a:t>
              </a: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07950" y="5087937"/>
              <a:ext cx="4392613" cy="1543049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превышении расходов бюджета над доходами возникает дефицит бюджета и принимается решение об источниках его покрытия. Например, привлечь кредиты (из областного бюджета, от кредитной организации), использовать имеющиеся остатки средств бюджета на начало текущего финансового года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4583113" y="5087939"/>
              <a:ext cx="4452937" cy="1543049"/>
            </a:xfrm>
            <a:prstGeom prst="roundRect">
              <a:avLst/>
            </a:prstGeom>
            <a:gradFill flip="none" rotWithShape="1">
              <a:gsLst>
                <a:gs pos="0">
                  <a:srgbClr val="10FC21">
                    <a:tint val="66000"/>
                    <a:satMod val="160000"/>
                  </a:srgbClr>
                </a:gs>
                <a:gs pos="50000">
                  <a:srgbClr val="10FC21">
                    <a:tint val="44500"/>
                    <a:satMod val="160000"/>
                  </a:srgbClr>
                </a:gs>
                <a:gs pos="100000">
                  <a:srgbClr val="10FC2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превышении доходов бюджета над расходами возникает профицит и принимается решение об их использовании. Например, погасить долговые обязательства, увеличить расходы бюджета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0" y="152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4343400" y="-4191000"/>
            <a:ext cx="457200" cy="9144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80473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40"/>
            <a:ext cx="9138804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7544" y="106551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1820155119"/>
              </p:ext>
            </p:extLst>
          </p:nvPr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264188" y="5229200"/>
            <a:ext cx="1872208" cy="3600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Бюджетный год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5660511"/>
            <a:ext cx="2592288" cy="3600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Бюджетный период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51520" y="5582068"/>
            <a:ext cx="0" cy="5104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6091822"/>
            <a:ext cx="8640960" cy="7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8892480" y="5588503"/>
            <a:ext cx="0" cy="5047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300192" y="4941168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8100392" y="4941168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300192" y="5157192"/>
            <a:ext cx="1800200" cy="1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7193</TotalTime>
  <Words>4184</Words>
  <PresentationFormat>Экран (4:3)</PresentationFormat>
  <Paragraphs>908</Paragraphs>
  <Slides>49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Office Theme</vt:lpstr>
      <vt:lpstr> </vt:lpstr>
      <vt:lpstr>         В Бюджетном послании Президента Российской Федерации говорится о необходимости обеспечения открытости и прозрачности бюджета 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        Одним из инструментов обеспечения прозрачности и публичности бюджета и бюджетного процесса для населения является форма реализации "открытого бюджета" – "Бюджет для граждан".</vt:lpstr>
      <vt:lpstr>Слайд 3</vt:lpstr>
      <vt:lpstr>Слайд 4</vt:lpstr>
      <vt:lpstr>Слайд 5</vt:lpstr>
      <vt:lpstr>Слайд 6</vt:lpstr>
      <vt:lpstr>Слайд 7</vt:lpstr>
      <vt:lpstr>Дефицит и профицит бюджета</vt:lpstr>
      <vt:lpstr>Слайд 9</vt:lpstr>
      <vt:lpstr>Слайд 10</vt:lpstr>
      <vt:lpstr>Основы составления проекта бюджета города</vt:lpstr>
      <vt:lpstr>Слайд 12</vt:lpstr>
      <vt:lpstr>Слайд 13</vt:lpstr>
      <vt:lpstr>Межбюджетные трансферты (безвозмездные поступления) </vt:lpstr>
      <vt:lpstr>Классификация расходов бюджета</vt:lpstr>
      <vt:lpstr>Слайд 16</vt:lpstr>
      <vt:lpstr>Слайд 17</vt:lpstr>
      <vt:lpstr>Слайд 18</vt:lpstr>
      <vt:lpstr>Слайд 19</vt:lpstr>
      <vt:lpstr>Слайд 20</vt:lpstr>
      <vt:lpstr>Слайд 21</vt:lpstr>
      <vt:lpstr>Расходы бюджета Волчанского городского округа на 2014 год</vt:lpstr>
      <vt:lpstr>Перечень муниципальных программ, подлежащих финансированию в 2014 - 2016 годах</vt:lpstr>
      <vt:lpstr>Перечень муниципальных программ, подлежащих финансированию в 2014 - 2016 годах</vt:lpstr>
      <vt:lpstr>Перечень муниципальных программ, подлежащих финансированию в 2014 - 2016 годах</vt:lpstr>
      <vt:lpstr>Перечень муниципальных программ, подлежащих финансированию в 2014 и 2016 годах</vt:lpstr>
      <vt:lpstr>Структура расходов бюджета Волчанского городского округа на 2014 год по разделам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Волчанского городского округа на 2013 год и плановый период 2014 и 2015 годов</dc:title>
  <dc:creator>Владелец</dc:creator>
  <cp:lastModifiedBy>Юлия</cp:lastModifiedBy>
  <cp:revision>574</cp:revision>
  <dcterms:created xsi:type="dcterms:W3CDTF">2012-11-17T14:44:39Z</dcterms:created>
  <dcterms:modified xsi:type="dcterms:W3CDTF">2014-07-03T11:09:26Z</dcterms:modified>
</cp:coreProperties>
</file>