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01.02.2022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open.midural.ru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об исполнении плана мероприятий по противодействию </a:t>
            </a:r>
            <a:r>
              <a:rPr lang="ru-RU" dirty="0" smtClean="0"/>
              <a:t>коррупции на 2021-2024 гг.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661247"/>
            <a:ext cx="358303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err="1"/>
              <a:t>Волчанский</a:t>
            </a:r>
            <a:r>
              <a:rPr lang="ru-RU" i="1" dirty="0"/>
              <a:t> городской </a:t>
            </a:r>
            <a:r>
              <a:rPr lang="ru-RU" i="1" dirty="0" smtClean="0"/>
              <a:t>округ</a:t>
            </a:r>
          </a:p>
          <a:p>
            <a:pPr algn="ctr"/>
            <a:r>
              <a:rPr lang="ru-RU" i="1" smtClean="0"/>
              <a:t>2021 г.</a:t>
            </a:r>
            <a:endParaRPr lang="ru-RU" i="1" dirty="0"/>
          </a:p>
        </p:txBody>
      </p:sp>
    </p:spTree>
    <p:extLst>
      <p:ext uri="{BB962C8B-B14F-4D97-AF65-F5344CB8AC3E}">
        <p14:creationId xmlns="" xmlns:p14="http://schemas.microsoft.com/office/powerpoint/2010/main" val="2692599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/>
              <a:t>Привлечение институтов гражданского общества к обеспечению контроля за выполнением планов мероприятий по противодействию коррупции в органах местного самоуправления Волчанского городского округа </a:t>
            </a:r>
          </a:p>
          <a:p>
            <a:pPr algn="just"/>
            <a:r>
              <a:rPr lang="ru-RU" sz="2600" dirty="0" smtClean="0"/>
              <a:t>Проведение круглых столов, семинаров, совещаний с участием общественных объединений Волчанского городского округа по вопросам противодействия коррупции</a:t>
            </a:r>
          </a:p>
          <a:p>
            <a:pPr algn="just"/>
            <a:r>
              <a:rPr lang="ru-RU" sz="2600" dirty="0" smtClean="0"/>
              <a:t>Развитие института общественных наблюдателей за процедурой проведения единого государственного экзамена</a:t>
            </a:r>
          </a:p>
          <a:p>
            <a:pPr algn="just"/>
            <a:r>
              <a:rPr lang="ru-RU" sz="2600" dirty="0" smtClean="0"/>
              <a:t>Проведение встреч, круглых столов, конференций с участием представителей организаций, работающих в жилищной и коммунальной сферах, по вопросам жилищно-коммунального хозяйства и организации общественного контроля в сфере жилищно-коммунального хозяйства</a:t>
            </a:r>
          </a:p>
          <a:p>
            <a:pPr algn="just"/>
            <a:r>
              <a:rPr lang="ru-RU" sz="2600" dirty="0" smtClean="0"/>
              <a:t>Мониторинг состояния и эффективности противодействия коррупции в Волчанском городском округе, анализ результатов мониторинга, подготовка информационно-аналитической справки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700" dirty="0" smtClean="0"/>
              <a:t>Обобщение результатов </a:t>
            </a:r>
            <a:r>
              <a:rPr lang="ru-RU" sz="2700" dirty="0" err="1" smtClean="0"/>
              <a:t>антикоррупционной</a:t>
            </a:r>
            <a:r>
              <a:rPr lang="ru-RU" sz="2700" dirty="0" smtClean="0"/>
              <a:t> экспертизы нормативных правовых актов органов местного самоуправления Волчанского городского округа и проектов нормативных правовых актов органов местного самоуправления Волчанского городского округа </a:t>
            </a:r>
          </a:p>
          <a:p>
            <a:pPr algn="just"/>
            <a:r>
              <a:rPr lang="ru-RU" sz="2700" dirty="0" smtClean="0"/>
              <a:t>Рассмотрение вопросов правоприменительной практики по результатам вступивших в законную силу решений судов, арбитражных судов о признании недействительными ненормативных правовых актов, незаконными решений и действий (бездействия) органов местного самоуправления муниципальных образований, и их должностных лиц в целях выработки и принятия мер по предупреждению и устранению причин выявленных нарушений</a:t>
            </a:r>
          </a:p>
          <a:p>
            <a:pPr algn="just"/>
            <a:r>
              <a:rPr lang="ru-RU" sz="2700" dirty="0" smtClean="0"/>
              <a:t>Организация работы Комиссии по противодействию коррупции в Волчанском городском округе </a:t>
            </a:r>
          </a:p>
          <a:p>
            <a:pPr algn="just"/>
            <a:r>
              <a:rPr lang="ru-RU" sz="2700" dirty="0" smtClean="0"/>
              <a:t>Организация работы комиссий по соблюдению требований к служебному поведению муниципальных служащих администрации Волчанского городского округа и урегулированию конфликта интересов </a:t>
            </a:r>
          </a:p>
          <a:p>
            <a:pPr algn="just"/>
            <a:r>
              <a:rPr lang="ru-RU" sz="2700" dirty="0" smtClean="0"/>
              <a:t>Актуализация информации, находящейся в личных делах лиц, замещающих должности муниципальной службы в органах местного самоуправления Волчанского городского округа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916760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2900" dirty="0" smtClean="0"/>
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</a:t>
            </a:r>
            <a:r>
              <a:rPr lang="ru-RU" sz="2900" dirty="0" err="1" smtClean="0"/>
              <a:t>коронавирусной</a:t>
            </a:r>
            <a:r>
              <a:rPr lang="ru-RU" sz="2900" dirty="0" smtClean="0"/>
              <a:t> инфекции (2019-nCoV), а также на реализацию национальных проектов, с обращением особого внимания на выявление и пресечение фактов предоставления </a:t>
            </a:r>
            <a:r>
              <a:rPr lang="ru-RU" sz="2900" dirty="0" err="1" smtClean="0"/>
              <a:t>аффилированным</a:t>
            </a:r>
            <a:r>
              <a:rPr lang="ru-RU" sz="2900" dirty="0" smtClean="0"/>
              <a:t>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</a:t>
            </a:r>
          </a:p>
          <a:p>
            <a:pPr algn="just"/>
            <a:r>
              <a:rPr lang="ru-RU" sz="2900" dirty="0" smtClean="0"/>
              <a:t>Информирование Департамента органами местного самоуправления Волчанского городского округа в соответствии с подпунктом 2 пункта 4-1 Указа Губернатора Свердловской области от 19.08.2016 № 480-УГ «О едином региональном </a:t>
            </a:r>
            <a:r>
              <a:rPr lang="ru-RU" sz="2900" dirty="0" err="1" smtClean="0"/>
              <a:t>интернет-портале</a:t>
            </a:r>
            <a:r>
              <a:rPr lang="ru-RU" sz="2900" dirty="0" smtClean="0"/>
              <a:t> для размещения проектов нормативных правовых актов Свердловской области и муниципальных нормативных правовых актов в целях их общественного обсуждения и проведения независимой </a:t>
            </a:r>
            <a:r>
              <a:rPr lang="ru-RU" sz="2900" dirty="0" err="1" smtClean="0"/>
              <a:t>антикоррупционной</a:t>
            </a:r>
            <a:r>
              <a:rPr lang="ru-RU" sz="2900" dirty="0" smtClean="0"/>
              <a:t> экспертизы» об изменении адресов официальных сайтов органа местного самоуправления в информационно-телекоммуникационной сети «Интернет» для организации внесения соответствующих изменений в модуль «Независимая </a:t>
            </a:r>
            <a:r>
              <a:rPr lang="ru-RU" sz="2900" dirty="0" err="1" smtClean="0"/>
              <a:t>антикоррупционная</a:t>
            </a:r>
            <a:r>
              <a:rPr lang="ru-RU" sz="2900" dirty="0" smtClean="0"/>
              <a:t> экспертиза» информационной системы Свердловской области «Открытое Правительство Свердловской области» в сети Интернет по адресу </a:t>
            </a:r>
            <a:r>
              <a:rPr lang="ru-RU" sz="2900" dirty="0" err="1" smtClean="0">
                <a:hlinkClick r:id="rId2"/>
              </a:rPr>
              <a:t>www.open.midural.ru</a:t>
            </a:r>
            <a:endParaRPr lang="ru-RU" sz="2900" dirty="0" smtClean="0"/>
          </a:p>
          <a:p>
            <a:pPr algn="just"/>
            <a:r>
              <a:rPr lang="ru-RU" sz="2900" dirty="0" smtClean="0"/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Волчанского городского округа,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Волчанского городского округа и замещающих должности, связанные  с соблюдением </a:t>
            </a:r>
            <a:r>
              <a:rPr lang="ru-RU" dirty="0" err="1" smtClean="0"/>
              <a:t>антикоррупционных</a:t>
            </a:r>
            <a:r>
              <a:rPr lang="ru-RU" dirty="0" smtClean="0"/>
              <a:t> стандартов</a:t>
            </a:r>
          </a:p>
          <a:p>
            <a:pPr algn="just"/>
            <a:r>
              <a:rPr lang="ru-RU" dirty="0" smtClean="0"/>
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Волчанского городского округа, в должностные обязанности которых входит участие в проведении закупок товаров, работ, услуг для обеспечения муниципальных нужд, включая обучение указанных муниципальных служащих по дополнительным профессиональным программам в сфере противодействия коррупции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Подготовка предложений по систематизации и актуализации нормативно-правовой базы в сфере противодействия коррупции, учитывая необходимость своевременного приведения норм законодательства о противодействии коррупции в соответствие с нормами иного законодательства Российской Федерации, устранения пробелов и противоречий в правовом регулировании в сфере противодействия коррупции, а также неэффективных и устаревших норм, содержащихся в нормативных правовых актах Российской Федерации о противодействии коррупции </a:t>
            </a:r>
          </a:p>
          <a:p>
            <a:pPr algn="just"/>
            <a:r>
              <a:rPr lang="ru-RU" dirty="0" smtClean="0"/>
              <a:t>Мониторинг хода реализации в органах местного самоуправления Волчанского городского округа Национального плана и анализ его результатов </a:t>
            </a:r>
          </a:p>
          <a:p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260648"/>
            <a:ext cx="8260672" cy="14401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Информация </a:t>
            </a:r>
            <a:br>
              <a:rPr kumimoji="0" lang="ru-RU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35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о реализованных мероприятиях в 2021 году</a:t>
            </a:r>
            <a:endParaRPr kumimoji="0" lang="ru-RU" sz="3500" b="0" i="0" u="none" strike="noStrike" kern="1200" cap="all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ИТОГИ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447675" algn="just">
              <a:buNone/>
            </a:pPr>
            <a:r>
              <a:rPr lang="ru-RU" b="1" dirty="0" smtClean="0"/>
              <a:t>Из </a:t>
            </a:r>
            <a:r>
              <a:rPr lang="ru-RU" b="1" dirty="0" smtClean="0"/>
              <a:t>58</a:t>
            </a:r>
            <a:r>
              <a:rPr lang="ru-RU" b="1" i="1" dirty="0" smtClean="0"/>
              <a:t> </a:t>
            </a:r>
            <a:r>
              <a:rPr lang="ru-RU" b="1" dirty="0" smtClean="0"/>
              <a:t>мероприятия Плана, запланированных </a:t>
            </a:r>
            <a:r>
              <a:rPr lang="ru-RU" b="1" dirty="0" smtClean="0"/>
              <a:t>к выполнению </a:t>
            </a:r>
            <a:r>
              <a:rPr lang="ru-RU" b="1" dirty="0" smtClean="0"/>
              <a:t>в 2021 году выполнено 58</a:t>
            </a:r>
            <a:r>
              <a:rPr lang="ru-RU" b="1" i="1" dirty="0" smtClean="0"/>
              <a:t> </a:t>
            </a:r>
            <a:r>
              <a:rPr lang="ru-RU" b="1" dirty="0" smtClean="0"/>
              <a:t>мероприятий, из них:</a:t>
            </a:r>
            <a:endParaRPr lang="ru-RU" dirty="0" smtClean="0"/>
          </a:p>
          <a:p>
            <a:pPr marL="0" indent="447675" algn="just"/>
            <a:r>
              <a:rPr lang="ru-RU" b="1" dirty="0" smtClean="0"/>
              <a:t>выполнено в полном объеме в установленные сроки –</a:t>
            </a:r>
            <a:r>
              <a:rPr lang="ru-RU" dirty="0" smtClean="0"/>
              <a:t> 58</a:t>
            </a:r>
            <a:r>
              <a:rPr lang="ru-RU" i="1" dirty="0" smtClean="0"/>
              <a:t> </a:t>
            </a:r>
            <a:r>
              <a:rPr lang="ru-RU" b="1" dirty="0" smtClean="0"/>
              <a:t>мероприятий;</a:t>
            </a:r>
            <a:endParaRPr lang="ru-RU" dirty="0" smtClean="0"/>
          </a:p>
          <a:p>
            <a:pPr marL="0" indent="447675" algn="just"/>
            <a:r>
              <a:rPr lang="ru-RU" b="1" dirty="0" smtClean="0"/>
              <a:t>выполнено в полном объеме с нарушением установленных сроков –</a:t>
            </a:r>
            <a:r>
              <a:rPr lang="ru-RU" dirty="0" smtClean="0"/>
              <a:t> 0</a:t>
            </a:r>
            <a:r>
              <a:rPr lang="ru-RU" i="1" dirty="0" smtClean="0"/>
              <a:t> </a:t>
            </a:r>
            <a:r>
              <a:rPr lang="ru-RU" b="1" dirty="0" smtClean="0"/>
              <a:t>мероприятий </a:t>
            </a:r>
            <a:br>
              <a:rPr lang="ru-RU" b="1" dirty="0" smtClean="0"/>
            </a:br>
            <a:r>
              <a:rPr lang="ru-RU" b="1" dirty="0" smtClean="0"/>
              <a:t>по следующим причинам</a:t>
            </a:r>
            <a:r>
              <a:rPr lang="ru-RU" dirty="0" smtClean="0"/>
              <a:t>;</a:t>
            </a:r>
          </a:p>
          <a:p>
            <a:pPr marL="0" indent="447675" algn="just"/>
            <a:r>
              <a:rPr lang="ru-RU" b="1" dirty="0" smtClean="0"/>
              <a:t>не выполнено –</a:t>
            </a:r>
            <a:r>
              <a:rPr lang="ru-RU" dirty="0" smtClean="0"/>
              <a:t> 0</a:t>
            </a:r>
            <a:r>
              <a:rPr lang="ru-RU" i="1" dirty="0" smtClean="0"/>
              <a:t> </a:t>
            </a:r>
            <a:r>
              <a:rPr lang="ru-RU" b="1" dirty="0" smtClean="0"/>
              <a:t>мероприятий по следующим причинам: 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363272" cy="4916760"/>
          </a:xfrm>
        </p:spPr>
        <p:txBody>
          <a:bodyPr>
            <a:normAutofit lnSpcReduction="10000"/>
          </a:bodyPr>
          <a:lstStyle/>
          <a:p>
            <a:pPr marL="0" indent="447675" algn="just"/>
            <a:r>
              <a:rPr lang="ru-RU" sz="1800" dirty="0" smtClean="0"/>
              <a:t>Доля проектов нормативных правовых актов, в отношении которых проводилась </a:t>
            </a:r>
            <a:r>
              <a:rPr lang="ru-RU" sz="1800" dirty="0" err="1" smtClean="0"/>
              <a:t>антикоррупционная</a:t>
            </a:r>
            <a:r>
              <a:rPr lang="ru-RU" sz="1800" dirty="0" smtClean="0"/>
              <a:t> экспертиза, от общего количества подготовленных нормативных правовых актов Волчанского городского </a:t>
            </a:r>
            <a:r>
              <a:rPr lang="ru-RU" sz="1800" dirty="0" smtClean="0"/>
              <a:t>округа</a:t>
            </a:r>
          </a:p>
          <a:p>
            <a:pPr marL="0" indent="447675" algn="just">
              <a:buNone/>
            </a:pPr>
            <a:r>
              <a:rPr lang="ru-RU" sz="1800" dirty="0" smtClean="0"/>
              <a:t>План – 100%. Факт – 100%</a:t>
            </a:r>
          </a:p>
          <a:p>
            <a:pPr marL="0" indent="447675" algn="just" hangingPunct="0"/>
            <a:r>
              <a:rPr lang="ru-RU" sz="1800" dirty="0" smtClean="0"/>
              <a:t>Число выявленных норм, содержащих </a:t>
            </a:r>
            <a:r>
              <a:rPr lang="ru-RU" sz="1800" dirty="0" err="1" smtClean="0"/>
              <a:t>коррупциогенные</a:t>
            </a:r>
            <a:r>
              <a:rPr lang="ru-RU" sz="1800" dirty="0" smtClean="0"/>
              <a:t> </a:t>
            </a:r>
            <a:r>
              <a:rPr lang="ru-RU" sz="1800" dirty="0" smtClean="0"/>
              <a:t>факторы</a:t>
            </a:r>
          </a:p>
          <a:p>
            <a:pPr marL="0" indent="447675" algn="just" hangingPunct="0">
              <a:buNone/>
            </a:pPr>
            <a:r>
              <a:rPr lang="ru-RU" sz="1800" dirty="0" smtClean="0"/>
              <a:t>План – </a:t>
            </a:r>
            <a:r>
              <a:rPr lang="ru-RU" sz="1800" dirty="0" smtClean="0"/>
              <a:t>0. </a:t>
            </a:r>
            <a:r>
              <a:rPr lang="ru-RU" sz="1800" dirty="0" smtClean="0"/>
              <a:t>Факт – </a:t>
            </a:r>
            <a:r>
              <a:rPr lang="ru-RU" sz="1800" dirty="0" smtClean="0"/>
              <a:t>0.</a:t>
            </a:r>
            <a:endParaRPr lang="ru-RU" sz="1800" dirty="0" smtClean="0"/>
          </a:p>
          <a:p>
            <a:pPr marL="0" indent="447675" algn="just" hangingPunct="0"/>
            <a:r>
              <a:rPr lang="ru-RU" sz="1800" dirty="0" smtClean="0"/>
              <a:t>Доля муниципальных служащих, представивших своевременно сведения о доходах, расходах, об имуществе и обязательствах имущественного характера, от общего числа муниципальных служащих, включенных в Перечень должностей муниципальной службы Волчанского городского округа, при замещении которых муниципальные служащие обязаны предоставлять сведения о своих доходах, расходах, об имуществе и обязательствах имущественного характера, а также о доходах, расходах, об имуществе и обязательствах имущественного характера своих супруги (супруга) и несовершеннолетних </a:t>
            </a:r>
            <a:r>
              <a:rPr lang="ru-RU" sz="1800" dirty="0" smtClean="0"/>
              <a:t>детей</a:t>
            </a:r>
          </a:p>
          <a:p>
            <a:pPr marL="0" indent="447675" algn="just" hangingPunct="0">
              <a:buNone/>
            </a:pPr>
            <a:r>
              <a:rPr lang="ru-RU" sz="1800" dirty="0" smtClean="0"/>
              <a:t>План – 100%. Факт – 100%</a:t>
            </a:r>
          </a:p>
          <a:p>
            <a:pPr hangingPunct="0"/>
            <a:endParaRPr lang="ru-RU" sz="1800" dirty="0" smtClean="0"/>
          </a:p>
          <a:p>
            <a:pPr marL="0" indent="447675" algn="just"/>
            <a:endParaRPr lang="ru-RU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844752"/>
          </a:xfrm>
        </p:spPr>
        <p:txBody>
          <a:bodyPr>
            <a:normAutofit fontScale="77500" lnSpcReduction="20000"/>
          </a:bodyPr>
          <a:lstStyle/>
          <a:p>
            <a:pPr marL="0" indent="447675" algn="just" hangingPunct="0"/>
            <a:r>
              <a:rPr lang="ru-RU" dirty="0" smtClean="0"/>
              <a:t>Доля лиц, в отношении которых опубликованы представленные ими сведения о доходах, расходах, об имуществе и обязательствах имущественного характера, от общего числа муниципальных служащих, включенных в Перечень должностей муниципальной службы Волчанского городского округа, при замещении которых муниципальные служащие обязаны предоставлять сведения о своих доходах, расходах, об имуществе и обязательствах имущественного характера, а также о доходах, расходах, об имуществе и обязательствах имущественного характера своих супруги (супруга) и несовершеннолетних </a:t>
            </a:r>
            <a:r>
              <a:rPr lang="ru-RU" dirty="0" smtClean="0"/>
              <a:t>детей</a:t>
            </a:r>
          </a:p>
          <a:p>
            <a:pPr marL="0" indent="447675" algn="just" hangingPunct="0">
              <a:buNone/>
            </a:pPr>
            <a:r>
              <a:rPr lang="ru-RU" dirty="0" smtClean="0"/>
              <a:t>План – 100%. Факт – 100%</a:t>
            </a:r>
            <a:endParaRPr lang="ru-RU" dirty="0" smtClean="0"/>
          </a:p>
          <a:p>
            <a:pPr marL="0" indent="447675" algn="just" hangingPunct="0"/>
            <a:r>
              <a:rPr lang="ru-RU" dirty="0" smtClean="0"/>
              <a:t>Доля руководителей муниципальных учреждений Волчанского городского округа, представивших сведения о доходах, расходах, об имуществе и обязательствах имущественного характера, от общего количества руководителей муниципальных учреждений Волчанского городского округа</a:t>
            </a:r>
          </a:p>
          <a:p>
            <a:pPr marL="0" indent="447675" algn="just">
              <a:buNone/>
            </a:pPr>
            <a:r>
              <a:rPr lang="ru-RU" dirty="0" smtClean="0"/>
              <a:t>План – 100%. Факт – 100%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ЦЕЛЕВЫЕ ПОКАЗАТЕЛИ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435280" cy="4772744"/>
          </a:xfrm>
        </p:spPr>
        <p:txBody>
          <a:bodyPr>
            <a:normAutofit fontScale="85000" lnSpcReduction="20000"/>
          </a:bodyPr>
          <a:lstStyle/>
          <a:p>
            <a:pPr marL="0" indent="447675" algn="just" hangingPunct="0"/>
            <a:r>
              <a:rPr lang="ru-RU" dirty="0" smtClean="0"/>
              <a:t>Доля руководителей муниципальных учреждений Волчанского городского округа, в отношении которых опубликованы сведения о доходах, расходах, об имуществе и обязательствах имущественного характера, от общего количества руководителей муниципальных учреждений Волчанского городского округа, представивших сведения о доходах, об имуществе и обязательствах имущественного </a:t>
            </a:r>
            <a:r>
              <a:rPr lang="ru-RU" dirty="0" smtClean="0"/>
              <a:t>характера</a:t>
            </a:r>
          </a:p>
          <a:p>
            <a:pPr marL="0" indent="447675" algn="just" hangingPunct="0">
              <a:buNone/>
            </a:pPr>
            <a:r>
              <a:rPr lang="ru-RU" dirty="0" smtClean="0"/>
              <a:t>План – 100%. Факт – 100</a:t>
            </a:r>
            <a:r>
              <a:rPr lang="ru-RU" dirty="0" smtClean="0"/>
              <a:t>%</a:t>
            </a:r>
            <a:endParaRPr lang="ru-RU" dirty="0" smtClean="0"/>
          </a:p>
          <a:p>
            <a:pPr marL="0" indent="447675" algn="just" hangingPunct="0"/>
            <a:r>
              <a:rPr lang="ru-RU" dirty="0" smtClean="0"/>
              <a:t>Количество обращений граждан в органы местного самоуправления Волчанского городского округа, рассмотренных с нарушением </a:t>
            </a:r>
            <a:r>
              <a:rPr lang="ru-RU" dirty="0" smtClean="0"/>
              <a:t>срока</a:t>
            </a:r>
          </a:p>
          <a:p>
            <a:pPr marL="0" indent="447675" algn="just" hangingPunct="0">
              <a:buNone/>
            </a:pPr>
            <a:r>
              <a:rPr lang="ru-RU" dirty="0" smtClean="0"/>
              <a:t>План – </a:t>
            </a:r>
            <a:r>
              <a:rPr lang="ru-RU" dirty="0" smtClean="0"/>
              <a:t>0. </a:t>
            </a:r>
            <a:r>
              <a:rPr lang="ru-RU" dirty="0" smtClean="0"/>
              <a:t>Факт – </a:t>
            </a:r>
            <a:r>
              <a:rPr lang="ru-RU" dirty="0" smtClean="0"/>
              <a:t>0</a:t>
            </a:r>
            <a:endParaRPr lang="ru-RU" dirty="0" smtClean="0"/>
          </a:p>
          <a:p>
            <a:pPr marL="0" indent="447675" algn="just" hangingPunct="0"/>
            <a:r>
              <a:rPr lang="ru-RU" dirty="0" smtClean="0"/>
              <a:t>Количество обращений граждан в органы местного самоуправления Волчанского городского округа по вопросам </a:t>
            </a:r>
            <a:r>
              <a:rPr lang="ru-RU" dirty="0" smtClean="0"/>
              <a:t>коррупции</a:t>
            </a:r>
          </a:p>
          <a:p>
            <a:pPr marL="0" indent="447675" algn="just" hangingPunct="0">
              <a:buNone/>
            </a:pPr>
            <a:r>
              <a:rPr lang="ru-RU" dirty="0" smtClean="0"/>
              <a:t>План – 0. Факт – </a:t>
            </a:r>
            <a:r>
              <a:rPr lang="ru-RU" dirty="0" smtClean="0"/>
              <a:t>0</a:t>
            </a:r>
          </a:p>
          <a:p>
            <a:pPr marL="0" indent="447675" algn="just" hangingPunct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772744"/>
          </a:xfrm>
        </p:spPr>
        <p:txBody>
          <a:bodyPr>
            <a:normAutofit fontScale="62500" lnSpcReduction="20000"/>
          </a:bodyPr>
          <a:lstStyle/>
          <a:p>
            <a:pPr marL="85725" indent="457200" algn="just"/>
            <a:endParaRPr lang="ru-RU" dirty="0" smtClean="0"/>
          </a:p>
          <a:p>
            <a:pPr algn="just" hangingPunct="0"/>
            <a:r>
              <a:rPr lang="ru-RU" sz="2900" dirty="0" smtClean="0"/>
              <a:t>Анализ нормативной правовой базы органов местного самоуправления Волчанского городского округа и подготовка иных нормативных правовых актов, необходимых для реализации законодательства Российской Федерации о противодействии коррупции </a:t>
            </a:r>
          </a:p>
          <a:p>
            <a:pPr algn="just" hangingPunct="0"/>
            <a:r>
              <a:rPr lang="ru-RU" sz="2900" dirty="0" smtClean="0"/>
              <a:t>Принятие мер по устранению изложенных в актах прокурорского реагирования нарушений законодательства о муниципальной службе, а также </a:t>
            </a:r>
            <a:r>
              <a:rPr lang="ru-RU" sz="2900" dirty="0" err="1" smtClean="0"/>
              <a:t>коррупциогенных</a:t>
            </a:r>
            <a:r>
              <a:rPr lang="ru-RU" sz="2900" dirty="0" smtClean="0"/>
              <a:t> факторов в муниципальных правовых актах</a:t>
            </a:r>
          </a:p>
          <a:p>
            <a:pPr algn="just" hangingPunct="0"/>
            <a:r>
              <a:rPr lang="ru-RU" sz="2900" dirty="0" smtClean="0"/>
              <a:t>Ведение учета поступивших в администрацию Волчанского городского округа заключений о результатах </a:t>
            </a:r>
            <a:r>
              <a:rPr lang="ru-RU" sz="2900" dirty="0" err="1" smtClean="0"/>
              <a:t>антикоррупционной</a:t>
            </a:r>
            <a:r>
              <a:rPr lang="ru-RU" sz="2900" dirty="0" smtClean="0"/>
              <a:t> экспертизы нормативных правовых актов и проектов нормативных правовых актов органов местного самоуправления Волчанского городского округа, проведенной прокуратурой города Карпинска</a:t>
            </a:r>
          </a:p>
          <a:p>
            <a:pPr algn="just" hangingPunct="0"/>
            <a:r>
              <a:rPr lang="ru-RU" sz="2900" dirty="0" smtClean="0"/>
              <a:t>Обобщение результатов независимой </a:t>
            </a:r>
            <a:r>
              <a:rPr lang="ru-RU" sz="2900" dirty="0" err="1" smtClean="0"/>
              <a:t>антикоррупционной</a:t>
            </a:r>
            <a:r>
              <a:rPr lang="ru-RU" sz="2900" dirty="0" smtClean="0"/>
              <a:t> экспертизы нормативных правовых актов и проектов нормативных правовых актов органов местного самоуправления Волчанского городского округа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142927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640960" cy="4844752"/>
          </a:xfrm>
        </p:spPr>
        <p:txBody>
          <a:bodyPr>
            <a:noAutofit/>
          </a:bodyPr>
          <a:lstStyle/>
          <a:p>
            <a:pPr algn="just" hangingPunct="0"/>
            <a:r>
              <a:rPr lang="ru-RU" sz="1500" dirty="0" smtClean="0"/>
              <a:t>Организация представления сведений о доходах, расходах, об имуществе и обязательствах имущественного характера лицами, замещающими муниципальные должности органов местного самоуправления Волчанского городского округа, обеспечение контроля своевременности представления указанных сведений</a:t>
            </a:r>
          </a:p>
          <a:p>
            <a:pPr algn="just" hangingPunct="0"/>
            <a:r>
              <a:rPr lang="ru-RU" sz="1500" dirty="0" smtClean="0"/>
              <a:t>Организация представления сведений о доходах, расходах, об имуществе и обязательствах имущественного характера лицами, замещающими должности муниципальной службы органов местного самоуправления Волчанского городского округа, обеспечение контроля своевременности представления указанных сведений</a:t>
            </a:r>
          </a:p>
          <a:p>
            <a:pPr algn="just" hangingPunct="0"/>
            <a:r>
              <a:rPr lang="ru-RU" sz="1500" dirty="0" smtClean="0"/>
              <a:t>Организация представления сведений о доходах, об имуществе и обязательствах имущественного характера руководителями муниципальных учреждений Волчанского городского округа, обеспечение контроля своевременности представления указанных сведений</a:t>
            </a:r>
          </a:p>
          <a:p>
            <a:pPr algn="just" hangingPunct="0"/>
            <a:r>
              <a:rPr lang="ru-RU" sz="1500" dirty="0" smtClean="0"/>
              <a:t>Проведение проверок достоверности и полноты сведений о доходах, об имуществе и обязательствах имущественного характера, представляемых лицами, замещающими должности муниципальной службы органов местного самоуправления городского округа Волчанского, и гражданами, претендующими на замещение должностей муниципальной службы органов местного самоуправления Волчанского городского округа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078117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752600"/>
            <a:ext cx="8712968" cy="4772744"/>
          </a:xfrm>
        </p:spPr>
        <p:txBody>
          <a:bodyPr>
            <a:noAutofit/>
          </a:bodyPr>
          <a:lstStyle/>
          <a:p>
            <a:pPr algn="just" hangingPunct="0"/>
            <a:r>
              <a:rPr lang="ru-RU" sz="1700" dirty="0" smtClean="0"/>
              <a:t>Проведение проверок достоверности и полноты сведений о доходах, об имуществе и обязательствах имущественного характера, представляемых руководителями муниципальных учреждений Волчанского городского округа и гражданами, претендующими на замещение должностей руководителей муниципальных учреждений Волчанского городского округа </a:t>
            </a:r>
          </a:p>
          <a:p>
            <a:pPr algn="just" hangingPunct="0"/>
            <a:r>
              <a:rPr lang="ru-RU" sz="1700" dirty="0" smtClean="0"/>
              <a:t>Осуществление контроля соответствия расходов лиц, замещающих муниципальные должности, муниципальных служащих в Волчанском городском округе, расходов их супруги (супруга) и несовершеннолетних детей общему доходу данного лица и его супруги (супруга) за три последних года, предшествующих совершению сделки</a:t>
            </a:r>
          </a:p>
          <a:p>
            <a:pPr algn="just" hangingPunct="0"/>
            <a:r>
              <a:rPr lang="ru-RU" sz="1700" dirty="0" smtClean="0"/>
              <a:t>Актуализация перечней должностей, замещение которых налагает обязанность представлять сведения о доходах, расходах, об имуществе и обязательствах имущественного характера</a:t>
            </a:r>
          </a:p>
          <a:p>
            <a:pPr algn="just" hangingPunct="0"/>
            <a:r>
              <a:rPr lang="ru-RU" sz="1700" dirty="0" smtClean="0"/>
              <a:t>Проведение мониторинга деятельности комиссии по соблюдению требований к служебному поведению и урегулированию конфликтов интересов в органах местного самоуправления Волчанского городского округа 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906916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 hangingPunct="0"/>
            <a:r>
              <a:rPr lang="ru-RU" dirty="0" smtClean="0"/>
              <a:t>Определение потребностей и организация повышения квалификации муниципальных служащих Волчанского городского округа, занимающихся размещением заказов на поставки товаров, выполнение работ, оказание услуг для муниципальных нужд</a:t>
            </a:r>
            <a:endParaRPr lang="ru-RU" sz="1600" dirty="0" smtClean="0"/>
          </a:p>
          <a:p>
            <a:pPr algn="just" hangingPunct="0"/>
            <a:r>
              <a:rPr lang="ru-RU" dirty="0" smtClean="0"/>
              <a:t>Реализация муниципальной программы Волчанского городского округа по повышению эффективности управления муниципальной собственностью Волчанского городского округа</a:t>
            </a:r>
            <a:endParaRPr lang="ru-RU" sz="1600" dirty="0" smtClean="0"/>
          </a:p>
          <a:p>
            <a:pPr algn="just" hangingPunct="0"/>
            <a:r>
              <a:rPr lang="ru-RU" dirty="0" smtClean="0"/>
              <a:t>Проведение проверок использования муниципального имущества Волчанского городского округа </a:t>
            </a:r>
            <a:endParaRPr lang="ru-RU" sz="1600" dirty="0" smtClean="0"/>
          </a:p>
          <a:p>
            <a:pPr algn="just" hangingPunct="0"/>
            <a:r>
              <a:rPr lang="ru-RU" dirty="0" smtClean="0"/>
              <a:t>Проведение проверок соблюдения порядка проведения конкурсов, аукционов, сдаваемого в аренду муниципального имущества</a:t>
            </a:r>
            <a:endParaRPr lang="ru-RU" sz="1600" dirty="0" smtClean="0"/>
          </a:p>
          <a:p>
            <a:pPr algn="just" hangingPunct="0"/>
            <a:r>
              <a:rPr lang="ru-RU" dirty="0" smtClean="0"/>
              <a:t>Проведение анализа поступивших в Комитет по управлению имуществом Волчанского городского округа жалоб и обращений граждан и организаций о фактах совершения коррупционных правонарушений с целью их обобщения по существу поставленных вопросов</a:t>
            </a:r>
            <a:endParaRPr lang="ru-RU" sz="1600" dirty="0" smtClean="0"/>
          </a:p>
          <a:p>
            <a:pPr algn="just" hangingPunct="0"/>
            <a:r>
              <a:rPr lang="ru-RU" dirty="0" smtClean="0"/>
              <a:t>Проведение анализа причин отказов в выдаче разрешений на строительство и разрешений на ввод объектов в эксплуатацию</a:t>
            </a:r>
            <a:endParaRPr lang="ru-RU" sz="1600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5783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752600"/>
            <a:ext cx="8568952" cy="4700736"/>
          </a:xfrm>
        </p:spPr>
        <p:txBody>
          <a:bodyPr>
            <a:normAutofit fontScale="70000" lnSpcReduction="20000"/>
          </a:bodyPr>
          <a:lstStyle/>
          <a:p>
            <a:pPr algn="just" hangingPunct="0"/>
            <a:r>
              <a:rPr lang="ru-RU" dirty="0" smtClean="0"/>
              <a:t>Проведение контроля  соблюдения требований, установленных Федеральным законом от 05.04.2013 № 44-ФЗ «О контрактной системе в сфере закупок товаров, работ, услуг для обеспечения государственных и муниципальных нужд».</a:t>
            </a:r>
          </a:p>
          <a:p>
            <a:pPr algn="just" hangingPunct="0"/>
            <a:r>
              <a:rPr lang="ru-RU" dirty="0" smtClean="0"/>
              <a:t>Осуществление финансового контроля за эффективным и целевым  расходованием бюджетных средств</a:t>
            </a:r>
          </a:p>
          <a:p>
            <a:pPr algn="just" hangingPunct="0"/>
            <a:r>
              <a:rPr lang="ru-RU" dirty="0" smtClean="0"/>
              <a:t>Направление в прокуратуру города Карпинска информации о результатах контрольных мероприятий в финансово-бюджетной сфере</a:t>
            </a:r>
          </a:p>
          <a:p>
            <a:pPr algn="just" hangingPunct="0"/>
            <a:r>
              <a:rPr lang="ru-RU" dirty="0" smtClean="0"/>
              <a:t>Размещение на официальном сайте Волчанского городского округа в сети Интернет проектов нормативных правовых актов органов местного самоуправления Волчанского городского округа  для обеспечения возможности их общественного обсуждения и проведения независимой </a:t>
            </a:r>
            <a:r>
              <a:rPr lang="ru-RU" dirty="0" err="1" smtClean="0"/>
              <a:t>антикоррупционной</a:t>
            </a:r>
            <a:r>
              <a:rPr lang="ru-RU" dirty="0" smtClean="0"/>
              <a:t> экспертизы</a:t>
            </a:r>
          </a:p>
          <a:p>
            <a:pPr algn="just"/>
            <a:r>
              <a:rPr lang="ru-RU" dirty="0" smtClean="0"/>
              <a:t>Совершенствование контрольной  деятельности по наиболее значимым и массово-востребованным сферам общественных отношений. Подготовка сводного доклада о результатах муниципального контроля в Волчанском городском округе</a:t>
            </a:r>
          </a:p>
          <a:p>
            <a:pPr algn="just"/>
            <a:r>
              <a:rPr lang="ru-RU" dirty="0" smtClean="0"/>
              <a:t>Анализ результатов мониторинга качества предоставления муниципальных услуг в Волчанском городском округе, подготовка предложений по повышению качества их предоставления</a:t>
            </a:r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sz="2900" dirty="0" smtClean="0"/>
              <a:t>Проведение оценки регулирующего воздействия нормативных правовых актов в Волчанском городском округе с целью выявления в них положений, приводящих к избыточным административным и другим ограничениям в деятельности предпринимателей, а также к необоснованным расходам как для бизнеса, так и для бюджетной системы Волчанского городского округа </a:t>
            </a:r>
          </a:p>
          <a:p>
            <a:pPr algn="just"/>
            <a:r>
              <a:rPr lang="ru-RU" sz="2900" dirty="0" smtClean="0"/>
              <a:t>Мониторинг обращений граждан и организаций о фактах коррупции в органы местного самоуправления Волчанского городского округа </a:t>
            </a:r>
          </a:p>
          <a:p>
            <a:pPr algn="just"/>
            <a:r>
              <a:rPr lang="ru-RU" sz="2900" dirty="0" smtClean="0"/>
              <a:t>Анализ результатов рассмотрения обращений о фактах коррупции или коррупционных проявлениях, переданных на рассмотрение в органы внутренних дел и органы прокуратуры</a:t>
            </a:r>
          </a:p>
          <a:p>
            <a:pPr algn="just"/>
            <a:r>
              <a:rPr lang="ru-RU" sz="2900" dirty="0" smtClean="0"/>
              <a:t>Организация работы «телефона доверия»</a:t>
            </a:r>
          </a:p>
          <a:p>
            <a:pPr algn="just"/>
            <a:r>
              <a:rPr lang="ru-RU" sz="2900" dirty="0" smtClean="0"/>
              <a:t>Информирование граждан о работе комиссии по противодействию коррупции в Волчанского городском округе </a:t>
            </a:r>
          </a:p>
          <a:p>
            <a:pPr algn="just"/>
            <a:r>
              <a:rPr lang="ru-RU" sz="2900" dirty="0" smtClean="0"/>
              <a:t>Информирование граждан о работе комиссий по соблюдению требований к служебному поведению и урегулированию конфликта интересов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5112568"/>
          </a:xfrm>
        </p:spPr>
        <p:txBody>
          <a:bodyPr>
            <a:noAutofit/>
          </a:bodyPr>
          <a:lstStyle/>
          <a:p>
            <a:r>
              <a:rPr lang="ru-RU" sz="1600" dirty="0" smtClean="0"/>
              <a:t>Размещение на официальном сайте Волчанского городского округа основных результатов мониторинга состояния и эффективности противодействия коррупции в Волчанском городском округе</a:t>
            </a:r>
          </a:p>
          <a:p>
            <a:r>
              <a:rPr lang="ru-RU" sz="1600" dirty="0" smtClean="0"/>
              <a:t>Размещение на официальном сайте Волчанского городского округа сведений о доходах, расходах, об имуществе и обязательствах имущественного характера, представленных лицами, замещающими муниципальные должности Волчанского городского округа, и муниципальными служащими Волчанского городского округа, в соответствии с требованиями законодательства Российской Федерации</a:t>
            </a:r>
          </a:p>
          <a:p>
            <a:r>
              <a:rPr lang="ru-RU" sz="1600" dirty="0" smtClean="0"/>
              <a:t>Размещение в средствах массовой информации публикаций по вопросам противодействия коррупции</a:t>
            </a:r>
          </a:p>
          <a:p>
            <a:r>
              <a:rPr lang="ru-RU" sz="1600" dirty="0" smtClean="0"/>
              <a:t>Издание полиграфической продукции (буклетов, плакатов, календарей </a:t>
            </a:r>
            <a:r>
              <a:rPr lang="ru-RU" sz="1600" dirty="0" err="1" smtClean="0"/>
              <a:t>антикоррупционной</a:t>
            </a:r>
            <a:r>
              <a:rPr lang="ru-RU" sz="1600" dirty="0" smtClean="0"/>
              <a:t> направленности, брошюр-памяток) с практическими рекомендациями для граждан по противодействию коррупции</a:t>
            </a:r>
          </a:p>
          <a:p>
            <a:r>
              <a:rPr lang="ru-RU" sz="1600" dirty="0" smtClean="0"/>
              <a:t>Проведение мероприятий, посвященных Международному дню борьбы с коррупцией</a:t>
            </a:r>
          </a:p>
          <a:p>
            <a:r>
              <a:rPr lang="ru-RU" sz="1600" dirty="0" smtClean="0"/>
              <a:t>Осуществление правового </a:t>
            </a:r>
            <a:r>
              <a:rPr lang="ru-RU" sz="1600" dirty="0" err="1" smtClean="0"/>
              <a:t>антикоррупционного</a:t>
            </a:r>
            <a:r>
              <a:rPr lang="ru-RU" sz="1600" dirty="0" smtClean="0"/>
              <a:t> воспитания в рамках обучающих программ школьного и дополнительного образования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72744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2600" dirty="0" smtClean="0"/>
              <a:t>Размещение на информационных стендах контактных данных лиц, ответственных за организацию работы по противодействию коррупции, и номеров «телефонов доверия» («горячих линий») для сообщения о фактах коррупции </a:t>
            </a:r>
          </a:p>
          <a:p>
            <a:pPr algn="just"/>
            <a:r>
              <a:rPr lang="ru-RU" sz="2600" dirty="0" smtClean="0"/>
              <a:t>Организация разъяснительной работы среди граждан о регламентации порядка предоставления государственных услуг и функций</a:t>
            </a:r>
          </a:p>
          <a:p>
            <a:pPr algn="just"/>
            <a:r>
              <a:rPr lang="ru-RU" sz="2600" dirty="0" smtClean="0"/>
              <a:t>Организация проведения органами местного самоуправления Волчанского городского округа приема (консультирования) граждан о законодательстве Российской Федерации, регулирующем вопросы противодействия коррупции</a:t>
            </a:r>
          </a:p>
          <a:p>
            <a:pPr algn="just"/>
            <a:r>
              <a:rPr lang="ru-RU" sz="2600" dirty="0" smtClean="0"/>
              <a:t>Информирование населения Волчанского городского округа по вопросам жилищно-коммунального хозяйства </a:t>
            </a:r>
          </a:p>
          <a:p>
            <a:pPr algn="just"/>
            <a:r>
              <a:rPr lang="ru-RU" sz="2600" dirty="0" smtClean="0"/>
              <a:t>Проведение семинаров по основным направлениям </a:t>
            </a:r>
            <a:r>
              <a:rPr lang="ru-RU" sz="2600" dirty="0" err="1" smtClean="0"/>
              <a:t>антикоррупционной</a:t>
            </a:r>
            <a:r>
              <a:rPr lang="ru-RU" sz="2600" dirty="0" smtClean="0"/>
              <a:t> деятельности с муниципальными служащими, замещающими должности муниципальной службы в Волчанском городском округе, руководителями муниципальных учреждений Волчанского городского округа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44016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Информация </a:t>
            </a:r>
            <a:br>
              <a:rPr lang="ru-RU" dirty="0" smtClean="0"/>
            </a:br>
            <a:r>
              <a:rPr lang="ru-RU" dirty="0" smtClean="0"/>
              <a:t>о реализованных мероприятиях в 2021 году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1415</TotalTime>
  <Words>1883</Words>
  <Application>Microsoft Office PowerPoint</Application>
  <PresentationFormat>Экран (4:3)</PresentationFormat>
  <Paragraphs>100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ОТЧЕТ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Информация  о реализованных мероприятиях в 2021 году</vt:lpstr>
      <vt:lpstr>Слайд 14</vt:lpstr>
      <vt:lpstr>ИТОГИ</vt:lpstr>
      <vt:lpstr>ЦЕЛЕВЫЕ ПОКАЗАТЕЛИ</vt:lpstr>
      <vt:lpstr>ЦЕЛЕВЫЕ ПОКАЗАТЕЛИ</vt:lpstr>
      <vt:lpstr>ЦЕЛЕВЫЕ ПОКАЗАТЕЛИ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ОТЧЕТ</dc:title>
  <dc:creator>U-Zver-11</dc:creator>
  <cp:lastModifiedBy>Орг.отдел</cp:lastModifiedBy>
  <cp:revision>57</cp:revision>
  <dcterms:created xsi:type="dcterms:W3CDTF">2020-02-05T10:52:42Z</dcterms:created>
  <dcterms:modified xsi:type="dcterms:W3CDTF">2022-02-01T11:41:09Z</dcterms:modified>
</cp:coreProperties>
</file>